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7" r:id="rId4"/>
    <p:sldId id="270" r:id="rId5"/>
    <p:sldId id="260" r:id="rId6"/>
    <p:sldId id="271" r:id="rId7"/>
    <p:sldId id="272" r:id="rId8"/>
    <p:sldId id="273" r:id="rId9"/>
    <p:sldId id="275" r:id="rId10"/>
    <p:sldId id="274" r:id="rId11"/>
    <p:sldId id="276" r:id="rId1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Ar tai pirmoji Tavo darbo vieta?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324-40F5-A341-DFAAA92FB90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324-40F5-A341-DFAAA92FB906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24-40F5-A341-DFAAA92FB906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24-40F5-A341-DFAAA92FB90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Lapas1!$A$2:$A$3</c:f>
              <c:strCache>
                <c:ptCount val="2"/>
                <c:pt idx="0">
                  <c:v>Taip</c:v>
                </c:pt>
                <c:pt idx="1">
                  <c:v>Ne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12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24-40F5-A341-DFAAA92FB906}"/>
            </c:ext>
          </c:extLst>
        </c:ser>
        <c:dLbls>
          <c:dLblPos val="ctr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626-41E6-AD1A-0B64E6C595C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626-41E6-AD1A-0B64E6C595C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Lapas1!$A$2:$A$3</c:f>
              <c:strCache>
                <c:ptCount val="2"/>
                <c:pt idx="0">
                  <c:v>Ne </c:v>
                </c:pt>
                <c:pt idx="1">
                  <c:v>Taip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14.4</c:v>
                </c:pt>
                <c:pt idx="1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6-4BC7-A8DB-A69C74AF366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C4E-48C7-B493-AE2A4C34DF8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AC4E-48C7-B493-AE2A4C34DF8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Lapas1!$A$2:$A$3</c:f>
              <c:strCache>
                <c:ptCount val="2"/>
                <c:pt idx="0">
                  <c:v>Taip</c:v>
                </c:pt>
                <c:pt idx="1">
                  <c:v>Ne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15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4E-48C7-B493-AE2A4C34DF8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6A4-453F-94AD-BF1728B91C1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6A4-453F-94AD-BF1728B91C1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Lapas1!$A$2:$A$3</c:f>
              <c:strCache>
                <c:ptCount val="2"/>
                <c:pt idx="0">
                  <c:v>Taip</c:v>
                </c:pt>
                <c:pt idx="1">
                  <c:v>Ne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16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8C-4EB5-836D-5C20A3B6AB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A26-4C34-85A5-FDC8128A4AC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9FD-49BE-B061-31A0DB0809C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Lapas1!$A$2:$A$3</c:f>
              <c:strCache>
                <c:ptCount val="2"/>
                <c:pt idx="0">
                  <c:v>Taip</c:v>
                </c:pt>
                <c:pt idx="1">
                  <c:v>Ne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1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D-49BE-B061-31A0DB0809C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0888409-8877-432C-9137-DC8998E57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66819D0-9812-41B5-B2F4-B6F717311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7A1EDAE-5064-4966-A410-A182DF7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8E5BB38-C1C9-4B4C-A812-BE9AFF90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73B3070-B188-4475-97DD-386DB7BC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538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EABC86-4148-492F-90CE-6427CB86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F08E39C4-9E3C-43CA-9A57-F400AD55F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C45370E-F30D-453C-9026-A78147C9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46EB116-4385-4DB8-8C73-90776954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4FF442F-F6B6-421D-B8F8-BB7D87AA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720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B91BA76A-9E3C-4A13-96FF-A6F52DBAD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E2D21DF6-D117-46A1-8207-E79EFDE9B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D175D19-64C4-4C81-B305-E1AC7409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CA48C43-8B40-401C-887D-9762F578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F33672D-DFC4-450D-87C0-7B1F8F85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984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653A96-8532-4EBC-8024-E04BBE81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41530B7-FAC7-40C2-AF31-39EBDBE51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C051E2B-5B47-44EC-BA5C-011424D4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7B2A914-1870-4AB0-AEAD-FFCEFAAB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355204E-0141-4F10-BF4E-F38AE5B8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18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D051137-6EF7-424D-B34B-5BAAE6AC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F2F8248-2225-4C23-9570-CF48E48CF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CB34CE6-D43E-4A27-976A-FEA90E0B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54E883E-44F2-446C-B35E-CBBB14E9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DE9DC59-A082-42D0-A5A8-F3B4B303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538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3856FA0-9B71-406E-A92A-A9DBA793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C96178D-B94D-479D-AF63-B9D3222D9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A2B80E2-38B1-464A-BBC2-1646A778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0AD179A-D37C-4D21-BBAF-180C6A39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7B144A4-3761-4DA7-B908-C52A8B57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F9CC95F-246A-4EC3-96FA-6EE6B9E0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050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AEA9678-1196-44B8-8E67-7051D514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BBE0EB3-8B28-460A-844C-ED5C8D423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4F8E5C9C-22EC-44D5-AAAA-A296B1B52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25CDEB8-AD29-4AB3-92BE-D67A6C003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8F505B84-E1E1-4752-81D5-C33D0C431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F939BD65-E10A-4B68-B7A9-076F69A5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9BF19766-7FBE-4F5E-A65B-1D07C36A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DDCCFF08-9631-4358-B4F5-12CB0C76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156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BB1885C-0934-436B-9D59-B1AFE517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1BC5464A-05E8-45DE-B56E-CE24205F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163E3209-4E80-4113-B0DF-A4F6EC9CD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5538FFDA-54B8-4BE3-B623-083BE7DB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05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57A03335-EAB6-4314-BB88-25C047BF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017EF44C-270D-4400-9AA5-284B2E53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C4275939-5607-4237-B8F2-FF899DAE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269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4E56D77-B6F9-437A-B762-30E0E33A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0D77E22-8E8C-41C4-8FDB-A28CCB38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189CFEB-E4D9-4A64-BDEF-98CC978FD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333B986-40DD-4587-A3DD-589950FF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89533E8-5496-4269-B247-9371560D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EDB18FA-3FD1-407F-97FE-25034E62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623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F5D4FF-63AA-49BB-AA41-7E52694F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991681F2-6251-4264-B568-FB5AF376E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5651222-0EBE-45B0-8FAA-264D83FFA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C3FBF40E-D88F-46E6-836B-7C9E8300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56F86970-989B-4E90-B0A2-08565B75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CA5D260F-BF86-4F12-B2C1-F61539C5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051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1B86A940-81BC-4A0A-8CAC-A9E8D703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72EC407-CB45-4299-B973-351E9780A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FD1034D-AA4A-48F5-B7D2-20699DC7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976-2F66-43BC-A22D-67B86A621551}" type="datetimeFigureOut">
              <a:rPr lang="lt-LT" smtClean="0"/>
              <a:t>2020-12-16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D780BF1-441F-4262-91C2-64DFD58F5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100FF7F-90D9-4EB5-9FCC-64F114F15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A3165-519D-47A5-86DC-D8AC810B69B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45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500ABF2-A8B3-4413-83E3-579EB3CD8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Autofit/>
          </a:bodyPr>
          <a:lstStyle/>
          <a:p>
            <a:r>
              <a:rPr lang="lt-LT" sz="1600" dirty="0">
                <a:solidFill>
                  <a:srgbClr val="080808"/>
                </a:solidFill>
              </a:rPr>
              <a:t>Apklausą atliko Klaipėdos rajono savivaldybės administracijos vyr. specialistė (jaunimo reikalų koordinatorė) Adelija </a:t>
            </a:r>
            <a:r>
              <a:rPr lang="lt-LT" sz="1600" dirty="0" err="1">
                <a:solidFill>
                  <a:srgbClr val="080808"/>
                </a:solidFill>
              </a:rPr>
              <a:t>Radžienė</a:t>
            </a:r>
            <a:endParaRPr lang="lt-LT" sz="1600" dirty="0">
              <a:solidFill>
                <a:srgbClr val="080808"/>
              </a:solidFill>
            </a:endParaRPr>
          </a:p>
          <a:p>
            <a:r>
              <a:rPr lang="lt-LT" sz="1600" dirty="0">
                <a:solidFill>
                  <a:srgbClr val="080808"/>
                </a:solidFill>
              </a:rPr>
              <a:t>2020 m.</a:t>
            </a: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FD6DB84-3BB7-4336-9B7A-A6021B0F8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lt-LT" sz="3600" dirty="0">
                <a:solidFill>
                  <a:srgbClr val="080808"/>
                </a:solidFill>
              </a:rPr>
              <a:t> JAUNIMO ĮDARBINIMO VASARĄ PROGRAMOS DALYVIŲ IR DARBDAVIŲ   APKLAUSA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6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4768F8-ED72-490A-9D39-5D319F40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ea typeface="Calibri" panose="020F0502020204030204" pitchFamily="34" charset="0"/>
                <a:cs typeface="Times New Roman" panose="02020603050405020304" pitchFamily="18" charset="0"/>
              </a:rPr>
              <a:t>Ar patyrėte sunkumų įdarbinę nepilnamečius?</a:t>
            </a:r>
            <a:endParaRPr lang="lt-LT" dirty="0"/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:a16="http://schemas.microsoft.com/office/drawing/2014/main" id="{3E8931D4-4DB7-42E2-8293-A3DCE4935DA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4840685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aveikslėlio vietos rezervavimo ženklas 5">
            <a:extLst>
              <a:ext uri="{FF2B5EF4-FFF2-40B4-BE49-F238E27FC236}">
                <a16:creationId xmlns:a16="http://schemas.microsoft.com/office/drawing/2014/main" id="{DEDE5DF3-3B2C-45CB-A241-CCBAB903AD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8" b="23648"/>
          <a:stretch>
            <a:fillRect/>
          </a:stretch>
        </p:blipFill>
        <p:spPr>
          <a:xfrm>
            <a:off x="6378693" y="1855147"/>
            <a:ext cx="5436000" cy="4292294"/>
          </a:xfrm>
        </p:spPr>
      </p:pic>
    </p:spTree>
    <p:extLst>
      <p:ext uri="{BB962C8B-B14F-4D97-AF65-F5344CB8AC3E}">
        <p14:creationId xmlns:p14="http://schemas.microsoft.com/office/powerpoint/2010/main" val="178198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6A13C62-CCCB-46CD-BB4A-E74DF8C2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Kiek</a:t>
            </a:r>
            <a:r>
              <a:rPr lang="en-US" sz="3600" dirty="0"/>
              <a:t> </a:t>
            </a:r>
            <a:r>
              <a:rPr lang="en-US" sz="3600" dirty="0" err="1"/>
              <a:t>pageidaujate</a:t>
            </a:r>
            <a:r>
              <a:rPr lang="en-US" sz="3600" dirty="0"/>
              <a:t> </a:t>
            </a:r>
            <a:r>
              <a:rPr lang="en-US" sz="3600" dirty="0" err="1"/>
              <a:t>įdarbinti</a:t>
            </a:r>
            <a:r>
              <a:rPr lang="en-US" sz="3600" dirty="0"/>
              <a:t> </a:t>
            </a:r>
            <a:r>
              <a:rPr lang="en-US" sz="3600" dirty="0" err="1"/>
              <a:t>jaunuolių</a:t>
            </a:r>
            <a:r>
              <a:rPr lang="en-US" sz="3600" dirty="0"/>
              <a:t> 2021 m. </a:t>
            </a:r>
            <a:r>
              <a:rPr lang="en-US" sz="3600" dirty="0" err="1"/>
              <a:t>vasarą</a:t>
            </a:r>
            <a:r>
              <a:rPr lang="en-US" sz="3600" dirty="0"/>
              <a:t>?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4DA1A6D-9971-4D31-B488-2589A2FCC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782981"/>
            <a:ext cx="5136416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sz="2000" dirty="0"/>
              <a:t>3 </a:t>
            </a:r>
            <a:r>
              <a:rPr lang="en-US" sz="2000" dirty="0" err="1"/>
              <a:t>darbdaviai</a:t>
            </a:r>
            <a:r>
              <a:rPr lang="en-US" sz="2000" dirty="0"/>
              <a:t> </a:t>
            </a:r>
            <a:r>
              <a:rPr lang="en-US" sz="2000" dirty="0" err="1"/>
              <a:t>pageidauja</a:t>
            </a:r>
            <a:r>
              <a:rPr lang="en-US" sz="2000" dirty="0"/>
              <a:t> po 10</a:t>
            </a:r>
          </a:p>
          <a:p>
            <a:pPr marL="285750"/>
            <a:r>
              <a:rPr lang="en-US" sz="2000" dirty="0"/>
              <a:t>2 </a:t>
            </a:r>
            <a:r>
              <a:rPr lang="en-US" sz="2000" dirty="0" err="1"/>
              <a:t>darbdaviai</a:t>
            </a:r>
            <a:r>
              <a:rPr lang="en-US" sz="2000" dirty="0"/>
              <a:t> – po 5</a:t>
            </a:r>
          </a:p>
          <a:p>
            <a:pPr marL="285750"/>
            <a:r>
              <a:rPr lang="en-US" sz="2000" dirty="0"/>
              <a:t>2 </a:t>
            </a:r>
            <a:r>
              <a:rPr lang="en-US" sz="2000" dirty="0" err="1"/>
              <a:t>darbdaviai</a:t>
            </a:r>
            <a:r>
              <a:rPr lang="en-US" sz="2000" dirty="0"/>
              <a:t> </a:t>
            </a:r>
            <a:r>
              <a:rPr lang="lt-LT" sz="2000" dirty="0"/>
              <a:t>- </a:t>
            </a:r>
            <a:r>
              <a:rPr lang="en-US" sz="2000" dirty="0"/>
              <a:t>po 3</a:t>
            </a:r>
          </a:p>
          <a:p>
            <a:pPr marL="285750"/>
            <a:r>
              <a:rPr lang="lt-LT" sz="2000" dirty="0"/>
              <a:t>4</a:t>
            </a:r>
            <a:r>
              <a:rPr lang="en-US" sz="2000" dirty="0"/>
              <a:t> </a:t>
            </a:r>
            <a:r>
              <a:rPr lang="en-US" sz="2000" dirty="0" err="1"/>
              <a:t>darbdaviai</a:t>
            </a:r>
            <a:r>
              <a:rPr lang="en-US" sz="2000" dirty="0"/>
              <a:t> – po </a:t>
            </a:r>
            <a:r>
              <a:rPr lang="lt-LT" sz="2000" dirty="0"/>
              <a:t>2</a:t>
            </a:r>
          </a:p>
          <a:p>
            <a:pPr marL="285750"/>
            <a:r>
              <a:rPr lang="lt-LT" sz="2000" dirty="0"/>
              <a:t>2 darbdaviai – po 1</a:t>
            </a:r>
          </a:p>
          <a:p>
            <a:pPr marL="57150" indent="0">
              <a:buNone/>
            </a:pPr>
            <a:r>
              <a:rPr lang="lt-LT" sz="2000" dirty="0"/>
              <a:t>________________________</a:t>
            </a:r>
          </a:p>
          <a:p>
            <a:pPr marL="57150" indent="0">
              <a:buNone/>
            </a:pPr>
            <a:r>
              <a:rPr lang="lt-LT" sz="2000" dirty="0"/>
              <a:t>Darbdavių poreikis 2021 m. įdarbinti 56 jaunuolius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8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urinio vietos rezervavimo ženklas 4">
            <a:extLst>
              <a:ext uri="{FF2B5EF4-FFF2-40B4-BE49-F238E27FC236}">
                <a16:creationId xmlns:a16="http://schemas.microsoft.com/office/drawing/2014/main" id="{F8162B52-078D-4415-8E56-641330F8F2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211" r="27417" b="-2"/>
          <a:stretch/>
        </p:blipFill>
        <p:spPr>
          <a:xfrm>
            <a:off x="6412117" y="10"/>
            <a:ext cx="5779884" cy="6857990"/>
          </a:xfrm>
          <a:prstGeom prst="rect">
            <a:avLst/>
          </a:prstGeom>
        </p:spPr>
      </p:pic>
      <p:grpSp>
        <p:nvGrpSpPr>
          <p:cNvPr id="30" name="Group 2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152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81C8B05-30DD-40DF-BAF4-69F3BDDA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lt-LT" sz="3600" dirty="0"/>
              <a:t>Jaunimo užimtumo vasarą ir integracijos į darbo rinką programa (toliau- Programa)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7F3BBFA-8787-4F45-A994-929B17BC3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algn="just"/>
            <a:endParaRPr lang="lt-LT" sz="2000" dirty="0"/>
          </a:p>
          <a:p>
            <a:pPr algn="just"/>
            <a:r>
              <a:rPr lang="lt-LT" sz="2000" dirty="0"/>
              <a:t>Programa Klaipėdos rajono savivaldybėje buvo vykdoma pirmą kartą</a:t>
            </a:r>
          </a:p>
          <a:p>
            <a:pPr algn="just"/>
            <a:r>
              <a:rPr lang="lt-LT" sz="2000" dirty="0"/>
              <a:t>Programai įgyvendinti iš Savivaldybės  biudžeto skirta 10 823 Eur</a:t>
            </a:r>
          </a:p>
          <a:p>
            <a:pPr algn="just"/>
            <a:r>
              <a:rPr lang="lt-LT" sz="2000" dirty="0"/>
              <a:t>Programoje dalyvavo 20 jaunuolių ir 13 darbdavių</a:t>
            </a:r>
          </a:p>
          <a:p>
            <a:pPr algn="just"/>
            <a:r>
              <a:rPr lang="lt-LT" sz="2000" dirty="0"/>
              <a:t>Apklausa atlikta 2020 m. rugsėjo mėn. Sukurta </a:t>
            </a:r>
            <a:r>
              <a:rPr lang="lt-LT" sz="2000" dirty="0" err="1"/>
              <a:t>docs</a:t>
            </a:r>
            <a:r>
              <a:rPr lang="lt-LT" sz="2000" dirty="0"/>
              <a:t> </a:t>
            </a:r>
            <a:r>
              <a:rPr lang="lt-LT" sz="2000" dirty="0" err="1"/>
              <a:t>google</a:t>
            </a:r>
            <a:r>
              <a:rPr lang="lt-LT" sz="2000" dirty="0"/>
              <a:t> ir respondentams nuoroda išsiųsta elektroniniu paštu</a:t>
            </a:r>
          </a:p>
          <a:p>
            <a:pPr algn="just"/>
            <a:r>
              <a:rPr lang="lt-LT" sz="2000" dirty="0"/>
              <a:t>Apklausoje dalyvavo 18  jaunuolių, dalyvavusių Programoje </a:t>
            </a:r>
          </a:p>
          <a:p>
            <a:pPr algn="just"/>
            <a:r>
              <a:rPr lang="lt-LT" sz="2000" dirty="0"/>
              <a:t>Apklausoje dalyvavo 13 darbdavių, dalyvavusių Programoje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1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urinio vietos rezervavimo ženklas 6">
            <a:extLst>
              <a:ext uri="{FF2B5EF4-FFF2-40B4-BE49-F238E27FC236}">
                <a16:creationId xmlns:a16="http://schemas.microsoft.com/office/drawing/2014/main" id="{07187C8C-A0F5-417C-AF73-369B1B750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r="2" b="2"/>
          <a:stretch/>
        </p:blipFill>
        <p:spPr>
          <a:xfrm>
            <a:off x="2747771" y="1"/>
            <a:ext cx="8557447" cy="5347244"/>
          </a:xfrm>
          <a:custGeom>
            <a:avLst/>
            <a:gdLst/>
            <a:ahLst/>
            <a:cxnLst/>
            <a:rect l="l" t="t" r="r" b="b"/>
            <a:pathLst>
              <a:path w="9366779" h="5852967">
                <a:moveTo>
                  <a:pt x="1169579" y="0"/>
                </a:moveTo>
                <a:lnTo>
                  <a:pt x="8197201" y="0"/>
                </a:lnTo>
                <a:lnTo>
                  <a:pt x="9366779" y="1169579"/>
                </a:lnTo>
                <a:lnTo>
                  <a:pt x="4683391" y="5852967"/>
                </a:lnTo>
                <a:lnTo>
                  <a:pt x="0" y="1169579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2074303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635666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9153511-F895-4EE2-A59D-03790533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3087528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>
                <a:solidFill>
                  <a:srgbClr val="080808"/>
                </a:solidFill>
              </a:rPr>
              <a:t>JAUNUOLIŲ APKLAUSA</a:t>
            </a:r>
            <a:endParaRPr lang="en-US" sz="28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9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58B0CD-C1DE-40CD-A568-F2A58ACD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Ar tai pirmoji Tavo darbo vieta?</a:t>
            </a:r>
          </a:p>
        </p:txBody>
      </p:sp>
      <p:graphicFrame>
        <p:nvGraphicFramePr>
          <p:cNvPr id="5" name="Turinio vietos rezervavimo ženklas 4">
            <a:extLst>
              <a:ext uri="{FF2B5EF4-FFF2-40B4-BE49-F238E27FC236}">
                <a16:creationId xmlns:a16="http://schemas.microsoft.com/office/drawing/2014/main" id="{52D677CE-9853-4D03-99FA-1E52D426260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7759117"/>
              </p:ext>
            </p:extLst>
          </p:nvPr>
        </p:nvGraphicFramePr>
        <p:xfrm>
          <a:off x="488309" y="1794971"/>
          <a:ext cx="52560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aveikslėlio vietos rezervavimo ženklas 5">
            <a:extLst>
              <a:ext uri="{FF2B5EF4-FFF2-40B4-BE49-F238E27FC236}">
                <a16:creationId xmlns:a16="http://schemas.microsoft.com/office/drawing/2014/main" id="{2247DBE8-C053-431D-B637-3DD00AF3C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 b="20401"/>
          <a:stretch>
            <a:fillRect/>
          </a:stretch>
        </p:blipFill>
        <p:spPr>
          <a:xfrm>
            <a:off x="6264812" y="1794971"/>
            <a:ext cx="5580000" cy="4405962"/>
          </a:xfrm>
        </p:spPr>
      </p:pic>
    </p:spTree>
    <p:extLst>
      <p:ext uri="{BB962C8B-B14F-4D97-AF65-F5344CB8AC3E}">
        <p14:creationId xmlns:p14="http://schemas.microsoft.com/office/powerpoint/2010/main" val="105320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D60F389-E2B6-484D-8947-B077FAB6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dirty="0" err="1"/>
              <a:t>Kokie</a:t>
            </a:r>
            <a:r>
              <a:rPr lang="en-US" sz="2500" dirty="0"/>
              <a:t> </a:t>
            </a:r>
            <a:r>
              <a:rPr lang="en-US" sz="2500" dirty="0" err="1"/>
              <a:t>sunkumai</a:t>
            </a:r>
            <a:r>
              <a:rPr lang="en-US" sz="2500" dirty="0"/>
              <a:t> </a:t>
            </a:r>
            <a:r>
              <a:rPr lang="en-US" sz="2500" dirty="0" err="1"/>
              <a:t>iškilo</a:t>
            </a:r>
            <a:r>
              <a:rPr lang="en-US" sz="2500" dirty="0"/>
              <a:t> </a:t>
            </a:r>
            <a:r>
              <a:rPr lang="en-US" sz="2500" dirty="0" err="1"/>
              <a:t>atliekant</a:t>
            </a:r>
            <a:r>
              <a:rPr lang="en-US" sz="2500" dirty="0"/>
              <a:t> </a:t>
            </a:r>
            <a:r>
              <a:rPr lang="en-US" sz="2500" dirty="0" err="1"/>
              <a:t>pavestą</a:t>
            </a:r>
            <a:r>
              <a:rPr lang="en-US" sz="2500" dirty="0"/>
              <a:t> </a:t>
            </a:r>
            <a:r>
              <a:rPr lang="en-US" sz="2500" dirty="0" err="1"/>
              <a:t>darbą</a:t>
            </a:r>
            <a:r>
              <a:rPr lang="en-US" sz="2500" dirty="0"/>
              <a:t>?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52D8618-9C05-43CF-80E2-DCD96595A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782981"/>
            <a:ext cx="5136416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dirty="0" err="1">
                <a:effectLst/>
              </a:rPr>
              <a:t>Nesusidūriau</a:t>
            </a:r>
            <a:r>
              <a:rPr lang="en-US" sz="1700" b="0" dirty="0">
                <a:effectLst/>
              </a:rPr>
              <a:t>,- </a:t>
            </a:r>
            <a:r>
              <a:rPr lang="en-US" sz="1700" b="0" dirty="0" err="1">
                <a:effectLst/>
              </a:rPr>
              <a:t>pažymėjo</a:t>
            </a:r>
            <a:r>
              <a:rPr lang="en-US" sz="1700" b="0" dirty="0">
                <a:effectLst/>
              </a:rPr>
              <a:t> 10 </a:t>
            </a:r>
            <a:r>
              <a:rPr lang="en-US" sz="1700" b="0" dirty="0" err="1">
                <a:effectLst/>
              </a:rPr>
              <a:t>jaunuolių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dirty="0" err="1">
                <a:effectLst/>
              </a:rPr>
              <a:t>Darbas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nebuvo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pernelyg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sunkus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viskas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vyko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sklandžiai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tačiau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dažnai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pabosdavo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darbo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monotoniškumas</a:t>
            </a:r>
            <a:r>
              <a:rPr lang="en-US" sz="1700" b="0" dirty="0">
                <a:effectLst/>
              </a:rPr>
              <a:t>,- </a:t>
            </a:r>
            <a:r>
              <a:rPr lang="en-US" sz="1700" b="0" dirty="0" err="1">
                <a:effectLst/>
              </a:rPr>
              <a:t>akcentavo</a:t>
            </a:r>
            <a:r>
              <a:rPr lang="en-US" sz="1700" b="0" dirty="0">
                <a:effectLst/>
              </a:rPr>
              <a:t> 2 </a:t>
            </a:r>
            <a:r>
              <a:rPr lang="en-US" sz="1700" b="0" dirty="0" err="1">
                <a:effectLst/>
              </a:rPr>
              <a:t>jaunuoliai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P</a:t>
            </a:r>
            <a:r>
              <a:rPr lang="en-US" sz="1700" b="0" dirty="0" err="1">
                <a:effectLst/>
              </a:rPr>
              <a:t>irma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darbo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savaitė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buvo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tobula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antrą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savaitę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darbdavys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pradėjo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reikalauti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nesuprantamų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dalykų</a:t>
            </a:r>
            <a:r>
              <a:rPr lang="en-US" sz="1700" b="0" dirty="0">
                <a:effectLst/>
              </a:rPr>
              <a:t> be </a:t>
            </a:r>
            <a:r>
              <a:rPr lang="en-US" sz="1700" b="0" dirty="0" err="1">
                <a:effectLst/>
              </a:rPr>
              <a:t>paaiškinimų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pykti</a:t>
            </a:r>
            <a:r>
              <a:rPr lang="en-US" sz="1700" b="0" dirty="0">
                <a:effectLst/>
              </a:rPr>
              <a:t>,- 1 </a:t>
            </a:r>
            <a:r>
              <a:rPr lang="en-US" sz="1700" b="0" dirty="0" err="1">
                <a:effectLst/>
              </a:rPr>
              <a:t>jaunuolis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dirty="0" err="1">
                <a:effectLst/>
              </a:rPr>
              <a:t>Karštis</a:t>
            </a:r>
            <a:r>
              <a:rPr lang="en-US" sz="1700" b="0" dirty="0">
                <a:effectLst/>
              </a:rPr>
              <a:t>, -1 </a:t>
            </a:r>
            <a:r>
              <a:rPr lang="en-US" sz="1700" b="0" dirty="0" err="1">
                <a:effectLst/>
              </a:rPr>
              <a:t>jaunuolis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dirty="0" err="1">
                <a:effectLst/>
              </a:rPr>
              <a:t>Prie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visko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reikia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priprasti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kol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išmokau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savo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darbą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atlikti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tinkamai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šiek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tiek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užtrukau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nes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visko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buvo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daug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ir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reikėjo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greičio</a:t>
            </a:r>
            <a:r>
              <a:rPr lang="en-US" sz="1700" b="0" dirty="0">
                <a:effectLst/>
              </a:rPr>
              <a:t>, </a:t>
            </a:r>
            <a:r>
              <a:rPr lang="en-US" sz="1700" b="0" dirty="0" err="1">
                <a:effectLst/>
              </a:rPr>
              <a:t>tačiau</a:t>
            </a:r>
            <a:r>
              <a:rPr lang="en-US" sz="1700" b="0" dirty="0">
                <a:effectLst/>
              </a:rPr>
              <a:t> man </a:t>
            </a:r>
            <a:r>
              <a:rPr lang="en-US" sz="1700" b="0" dirty="0" err="1">
                <a:effectLst/>
              </a:rPr>
              <a:t>viską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atlikti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padėjo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kolegės</a:t>
            </a:r>
            <a:r>
              <a:rPr lang="en-US" sz="1700" b="0" dirty="0">
                <a:effectLst/>
              </a:rPr>
              <a:t>, - 1 </a:t>
            </a:r>
            <a:r>
              <a:rPr lang="en-US" sz="1700" b="0" dirty="0" err="1">
                <a:effectLst/>
              </a:rPr>
              <a:t>jaunuolis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dirty="0" err="1">
                <a:effectLst/>
              </a:rPr>
              <a:t>Nuovargis</a:t>
            </a:r>
            <a:r>
              <a:rPr lang="en-US" sz="1700" b="0" dirty="0">
                <a:effectLst/>
              </a:rPr>
              <a:t>,- du </a:t>
            </a:r>
            <a:r>
              <a:rPr lang="en-US" sz="1700" b="0" dirty="0" err="1">
                <a:effectLst/>
              </a:rPr>
              <a:t>jaunuoliai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dirty="0" err="1">
                <a:effectLst/>
              </a:rPr>
              <a:t>Didelis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darbo</a:t>
            </a:r>
            <a:r>
              <a:rPr lang="en-US" sz="1700" b="0" dirty="0">
                <a:effectLst/>
              </a:rPr>
              <a:t> </a:t>
            </a:r>
            <a:r>
              <a:rPr lang="en-US" sz="1700" b="0" dirty="0" err="1">
                <a:effectLst/>
              </a:rPr>
              <a:t>tempas</a:t>
            </a:r>
            <a:r>
              <a:rPr lang="en-US" sz="1700" b="0" dirty="0">
                <a:effectLst/>
              </a:rPr>
              <a:t>,- 1 </a:t>
            </a:r>
            <a:r>
              <a:rPr lang="en-US" sz="1700" b="0" dirty="0" err="1">
                <a:effectLst/>
              </a:rPr>
              <a:t>jaunuolis</a:t>
            </a:r>
            <a:endParaRPr lang="en-US" sz="1700" b="0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aveikslėlio vietos rezervavimo ženklas 12">
            <a:extLst>
              <a:ext uri="{FF2B5EF4-FFF2-40B4-BE49-F238E27FC236}">
                <a16:creationId xmlns:a16="http://schemas.microsoft.com/office/drawing/2014/main" id="{E0326280-522C-40D2-B91F-21BF2B2348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9" b="-1"/>
          <a:stretch/>
        </p:blipFill>
        <p:spPr>
          <a:xfrm rot="5400000">
            <a:off x="5873059" y="539058"/>
            <a:ext cx="6858000" cy="57798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201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64DA06C-969B-4CED-8DD6-93FD6B8A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Ar sunku įsilieti į darbo kolektyvą?</a:t>
            </a:r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:a16="http://schemas.microsoft.com/office/drawing/2014/main" id="{3F1AC463-8B72-4D24-B798-7F77D86E71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509377"/>
              </p:ext>
            </p:extLst>
          </p:nvPr>
        </p:nvGraphicFramePr>
        <p:xfrm>
          <a:off x="444305" y="1825624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aveikslėlio vietos rezervavimo ženklas 7">
            <a:extLst>
              <a:ext uri="{FF2B5EF4-FFF2-40B4-BE49-F238E27FC236}">
                <a16:creationId xmlns:a16="http://schemas.microsoft.com/office/drawing/2014/main" id="{F6EF4ADD-2365-4892-9F07-52C84165D4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6096000" y="1884660"/>
            <a:ext cx="5436000" cy="4292302"/>
          </a:xfrm>
        </p:spPr>
      </p:pic>
    </p:spTree>
    <p:extLst>
      <p:ext uri="{BB962C8B-B14F-4D97-AF65-F5344CB8AC3E}">
        <p14:creationId xmlns:p14="http://schemas.microsoft.com/office/powerpoint/2010/main" val="417199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0F9D83D-935A-4913-A7AA-FCACF977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Ar dirbant pakako laisvo laiko poilsiui vasarą?</a:t>
            </a:r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:a16="http://schemas.microsoft.com/office/drawing/2014/main" id="{4E763932-0056-41CA-8FC8-90FB52F34EB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342411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aveikslėlio vietos rezervavimo ženklas 5">
            <a:extLst>
              <a:ext uri="{FF2B5EF4-FFF2-40B4-BE49-F238E27FC236}">
                <a16:creationId xmlns:a16="http://schemas.microsoft.com/office/drawing/2014/main" id="{BB2A8AB7-1FE5-4CF6-9B9C-BE061596FF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397283" y="1869356"/>
            <a:ext cx="5400000" cy="4263876"/>
          </a:xfrm>
        </p:spPr>
      </p:pic>
    </p:spTree>
    <p:extLst>
      <p:ext uri="{BB962C8B-B14F-4D97-AF65-F5344CB8AC3E}">
        <p14:creationId xmlns:p14="http://schemas.microsoft.com/office/powerpoint/2010/main" val="44170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804F6D-3704-41D6-9652-FF2C5AFC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Ar pageidautumėte dalyvauti Programoje kitais metais?</a:t>
            </a:r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:a16="http://schemas.microsoft.com/office/drawing/2014/main" id="{4470B42B-D5BE-4371-A9DF-DDAE799708C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541489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aveikslėlio vietos rezervavimo ženklas 5">
            <a:extLst>
              <a:ext uri="{FF2B5EF4-FFF2-40B4-BE49-F238E27FC236}">
                <a16:creationId xmlns:a16="http://schemas.microsoft.com/office/drawing/2014/main" id="{1668742C-C749-4D99-87B6-A8554DA04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8" b="20378"/>
          <a:stretch>
            <a:fillRect/>
          </a:stretch>
        </p:blipFill>
        <p:spPr>
          <a:xfrm>
            <a:off x="6327760" y="1855149"/>
            <a:ext cx="5436000" cy="4292289"/>
          </a:xfrm>
        </p:spPr>
      </p:pic>
    </p:spTree>
    <p:extLst>
      <p:ext uri="{BB962C8B-B14F-4D97-AF65-F5344CB8AC3E}">
        <p14:creationId xmlns:p14="http://schemas.microsoft.com/office/powerpoint/2010/main" val="282328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468F91-E271-439D-B92D-A5D6CF72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DARBDAVIŲ APKLAUSA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BB34ACC-C117-429B-B5E5-2A35349E7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782981"/>
            <a:ext cx="5136416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Kiek</a:t>
            </a:r>
            <a:r>
              <a:rPr lang="en-US" sz="2000" dirty="0"/>
              <a:t> </a:t>
            </a:r>
            <a:r>
              <a:rPr lang="en-US" sz="2000" dirty="0" err="1"/>
              <a:t>pagal</a:t>
            </a:r>
            <a:r>
              <a:rPr lang="en-US" sz="2000" dirty="0"/>
              <a:t> </a:t>
            </a:r>
            <a:r>
              <a:rPr lang="en-US" sz="2000" dirty="0" err="1"/>
              <a:t>Jaunimo</a:t>
            </a:r>
            <a:r>
              <a:rPr lang="en-US" sz="2000" dirty="0"/>
              <a:t> </a:t>
            </a:r>
            <a:r>
              <a:rPr lang="en-US" sz="2000" dirty="0" err="1"/>
              <a:t>užimtumo</a:t>
            </a:r>
            <a:r>
              <a:rPr lang="en-US" sz="2000" dirty="0"/>
              <a:t> </a:t>
            </a:r>
            <a:r>
              <a:rPr lang="en-US" sz="2000" dirty="0" err="1"/>
              <a:t>vasarą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integracijos</a:t>
            </a:r>
            <a:r>
              <a:rPr lang="en-US" sz="2000" dirty="0"/>
              <a:t> į </a:t>
            </a:r>
            <a:r>
              <a:rPr lang="en-US" sz="2000" dirty="0" err="1"/>
              <a:t>darbo</a:t>
            </a:r>
            <a:r>
              <a:rPr lang="en-US" sz="2000" dirty="0"/>
              <a:t> </a:t>
            </a:r>
            <a:r>
              <a:rPr lang="en-US" sz="2000" dirty="0" err="1"/>
              <a:t>rinką</a:t>
            </a:r>
            <a:r>
              <a:rPr lang="en-US" sz="2000" dirty="0"/>
              <a:t> </a:t>
            </a:r>
            <a:r>
              <a:rPr lang="en-US" sz="2000" dirty="0" err="1"/>
              <a:t>programą</a:t>
            </a:r>
            <a:r>
              <a:rPr lang="en-US" sz="2000" dirty="0"/>
              <a:t>  </a:t>
            </a:r>
            <a:r>
              <a:rPr lang="en-US" sz="2000" dirty="0" err="1"/>
              <a:t>pageidavote</a:t>
            </a:r>
            <a:r>
              <a:rPr lang="en-US" sz="2000" dirty="0"/>
              <a:t> 2020 m. </a:t>
            </a:r>
            <a:r>
              <a:rPr lang="en-US" sz="2000" dirty="0" err="1"/>
              <a:t>įdarbinti</a:t>
            </a:r>
            <a:r>
              <a:rPr lang="en-US" sz="2000" dirty="0"/>
              <a:t> </a:t>
            </a:r>
            <a:r>
              <a:rPr lang="en-US" sz="2000" dirty="0" err="1"/>
              <a:t>nepilnamečių</a:t>
            </a:r>
            <a:r>
              <a:rPr lang="en-US" sz="2000" dirty="0"/>
              <a:t> </a:t>
            </a:r>
            <a:r>
              <a:rPr lang="en-US" sz="2000" dirty="0" err="1"/>
              <a:t>jaunuolių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kiek</a:t>
            </a:r>
            <a:r>
              <a:rPr lang="en-US" sz="2000" dirty="0"/>
              <a:t> </a:t>
            </a:r>
            <a:r>
              <a:rPr lang="en-US" sz="2000" dirty="0" err="1"/>
              <a:t>įdarbinote</a:t>
            </a:r>
            <a:r>
              <a:rPr lang="en-US" sz="2000" dirty="0"/>
              <a:t>?</a:t>
            </a:r>
          </a:p>
          <a:p>
            <a:pPr marL="0"/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Darbdavių</a:t>
            </a:r>
            <a:r>
              <a:rPr lang="en-US" sz="2000" dirty="0"/>
              <a:t> </a:t>
            </a:r>
            <a:r>
              <a:rPr lang="en-US" sz="2000" dirty="0" err="1"/>
              <a:t>poreikis</a:t>
            </a:r>
            <a:r>
              <a:rPr lang="en-US" sz="2000" dirty="0"/>
              <a:t> </a:t>
            </a:r>
            <a:r>
              <a:rPr lang="en-US" sz="2000" dirty="0" err="1"/>
              <a:t>išpildytas</a:t>
            </a:r>
            <a:r>
              <a:rPr lang="en-US" sz="2000" dirty="0"/>
              <a:t> 30 proc.</a:t>
            </a:r>
          </a:p>
          <a:p>
            <a:pPr marL="0"/>
            <a:endParaRPr lang="en-US" sz="2000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aveikslėlio vietos rezervavimo ženklas 5">
            <a:extLst>
              <a:ext uri="{FF2B5EF4-FFF2-40B4-BE49-F238E27FC236}">
                <a16:creationId xmlns:a16="http://schemas.microsoft.com/office/drawing/2014/main" id="{34F0E9C7-309A-45B5-ACA0-9700405E4F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009"/>
          <a:stretch/>
        </p:blipFill>
        <p:spPr>
          <a:xfrm>
            <a:off x="6412117" y="10"/>
            <a:ext cx="5779884" cy="685799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006591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311</Words>
  <Application>Microsoft Office PowerPoint</Application>
  <PresentationFormat>Plačiaekranė</PresentationFormat>
  <Paragraphs>39</Paragraphs>
  <Slides>11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„Office“ tema</vt:lpstr>
      <vt:lpstr> JAUNIMO ĮDARBINIMO VASARĄ PROGRAMOS DALYVIŲ IR DARBDAVIŲ   APKLAUSA</vt:lpstr>
      <vt:lpstr>Jaunimo užimtumo vasarą ir integracijos į darbo rinką programa (toliau- Programa)</vt:lpstr>
      <vt:lpstr>JAUNUOLIŲ APKLAUSA</vt:lpstr>
      <vt:lpstr>Ar tai pirmoji Tavo darbo vieta?</vt:lpstr>
      <vt:lpstr>Kokie sunkumai iškilo atliekant pavestą darbą? </vt:lpstr>
      <vt:lpstr>Ar sunku įsilieti į darbo kolektyvą?</vt:lpstr>
      <vt:lpstr>Ar dirbant pakako laisvo laiko poilsiui vasarą?</vt:lpstr>
      <vt:lpstr>Ar pageidautumėte dalyvauti Programoje kitais metais?</vt:lpstr>
      <vt:lpstr>DARBDAVIŲ APKLAUSA</vt:lpstr>
      <vt:lpstr>Ar patyrėte sunkumų įdarbinę nepilnamečius?</vt:lpstr>
      <vt:lpstr>Kiek pageidaujate įdarbinti jaunuolių 2021 m. vasarą?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JAUNIMO ĮDARBINIMO VASARĄ PROGRAMOS DALYVIŲ IR DARBDAVIŲ   APKLAUSA</dc:title>
  <dc:creator>Mazoniene Kotryna</dc:creator>
  <cp:lastModifiedBy>Adelija Radžienė</cp:lastModifiedBy>
  <cp:revision>3</cp:revision>
  <dcterms:created xsi:type="dcterms:W3CDTF">2020-12-14T20:49:21Z</dcterms:created>
  <dcterms:modified xsi:type="dcterms:W3CDTF">2020-12-16T05:22:10Z</dcterms:modified>
</cp:coreProperties>
</file>