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8" r:id="rId3"/>
    <p:sldId id="259" r:id="rId4"/>
    <p:sldId id="262" r:id="rId5"/>
    <p:sldId id="261" r:id="rId6"/>
    <p:sldId id="286" r:id="rId7"/>
    <p:sldId id="287" r:id="rId8"/>
    <p:sldId id="294" r:id="rId9"/>
    <p:sldId id="311" r:id="rId10"/>
    <p:sldId id="312" r:id="rId11"/>
    <p:sldId id="288" r:id="rId12"/>
    <p:sldId id="289" r:id="rId13"/>
    <p:sldId id="299" r:id="rId14"/>
    <p:sldId id="306" r:id="rId15"/>
    <p:sldId id="302" r:id="rId16"/>
    <p:sldId id="303" r:id="rId17"/>
    <p:sldId id="297" r:id="rId18"/>
    <p:sldId id="304" r:id="rId19"/>
    <p:sldId id="291" r:id="rId20"/>
    <p:sldId id="290" r:id="rId21"/>
    <p:sldId id="298" r:id="rId22"/>
    <p:sldId id="307" r:id="rId23"/>
    <p:sldId id="313" r:id="rId24"/>
    <p:sldId id="292" r:id="rId25"/>
    <p:sldId id="310" r:id="rId26"/>
    <p:sldId id="314" r:id="rId27"/>
    <p:sldId id="285" r:id="rId28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Karla" panose="020B0604020202020204" charset="0"/>
      <p:regular r:id="rId34"/>
      <p:bold r:id="rId35"/>
      <p:italic r:id="rId36"/>
      <p:boldItalic r:id="rId37"/>
    </p:embeddedFont>
    <p:embeddedFont>
      <p:font typeface="Raleway" panose="020B0604020202020204" charset="-7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52"/>
    <a:srgbClr val="2ABBAD"/>
    <a:srgbClr val="93DB54"/>
    <a:srgbClr val="BBE863"/>
    <a:srgbClr val="008E84"/>
    <a:srgbClr val="4AD6C9"/>
    <a:srgbClr val="009E91"/>
    <a:srgbClr val="8BD64E"/>
    <a:srgbClr val="8BC642"/>
    <a:srgbClr val="023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CFE89E-9A9A-4D3C-ACF1-0A8DB5F04895}">
  <a:tblStyle styleId="{D7CFE89E-9A9A-4D3C-ACF1-0A8DB5F04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82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4C5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8A9-4FC9-9EFA-39968491CF2B}"/>
              </c:ext>
            </c:extLst>
          </c:dPt>
          <c:dPt>
            <c:idx val="1"/>
            <c:bubble3D val="0"/>
            <c:spPr>
              <a:solidFill>
                <a:srgbClr val="8BD64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A9-4FC9-9EFA-39968491CF2B}"/>
              </c:ext>
            </c:extLst>
          </c:dPt>
          <c:dLbls>
            <c:dLbl>
              <c:idx val="0"/>
              <c:layout>
                <c:manualLayout>
                  <c:x val="0.20860715703470045"/>
                  <c:y val="-5.28161545902506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176C3A-E5F8-44EB-A015-B9E4B0200106}" type="CATEGORYNAME">
                      <a:rPr lang="lt-LT" smtClean="0">
                        <a:solidFill>
                          <a:srgbClr val="004C52"/>
                        </a:solidFill>
                      </a:rPr>
                      <a:pPr>
                        <a:defRPr/>
                      </a:pPr>
                      <a:t>[KATEGORIJOS PAVADINIMAS]</a:t>
                    </a:fld>
                    <a:r>
                      <a:rPr lang="lt-LT" dirty="0">
                        <a:solidFill>
                          <a:srgbClr val="004C52"/>
                        </a:solidFill>
                      </a:rPr>
                      <a:t> 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8A9-4FC9-9EFA-39968491CF2B}"/>
                </c:ext>
              </c:extLst>
            </c:dLbl>
            <c:dLbl>
              <c:idx val="1"/>
              <c:layout>
                <c:manualLayout>
                  <c:x val="-0.21825153603782418"/>
                  <c:y val="6.03490413105503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B94EAB-9448-41A3-B624-AE0168CA4121}" type="CATEGORYNAME">
                      <a:rPr lang="lt-LT" smtClean="0">
                        <a:solidFill>
                          <a:srgbClr val="8BD64E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[KATEGORIJOS PAVADINIMAS]</a:t>
                    </a:fld>
                    <a:r>
                      <a:rPr lang="lt-LT" dirty="0">
                        <a:solidFill>
                          <a:srgbClr val="8BD64E"/>
                        </a:solidFill>
                      </a:rPr>
                      <a:t> 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A9-4FC9-9EFA-39968491CF2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Yra turėję darbą</c:v>
                </c:pt>
                <c:pt idx="1">
                  <c:v>Nėra turėję darbo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9-4FC9-9EFA-39968491CF2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4C52"/>
            </a:solidFill>
          </c:spPr>
          <c:dPt>
            <c:idx val="0"/>
            <c:bubble3D val="0"/>
            <c:spPr>
              <a:solidFill>
                <a:srgbClr val="004C5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D7-4F4E-8508-8553BA8A6F7B}"/>
              </c:ext>
            </c:extLst>
          </c:dPt>
          <c:dPt>
            <c:idx val="1"/>
            <c:bubble3D val="0"/>
            <c:spPr>
              <a:solidFill>
                <a:srgbClr val="8BD64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D7-4F4E-8508-8553BA8A6F7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7805B1-0793-4334-BFE5-42702C9D74C6}" type="CATEGORYNAME">
                      <a:rPr lang="lt-LT" smtClean="0">
                        <a:solidFill>
                          <a:srgbClr val="004C52"/>
                        </a:solidFill>
                      </a:rPr>
                      <a:pPr>
                        <a:defRPr/>
                      </a:pPr>
                      <a:t>[KATEGORIJOS PAVADINIMAS]</a:t>
                    </a:fld>
                    <a:r>
                      <a:rPr lang="lt-LT" dirty="0">
                        <a:solidFill>
                          <a:srgbClr val="004C52"/>
                        </a:solidFill>
                      </a:rPr>
                      <a:t> 66%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D7-4F4E-8508-8553BA8A6F7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388BC2-B762-4806-A5B0-8FEF69E7F047}" type="CATEGORYNAME">
                      <a:rPr lang="lt-LT" smtClean="0">
                        <a:solidFill>
                          <a:srgbClr val="8BD64E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[KATEGORIJOS PAVADINIMAS]</a:t>
                    </a:fld>
                    <a:r>
                      <a:rPr lang="lt-LT" dirty="0">
                        <a:solidFill>
                          <a:srgbClr val="8BD64E"/>
                        </a:solidFill>
                      </a:rPr>
                      <a:t> 34%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D7-4F4E-8508-8553BA8A6F7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Yra turėję darbą</c:v>
                </c:pt>
                <c:pt idx="1">
                  <c:v>Nėra turėję darbo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65.599999999999994</c:v>
                </c:pt>
                <c:pt idx="1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D7-4F4E-8508-8553BA8A6F7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43-4CCC-9D48-CFE6F83A73CD}"/>
              </c:ext>
            </c:extLst>
          </c:dPt>
          <c:dPt>
            <c:idx val="1"/>
            <c:bubble3D val="0"/>
            <c:spPr>
              <a:solidFill>
                <a:srgbClr val="004C5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43-4CCC-9D48-CFE6F83A73CD}"/>
              </c:ext>
            </c:extLst>
          </c:dPt>
          <c:dLbls>
            <c:dLbl>
              <c:idx val="0"/>
              <c:layout>
                <c:manualLayout>
                  <c:x val="5.4635758028122358E-2"/>
                  <c:y val="7.4528142128268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3-4CCC-9D48-CFE6F83A73CD}"/>
                </c:ext>
              </c:extLst>
            </c:dLbl>
            <c:dLbl>
              <c:idx val="1"/>
              <c:layout>
                <c:manualLayout>
                  <c:x val="-7.0571187452991388E-2"/>
                  <c:y val="-8.1626060426199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4C5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43-4CCC-9D48-CFE6F83A73C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Tenkina galimybės įsidarbinti 26%</c:v>
                </c:pt>
                <c:pt idx="1">
                  <c:v>Netenkina galimybės įsidarbinti 74%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43-4CCC-9D48-CFE6F83A73C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BD64E"/>
            </a:solidFill>
          </c:spPr>
          <c:dPt>
            <c:idx val="0"/>
            <c:bubble3D val="0"/>
            <c:spPr>
              <a:solidFill>
                <a:srgbClr val="004C5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D40-4667-80B3-1A0CA408AC17}"/>
              </c:ext>
            </c:extLst>
          </c:dPt>
          <c:dPt>
            <c:idx val="1"/>
            <c:bubble3D val="0"/>
            <c:spPr>
              <a:solidFill>
                <a:srgbClr val="8BD64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40-4667-80B3-1A0CA408AC17}"/>
              </c:ext>
            </c:extLst>
          </c:dPt>
          <c:dPt>
            <c:idx val="2"/>
            <c:bubble3D val="0"/>
            <c:spPr>
              <a:solidFill>
                <a:srgbClr val="2ABBA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40-4667-80B3-1A0CA408AC17}"/>
              </c:ext>
            </c:extLst>
          </c:dPt>
          <c:dLbls>
            <c:dLbl>
              <c:idx val="0"/>
              <c:layout>
                <c:manualLayout>
                  <c:x val="-6.9078942000703842E-3"/>
                  <c:y val="1.431267527659960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4C5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B5DEEE-6D23-49A7-A091-E4B708FC1777}" type="CATEGORYNAME">
                      <a:rPr lang="en-US" smtClean="0">
                        <a:solidFill>
                          <a:srgbClr val="004C52"/>
                        </a:solidFill>
                      </a:rPr>
                      <a:pPr>
                        <a:defRPr>
                          <a:solidFill>
                            <a:srgbClr val="004C52"/>
                          </a:solidFill>
                        </a:defRPr>
                      </a:pPr>
                      <a:t>[KATEGORIJOS PAVADINIMAS]</a:t>
                    </a:fld>
                    <a:r>
                      <a:rPr lang="en-US" dirty="0">
                        <a:solidFill>
                          <a:srgbClr val="004C52"/>
                        </a:solidFill>
                      </a:rPr>
                      <a:t> 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4C5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41117399933894"/>
                      <c:h val="6.99274375988826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40-4667-80B3-1A0CA408AC1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8BD64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7FFE02-EBE9-406E-B044-D6EA938BF1C2}" type="CATEGORYNAME">
                      <a:rPr lang="en-US" smtClean="0"/>
                      <a:pPr>
                        <a:defRPr>
                          <a:solidFill>
                            <a:srgbClr val="8BD64E"/>
                          </a:solidFill>
                        </a:defRPr>
                      </a:pPr>
                      <a:t>[KATEGORIJOS PAVADINIMAS]</a:t>
                    </a:fld>
                    <a:r>
                      <a:rPr lang="en-US" baseline="0"/>
                      <a:t> 76%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8BD64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40-4667-80B3-1A0CA408AC17}"/>
                </c:ext>
              </c:extLst>
            </c:dLbl>
            <c:dLbl>
              <c:idx val="2"/>
              <c:layout>
                <c:manualLayout>
                  <c:x val="-0.13815788400140772"/>
                  <c:y val="1.09064016875216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2ABBA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FA05DC-7063-4DCB-9CA7-B5C93693FF01}" type="CATEGORYNAME">
                      <a:rPr lang="en-US" smtClean="0">
                        <a:solidFill>
                          <a:srgbClr val="2ABBAD"/>
                        </a:solidFill>
                      </a:rPr>
                      <a:pPr>
                        <a:defRPr>
                          <a:solidFill>
                            <a:srgbClr val="2ABBAD"/>
                          </a:solidFill>
                        </a:defRPr>
                      </a:pPr>
                      <a:t>[KATEGORIJOS PAVADINIMAS]</a:t>
                    </a:fld>
                    <a:r>
                      <a:rPr lang="en-US" dirty="0">
                        <a:solidFill>
                          <a:srgbClr val="2ABBAD"/>
                        </a:solidFill>
                      </a:rPr>
                      <a:t>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2ABBA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78287998993371"/>
                      <c:h val="6.99274375988826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40-4667-80B3-1A0CA408A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8BD64E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Taip</c:v>
                </c:pt>
                <c:pt idx="1">
                  <c:v>Ne</c:v>
                </c:pt>
                <c:pt idx="2">
                  <c:v>Iš dalies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76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0-4667-80B3-1A0CA408AC1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3DB54"/>
            </a:solidFill>
          </c:spPr>
          <c:dPt>
            <c:idx val="0"/>
            <c:bubble3D val="0"/>
            <c:spPr>
              <a:solidFill>
                <a:srgbClr val="93DB5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E72-4777-8306-9BF92132B07B}"/>
              </c:ext>
            </c:extLst>
          </c:dPt>
          <c:dPt>
            <c:idx val="1"/>
            <c:bubble3D val="0"/>
            <c:spPr>
              <a:solidFill>
                <a:srgbClr val="004C5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72-4777-8306-9BF92132B07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4C5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C34ACE-89A6-446E-87E3-D5B5A5B774E8}" type="CATEGORYNAME">
                      <a:rPr lang="en-US" smtClean="0">
                        <a:solidFill>
                          <a:srgbClr val="93DB54"/>
                        </a:solidFill>
                      </a:rPr>
                      <a:pPr>
                        <a:defRPr>
                          <a:solidFill>
                            <a:srgbClr val="004C52"/>
                          </a:solidFill>
                        </a:defRPr>
                      </a:pPr>
                      <a:t>[KATEGORIJOS PAVADINIMAS]</a:t>
                    </a:fld>
                    <a:r>
                      <a:rPr lang="en-US" dirty="0">
                        <a:solidFill>
                          <a:srgbClr val="93DB54"/>
                        </a:solidFill>
                      </a:rPr>
                      <a:t> 72%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4C5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47750700361093"/>
                      <c:h val="6.58612568868063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72-4777-8306-9BF92132B07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4C5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83411C-A767-4666-9D83-136AA064E872}" type="CATEGORYNAME">
                      <a:rPr lang="en-US" smtClean="0"/>
                      <a:pPr>
                        <a:defRPr>
                          <a:solidFill>
                            <a:srgbClr val="004C52"/>
                          </a:solidFill>
                        </a:defRPr>
                      </a:pPr>
                      <a:t>[KATEGORIJOS PAVADINIMAS]</a:t>
                    </a:fld>
                    <a:r>
                      <a:rPr lang="en-US" baseline="0"/>
                      <a:t> 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4C5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9398807076874"/>
                      <c:h val="0.12145016897698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72-4777-8306-9BF92132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4C5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Užsiima</c:v>
                </c:pt>
                <c:pt idx="1">
                  <c:v>Neužsiima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2-4777-8306-9BF92132B07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56B8B-2495-471E-BEF2-04B05337CC55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91E1ED-6240-4764-A398-7BC64BF040F8}">
      <dgm:prSet/>
      <dgm:spPr>
        <a:solidFill>
          <a:srgbClr val="4AD6C9"/>
        </a:solidFill>
      </dgm:spPr>
      <dgm:t>
        <a:bodyPr/>
        <a:lstStyle/>
        <a:p>
          <a:pPr rtl="0"/>
          <a:r>
            <a:rPr lang="lt-LT" b="0" i="0" dirty="0"/>
            <a:t>Jaunimo įsidarbinimas vasarą</a:t>
          </a:r>
          <a:endParaRPr lang="lt-LT" dirty="0"/>
        </a:p>
      </dgm:t>
    </dgm:pt>
    <dgm:pt modelId="{709F82CA-A2C2-4B6F-95B0-6EA7DCD55E6A}" type="parTrans" cxnId="{73DDFF35-C3E6-48BD-A072-FE4FEF56FC09}">
      <dgm:prSet/>
      <dgm:spPr/>
      <dgm:t>
        <a:bodyPr/>
        <a:lstStyle/>
        <a:p>
          <a:endParaRPr lang="en-US"/>
        </a:p>
      </dgm:t>
    </dgm:pt>
    <dgm:pt modelId="{D88D768D-E761-4B09-B838-9642F9624BFB}" type="sibTrans" cxnId="{73DDFF35-C3E6-48BD-A072-FE4FEF56FC09}">
      <dgm:prSet/>
      <dgm:spPr/>
      <dgm:t>
        <a:bodyPr/>
        <a:lstStyle/>
        <a:p>
          <a:endParaRPr lang="en-US"/>
        </a:p>
      </dgm:t>
    </dgm:pt>
    <dgm:pt modelId="{0534A35A-D6B6-45AF-989E-77AE214A6B6B}">
      <dgm:prSet/>
      <dgm:spPr>
        <a:solidFill>
          <a:srgbClr val="2ABBAD"/>
        </a:solidFill>
      </dgm:spPr>
      <dgm:t>
        <a:bodyPr/>
        <a:lstStyle/>
        <a:p>
          <a:pPr rtl="0"/>
          <a:r>
            <a:rPr lang="lt-LT" b="0" i="0"/>
            <a:t>Ar jaunimas yra pasiruošęs darbo rinkai?</a:t>
          </a:r>
          <a:endParaRPr lang="lt-LT"/>
        </a:p>
      </dgm:t>
    </dgm:pt>
    <dgm:pt modelId="{590E311A-738B-4A36-847D-17FCE629EEFB}" type="parTrans" cxnId="{75486A54-CF6D-4E1A-9596-B435AE47D9EA}">
      <dgm:prSet/>
      <dgm:spPr/>
      <dgm:t>
        <a:bodyPr/>
        <a:lstStyle/>
        <a:p>
          <a:endParaRPr lang="en-US"/>
        </a:p>
      </dgm:t>
    </dgm:pt>
    <dgm:pt modelId="{1D3B17D6-587E-451C-85AB-3D08A7B799D4}" type="sibTrans" cxnId="{75486A54-CF6D-4E1A-9596-B435AE47D9EA}">
      <dgm:prSet/>
      <dgm:spPr/>
      <dgm:t>
        <a:bodyPr/>
        <a:lstStyle/>
        <a:p>
          <a:endParaRPr lang="en-US"/>
        </a:p>
      </dgm:t>
    </dgm:pt>
    <dgm:pt modelId="{9C97346A-F013-483C-ABA9-E9EE9DD6BBAE}">
      <dgm:prSet/>
      <dgm:spPr>
        <a:solidFill>
          <a:srgbClr val="008E84"/>
        </a:solidFill>
      </dgm:spPr>
      <dgm:t>
        <a:bodyPr/>
        <a:lstStyle/>
        <a:p>
          <a:pPr rtl="0"/>
          <a:r>
            <a:rPr lang="lt-LT" b="0" i="0"/>
            <a:t>Jaunimas darbe ir versle</a:t>
          </a:r>
          <a:endParaRPr lang="lt-LT"/>
        </a:p>
      </dgm:t>
    </dgm:pt>
    <dgm:pt modelId="{4AEC2E41-C906-4962-B3C5-275EA993A812}" type="parTrans" cxnId="{C066D615-C616-48C2-915D-B4FF14661F20}">
      <dgm:prSet/>
      <dgm:spPr/>
      <dgm:t>
        <a:bodyPr/>
        <a:lstStyle/>
        <a:p>
          <a:endParaRPr lang="en-US"/>
        </a:p>
      </dgm:t>
    </dgm:pt>
    <dgm:pt modelId="{9CBF6A21-D120-427E-9E67-3E1A1C0C1130}" type="sibTrans" cxnId="{C066D615-C616-48C2-915D-B4FF14661F20}">
      <dgm:prSet/>
      <dgm:spPr/>
      <dgm:t>
        <a:bodyPr/>
        <a:lstStyle/>
        <a:p>
          <a:endParaRPr lang="en-US"/>
        </a:p>
      </dgm:t>
    </dgm:pt>
    <dgm:pt modelId="{4B0F50A2-7BBE-4A6F-9B54-7CF6E44107A7}">
      <dgm:prSet/>
      <dgm:spPr>
        <a:solidFill>
          <a:srgbClr val="004C52"/>
        </a:solidFill>
      </dgm:spPr>
      <dgm:t>
        <a:bodyPr/>
        <a:lstStyle/>
        <a:p>
          <a:pPr rtl="0"/>
          <a:r>
            <a:rPr lang="lt-LT" b="0" i="0"/>
            <a:t>Klaipėdos rajonas, ar jis draugiškas jaunimui?</a:t>
          </a:r>
          <a:endParaRPr lang="lt-LT"/>
        </a:p>
      </dgm:t>
    </dgm:pt>
    <dgm:pt modelId="{58A16C15-3FF4-4006-8C35-53232853883B}" type="parTrans" cxnId="{DB48353F-66FB-4453-A705-C9BE9C8ED278}">
      <dgm:prSet/>
      <dgm:spPr/>
      <dgm:t>
        <a:bodyPr/>
        <a:lstStyle/>
        <a:p>
          <a:endParaRPr lang="en-US"/>
        </a:p>
      </dgm:t>
    </dgm:pt>
    <dgm:pt modelId="{2444A070-C0B6-4720-B51A-730482A48098}" type="sibTrans" cxnId="{DB48353F-66FB-4453-A705-C9BE9C8ED278}">
      <dgm:prSet/>
      <dgm:spPr/>
      <dgm:t>
        <a:bodyPr/>
        <a:lstStyle/>
        <a:p>
          <a:endParaRPr lang="en-US"/>
        </a:p>
      </dgm:t>
    </dgm:pt>
    <dgm:pt modelId="{72F5D70D-400E-4697-B921-27A522187066}" type="pres">
      <dgm:prSet presAssocID="{E9056B8B-2495-471E-BEF2-04B05337CC55}" presName="Name0" presStyleCnt="0">
        <dgm:presLayoutVars>
          <dgm:dir/>
          <dgm:resizeHandles val="exact"/>
        </dgm:presLayoutVars>
      </dgm:prSet>
      <dgm:spPr/>
    </dgm:pt>
    <dgm:pt modelId="{84E761C4-6DAF-468C-8BFA-8B7A78AC049F}" type="pres">
      <dgm:prSet presAssocID="{B091E1ED-6240-4764-A398-7BC64BF040F8}" presName="node" presStyleLbl="node1" presStyleIdx="0" presStyleCnt="4">
        <dgm:presLayoutVars>
          <dgm:bulletEnabled val="1"/>
        </dgm:presLayoutVars>
      </dgm:prSet>
      <dgm:spPr/>
    </dgm:pt>
    <dgm:pt modelId="{3B74067A-3C98-4BC7-AED7-340E78D33CAC}" type="pres">
      <dgm:prSet presAssocID="{D88D768D-E761-4B09-B838-9642F9624BFB}" presName="sibTrans" presStyleCnt="0"/>
      <dgm:spPr/>
    </dgm:pt>
    <dgm:pt modelId="{0F8EB40F-7B60-4C9D-BC42-C4F652238EC7}" type="pres">
      <dgm:prSet presAssocID="{0534A35A-D6B6-45AF-989E-77AE214A6B6B}" presName="node" presStyleLbl="node1" presStyleIdx="1" presStyleCnt="4">
        <dgm:presLayoutVars>
          <dgm:bulletEnabled val="1"/>
        </dgm:presLayoutVars>
      </dgm:prSet>
      <dgm:spPr/>
    </dgm:pt>
    <dgm:pt modelId="{2943B7C6-E195-4A19-90C9-BC3AA0497790}" type="pres">
      <dgm:prSet presAssocID="{1D3B17D6-587E-451C-85AB-3D08A7B799D4}" presName="sibTrans" presStyleCnt="0"/>
      <dgm:spPr/>
    </dgm:pt>
    <dgm:pt modelId="{32FCEA23-CA15-4C73-ABBE-2F02406154AA}" type="pres">
      <dgm:prSet presAssocID="{9C97346A-F013-483C-ABA9-E9EE9DD6BBAE}" presName="node" presStyleLbl="node1" presStyleIdx="2" presStyleCnt="4">
        <dgm:presLayoutVars>
          <dgm:bulletEnabled val="1"/>
        </dgm:presLayoutVars>
      </dgm:prSet>
      <dgm:spPr/>
    </dgm:pt>
    <dgm:pt modelId="{167481FA-C30C-446B-8CFA-1A2EDF324D81}" type="pres">
      <dgm:prSet presAssocID="{9CBF6A21-D120-427E-9E67-3E1A1C0C1130}" presName="sibTrans" presStyleCnt="0"/>
      <dgm:spPr/>
    </dgm:pt>
    <dgm:pt modelId="{7ADF632B-0FCC-4643-953E-6AF027288379}" type="pres">
      <dgm:prSet presAssocID="{4B0F50A2-7BBE-4A6F-9B54-7CF6E44107A7}" presName="node" presStyleLbl="node1" presStyleIdx="3" presStyleCnt="4">
        <dgm:presLayoutVars>
          <dgm:bulletEnabled val="1"/>
        </dgm:presLayoutVars>
      </dgm:prSet>
      <dgm:spPr/>
    </dgm:pt>
  </dgm:ptLst>
  <dgm:cxnLst>
    <dgm:cxn modelId="{C066D615-C616-48C2-915D-B4FF14661F20}" srcId="{E9056B8B-2495-471E-BEF2-04B05337CC55}" destId="{9C97346A-F013-483C-ABA9-E9EE9DD6BBAE}" srcOrd="2" destOrd="0" parTransId="{4AEC2E41-C906-4962-B3C5-275EA993A812}" sibTransId="{9CBF6A21-D120-427E-9E67-3E1A1C0C1130}"/>
    <dgm:cxn modelId="{16F79526-65E1-4721-9A0A-B902D1144FD4}" type="presOf" srcId="{9C97346A-F013-483C-ABA9-E9EE9DD6BBAE}" destId="{32FCEA23-CA15-4C73-ABBE-2F02406154AA}" srcOrd="0" destOrd="0" presId="urn:microsoft.com/office/officeart/2005/8/layout/hList6"/>
    <dgm:cxn modelId="{73DDFF35-C3E6-48BD-A072-FE4FEF56FC09}" srcId="{E9056B8B-2495-471E-BEF2-04B05337CC55}" destId="{B091E1ED-6240-4764-A398-7BC64BF040F8}" srcOrd="0" destOrd="0" parTransId="{709F82CA-A2C2-4B6F-95B0-6EA7DCD55E6A}" sibTransId="{D88D768D-E761-4B09-B838-9642F9624BFB}"/>
    <dgm:cxn modelId="{C894F639-180D-4A7E-8A1F-B7CC034C0275}" type="presOf" srcId="{0534A35A-D6B6-45AF-989E-77AE214A6B6B}" destId="{0F8EB40F-7B60-4C9D-BC42-C4F652238EC7}" srcOrd="0" destOrd="0" presId="urn:microsoft.com/office/officeart/2005/8/layout/hList6"/>
    <dgm:cxn modelId="{DB48353F-66FB-4453-A705-C9BE9C8ED278}" srcId="{E9056B8B-2495-471E-BEF2-04B05337CC55}" destId="{4B0F50A2-7BBE-4A6F-9B54-7CF6E44107A7}" srcOrd="3" destOrd="0" parTransId="{58A16C15-3FF4-4006-8C35-53232853883B}" sibTransId="{2444A070-C0B6-4720-B51A-730482A48098}"/>
    <dgm:cxn modelId="{7D7E916F-4725-44A5-8C84-DB1664C53389}" type="presOf" srcId="{4B0F50A2-7BBE-4A6F-9B54-7CF6E44107A7}" destId="{7ADF632B-0FCC-4643-953E-6AF027288379}" srcOrd="0" destOrd="0" presId="urn:microsoft.com/office/officeart/2005/8/layout/hList6"/>
    <dgm:cxn modelId="{75486A54-CF6D-4E1A-9596-B435AE47D9EA}" srcId="{E9056B8B-2495-471E-BEF2-04B05337CC55}" destId="{0534A35A-D6B6-45AF-989E-77AE214A6B6B}" srcOrd="1" destOrd="0" parTransId="{590E311A-738B-4A36-847D-17FCE629EEFB}" sibTransId="{1D3B17D6-587E-451C-85AB-3D08A7B799D4}"/>
    <dgm:cxn modelId="{29E9FCF7-E810-46FD-A1D3-3BF0D271E5C8}" type="presOf" srcId="{E9056B8B-2495-471E-BEF2-04B05337CC55}" destId="{72F5D70D-400E-4697-B921-27A522187066}" srcOrd="0" destOrd="0" presId="urn:microsoft.com/office/officeart/2005/8/layout/hList6"/>
    <dgm:cxn modelId="{0C515DF8-19C2-4A94-ABAC-F845A9D31DA8}" type="presOf" srcId="{B091E1ED-6240-4764-A398-7BC64BF040F8}" destId="{84E761C4-6DAF-468C-8BFA-8B7A78AC049F}" srcOrd="0" destOrd="0" presId="urn:microsoft.com/office/officeart/2005/8/layout/hList6"/>
    <dgm:cxn modelId="{AC6AA8DD-3041-4E52-957F-F3D182C37680}" type="presParOf" srcId="{72F5D70D-400E-4697-B921-27A522187066}" destId="{84E761C4-6DAF-468C-8BFA-8B7A78AC049F}" srcOrd="0" destOrd="0" presId="urn:microsoft.com/office/officeart/2005/8/layout/hList6"/>
    <dgm:cxn modelId="{1CA4FBF0-A5E8-438C-BA0D-BFF903ACFC18}" type="presParOf" srcId="{72F5D70D-400E-4697-B921-27A522187066}" destId="{3B74067A-3C98-4BC7-AED7-340E78D33CAC}" srcOrd="1" destOrd="0" presId="urn:microsoft.com/office/officeart/2005/8/layout/hList6"/>
    <dgm:cxn modelId="{FE54F8C0-50B8-4ECF-849A-13669709CB72}" type="presParOf" srcId="{72F5D70D-400E-4697-B921-27A522187066}" destId="{0F8EB40F-7B60-4C9D-BC42-C4F652238EC7}" srcOrd="2" destOrd="0" presId="urn:microsoft.com/office/officeart/2005/8/layout/hList6"/>
    <dgm:cxn modelId="{CAFD18D9-29A3-4A43-82CE-C63E75F12F7D}" type="presParOf" srcId="{72F5D70D-400E-4697-B921-27A522187066}" destId="{2943B7C6-E195-4A19-90C9-BC3AA0497790}" srcOrd="3" destOrd="0" presId="urn:microsoft.com/office/officeart/2005/8/layout/hList6"/>
    <dgm:cxn modelId="{663FC2AE-8A93-418B-81B0-B90A6E830E42}" type="presParOf" srcId="{72F5D70D-400E-4697-B921-27A522187066}" destId="{32FCEA23-CA15-4C73-ABBE-2F02406154AA}" srcOrd="4" destOrd="0" presId="urn:microsoft.com/office/officeart/2005/8/layout/hList6"/>
    <dgm:cxn modelId="{B8A95F69-1648-4534-B83D-050A1F63B992}" type="presParOf" srcId="{72F5D70D-400E-4697-B921-27A522187066}" destId="{167481FA-C30C-446B-8CFA-1A2EDF324D81}" srcOrd="5" destOrd="0" presId="urn:microsoft.com/office/officeart/2005/8/layout/hList6"/>
    <dgm:cxn modelId="{32F5FFDE-7AA7-4F37-9C7B-4F0800068132}" type="presParOf" srcId="{72F5D70D-400E-4697-B921-27A522187066}" destId="{7ADF632B-0FCC-4643-953E-6AF02728837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761C4-6DAF-468C-8BFA-8B7A78AC049F}">
      <dsp:nvSpPr>
        <dsp:cNvPr id="0" name=""/>
        <dsp:cNvSpPr/>
      </dsp:nvSpPr>
      <dsp:spPr>
        <a:xfrm rot="16200000">
          <a:off x="-796514" y="798287"/>
          <a:ext cx="3336982" cy="1740406"/>
        </a:xfrm>
        <a:prstGeom prst="flowChartManualOperation">
          <a:avLst/>
        </a:prstGeom>
        <a:solidFill>
          <a:srgbClr val="4AD6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471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0" i="0" kern="1200" dirty="0"/>
            <a:t>Jaunimo įsidarbinimas vasarą</a:t>
          </a:r>
          <a:endParaRPr lang="lt-LT" sz="2100" kern="1200" dirty="0"/>
        </a:p>
      </dsp:txBody>
      <dsp:txXfrm rot="5400000">
        <a:off x="1774" y="667395"/>
        <a:ext cx="1740406" cy="2002190"/>
      </dsp:txXfrm>
    </dsp:sp>
    <dsp:sp modelId="{0F8EB40F-7B60-4C9D-BC42-C4F652238EC7}">
      <dsp:nvSpPr>
        <dsp:cNvPr id="0" name=""/>
        <dsp:cNvSpPr/>
      </dsp:nvSpPr>
      <dsp:spPr>
        <a:xfrm rot="16200000">
          <a:off x="1074422" y="798287"/>
          <a:ext cx="3336982" cy="1740406"/>
        </a:xfrm>
        <a:prstGeom prst="flowChartManualOperation">
          <a:avLst/>
        </a:prstGeom>
        <a:solidFill>
          <a:srgbClr val="2ABB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471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0" i="0" kern="1200"/>
            <a:t>Ar jaunimas yra pasiruošęs darbo rinkai?</a:t>
          </a:r>
          <a:endParaRPr lang="lt-LT" sz="2100" kern="1200"/>
        </a:p>
      </dsp:txBody>
      <dsp:txXfrm rot="5400000">
        <a:off x="1872710" y="667395"/>
        <a:ext cx="1740406" cy="2002190"/>
      </dsp:txXfrm>
    </dsp:sp>
    <dsp:sp modelId="{32FCEA23-CA15-4C73-ABBE-2F02406154AA}">
      <dsp:nvSpPr>
        <dsp:cNvPr id="0" name=""/>
        <dsp:cNvSpPr/>
      </dsp:nvSpPr>
      <dsp:spPr>
        <a:xfrm rot="16200000">
          <a:off x="2945358" y="798287"/>
          <a:ext cx="3336982" cy="1740406"/>
        </a:xfrm>
        <a:prstGeom prst="flowChartManualOperation">
          <a:avLst/>
        </a:prstGeom>
        <a:solidFill>
          <a:srgbClr val="008E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471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0" i="0" kern="1200"/>
            <a:t>Jaunimas darbe ir versle</a:t>
          </a:r>
          <a:endParaRPr lang="lt-LT" sz="2100" kern="1200"/>
        </a:p>
      </dsp:txBody>
      <dsp:txXfrm rot="5400000">
        <a:off x="3743646" y="667395"/>
        <a:ext cx="1740406" cy="2002190"/>
      </dsp:txXfrm>
    </dsp:sp>
    <dsp:sp modelId="{7ADF632B-0FCC-4643-953E-6AF027288379}">
      <dsp:nvSpPr>
        <dsp:cNvPr id="0" name=""/>
        <dsp:cNvSpPr/>
      </dsp:nvSpPr>
      <dsp:spPr>
        <a:xfrm rot="16200000">
          <a:off x="4816295" y="798287"/>
          <a:ext cx="3336982" cy="1740406"/>
        </a:xfrm>
        <a:prstGeom prst="flowChartManualOperation">
          <a:avLst/>
        </a:prstGeom>
        <a:solidFill>
          <a:srgbClr val="004C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471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100" b="0" i="0" kern="1200"/>
            <a:t>Klaipėdos rajonas, ar jis draugiškas jaunimui?</a:t>
          </a:r>
          <a:endParaRPr lang="lt-LT" sz="2100" kern="1200"/>
        </a:p>
      </dsp:txBody>
      <dsp:txXfrm rot="5400000">
        <a:off x="5614583" y="667395"/>
        <a:ext cx="1740406" cy="2002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 hasCustomPrompt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r>
              <a:rPr lang="lt-LT" dirty="0" err="1"/>
              <a:t>ėeėęe</a:t>
            </a:r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680483" y="1750820"/>
            <a:ext cx="809492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Kod</a:t>
            </a:r>
            <a:r>
              <a:rPr lang="lt-LT" dirty="0" err="1"/>
              <a:t>ėl</a:t>
            </a:r>
            <a:r>
              <a:rPr lang="lt-LT" dirty="0"/>
              <a:t> verslas neturėtų vengti jaunimo?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62" y="4109345"/>
            <a:ext cx="2693325" cy="778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0786" y="3062176"/>
            <a:ext cx="172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</a:rPr>
              <a:t>Gargždai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2019-11-27</a:t>
            </a: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55" y="249505"/>
            <a:ext cx="6876089" cy="857400"/>
          </a:xfrm>
        </p:spPr>
        <p:txBody>
          <a:bodyPr/>
          <a:lstStyle/>
          <a:p>
            <a:pPr marL="719138" indent="-719138"/>
            <a:r>
              <a:rPr lang="lt-LT" sz="2300" dirty="0"/>
              <a:t>Ar Klaipėdos rajone</a:t>
            </a:r>
            <a:r>
              <a:rPr lang="en-US" sz="2300" dirty="0"/>
              <a:t> </a:t>
            </a:r>
            <a:r>
              <a:rPr lang="en-US" sz="2300" dirty="0" err="1"/>
              <a:t>jaunam</a:t>
            </a:r>
            <a:r>
              <a:rPr lang="en-US" sz="2300" dirty="0"/>
              <a:t> </a:t>
            </a:r>
            <a:r>
              <a:rPr lang="lt-LT" sz="2300" dirty="0"/>
              <a:t>žmogui                                                                pakanka galimybių įsidarbinti?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/>
              <a:t>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01005747"/>
              </p:ext>
            </p:extLst>
          </p:nvPr>
        </p:nvGraphicFramePr>
        <p:xfrm>
          <a:off x="1681018" y="1472801"/>
          <a:ext cx="5578764" cy="357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79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Ar jaunimas yra pasiruošęs darbo rinkai?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381288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725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50" y="1816200"/>
            <a:ext cx="7370700" cy="3327300"/>
          </a:xfrm>
        </p:spPr>
        <p:txBody>
          <a:bodyPr/>
          <a:lstStyle/>
          <a:p>
            <a:r>
              <a:rPr lang="lt-LT" sz="2800" dirty="0">
                <a:latin typeface="+mn-lt"/>
              </a:rPr>
              <a:t>Ar mokykla ruošia jaunimą darbo rinkai?</a:t>
            </a:r>
          </a:p>
          <a:p>
            <a:r>
              <a:rPr lang="lt-LT" sz="2800" dirty="0">
                <a:latin typeface="+mn-lt"/>
              </a:rPr>
              <a:t>Kas padeda jaunimui pasiruošti?</a:t>
            </a:r>
          </a:p>
          <a:p>
            <a:r>
              <a:rPr lang="lt-LT" sz="2800" dirty="0">
                <a:latin typeface="+mn-lt"/>
              </a:rPr>
              <a:t>Ar jaunimas tikrai nieko neišmano ir neturi įgūdžių?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30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lt-LT" dirty="0"/>
              <a:t>r mokykla paruošia darbo rinkai?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5428000"/>
              </p:ext>
            </p:extLst>
          </p:nvPr>
        </p:nvGraphicFramePr>
        <p:xfrm>
          <a:off x="1814285" y="1432301"/>
          <a:ext cx="5515429" cy="349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23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Mokykla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2800" dirty="0">
                <a:latin typeface="+mj-lt"/>
              </a:rPr>
              <a:t>Ugdymo programos</a:t>
            </a:r>
            <a:r>
              <a:rPr lang="en-US" sz="2800" dirty="0">
                <a:latin typeface="+mj-lt"/>
              </a:rPr>
              <a:t> n</a:t>
            </a:r>
            <a:r>
              <a:rPr lang="lt-LT" sz="2800" dirty="0" err="1">
                <a:latin typeface="+mj-lt"/>
              </a:rPr>
              <a:t>elabai</a:t>
            </a:r>
            <a:r>
              <a:rPr lang="lt-LT" sz="2800" dirty="0">
                <a:latin typeface="+mj-lt"/>
              </a:rPr>
              <a:t> paruošia darbo rinkai</a:t>
            </a:r>
          </a:p>
          <a:p>
            <a:r>
              <a:rPr lang="lt-LT" sz="2800" dirty="0">
                <a:latin typeface="+mj-lt"/>
              </a:rPr>
              <a:t>Lektoriai, karjeros planavimo specialistai gali padėti</a:t>
            </a:r>
          </a:p>
          <a:p>
            <a:r>
              <a:rPr lang="lt-LT" sz="2800" dirty="0">
                <a:latin typeface="+mj-lt"/>
              </a:rPr>
              <a:t>Tačiau viskas priklauso nuo paties mokinio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89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74448" y="2307273"/>
            <a:ext cx="5966334" cy="819900"/>
          </a:xfrm>
        </p:spPr>
        <p:txBody>
          <a:bodyPr/>
          <a:lstStyle/>
          <a:p>
            <a:pPr marL="76200" indent="0">
              <a:buNone/>
            </a:pPr>
            <a:r>
              <a:rPr lang="lt-LT" sz="3200" dirty="0">
                <a:latin typeface="+mn-lt"/>
              </a:rPr>
              <a:t>Tai kaip jaunuoliai ruošiasi darbo rinkai?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Oval 3"/>
          <p:cNvSpPr/>
          <p:nvPr/>
        </p:nvSpPr>
        <p:spPr>
          <a:xfrm>
            <a:off x="4142510" y="1025236"/>
            <a:ext cx="969817" cy="879764"/>
          </a:xfrm>
          <a:prstGeom prst="ellipse">
            <a:avLst/>
          </a:prstGeom>
          <a:solidFill>
            <a:srgbClr val="8BC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475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Popamokinė</a:t>
            </a:r>
            <a:r>
              <a:rPr lang="lt-LT" dirty="0"/>
              <a:t> veikla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20747910"/>
              </p:ext>
            </p:extLst>
          </p:nvPr>
        </p:nvGraphicFramePr>
        <p:xfrm>
          <a:off x="1563471" y="1237566"/>
          <a:ext cx="5672788" cy="370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23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Savanorystė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50" y="1816200"/>
            <a:ext cx="7370700" cy="3327300"/>
          </a:xfrm>
        </p:spPr>
        <p:txBody>
          <a:bodyPr/>
          <a:lstStyle/>
          <a:p>
            <a:r>
              <a:rPr lang="lt-LT" dirty="0">
                <a:latin typeface="+mj-lt"/>
              </a:rPr>
              <a:t>Savanoriška jaunimo tarnyba</a:t>
            </a:r>
          </a:p>
          <a:p>
            <a:r>
              <a:rPr lang="lt-LT" dirty="0">
                <a:latin typeface="+mj-lt"/>
              </a:rPr>
              <a:t>Klaipėdos rajono jaunimo organizacijos</a:t>
            </a:r>
          </a:p>
          <a:p>
            <a:r>
              <a:rPr lang="lt-LT" dirty="0">
                <a:latin typeface="+mj-lt"/>
              </a:rPr>
              <a:t>Lietuvos moksleivių sąjunga</a:t>
            </a:r>
          </a:p>
          <a:p>
            <a:r>
              <a:rPr lang="lt-LT" dirty="0">
                <a:latin typeface="+mj-lt"/>
              </a:rPr>
              <a:t>Mokinių savivaldos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661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Įgūdžiai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>
                <a:latin typeface="+mj-lt"/>
              </a:rPr>
              <a:t>Laiko planavimas</a:t>
            </a:r>
          </a:p>
          <a:p>
            <a:r>
              <a:rPr lang="lt-LT" dirty="0">
                <a:latin typeface="+mj-lt"/>
              </a:rPr>
              <a:t>Dokumentų tvarkymas</a:t>
            </a:r>
          </a:p>
          <a:p>
            <a:r>
              <a:rPr lang="lt-LT" dirty="0">
                <a:latin typeface="+mj-lt"/>
              </a:rPr>
              <a:t>Renginių organizavimas</a:t>
            </a:r>
          </a:p>
          <a:p>
            <a:r>
              <a:rPr lang="lt-LT" dirty="0">
                <a:latin typeface="+mj-lt"/>
              </a:rPr>
              <a:t>Darbas komandoje</a:t>
            </a:r>
          </a:p>
          <a:p>
            <a:r>
              <a:rPr lang="lt-LT" dirty="0">
                <a:latin typeface="+mj-lt"/>
              </a:rPr>
              <a:t>Naujųjų </a:t>
            </a:r>
            <a:r>
              <a:rPr lang="lt-LT" dirty="0" err="1">
                <a:latin typeface="+mj-lt"/>
              </a:rPr>
              <a:t>medijų</a:t>
            </a:r>
            <a:r>
              <a:rPr lang="lt-LT" dirty="0">
                <a:latin typeface="+mj-lt"/>
              </a:rPr>
              <a:t> raštingumas</a:t>
            </a:r>
          </a:p>
          <a:p>
            <a:r>
              <a:rPr lang="lt-LT" dirty="0">
                <a:latin typeface="+mj-lt"/>
              </a:rPr>
              <a:t>Viešinimas socialiniuose tinkluose</a:t>
            </a:r>
          </a:p>
          <a:p>
            <a:r>
              <a:rPr lang="lt-LT" dirty="0">
                <a:latin typeface="+mj-lt"/>
              </a:rPr>
              <a:t>Maketavimas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829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383" y="2301250"/>
            <a:ext cx="7747084" cy="1159800"/>
          </a:xfrm>
        </p:spPr>
        <p:txBody>
          <a:bodyPr/>
          <a:lstStyle/>
          <a:p>
            <a:pPr lvl="0"/>
            <a:r>
              <a:rPr lang="lt-LT" dirty="0"/>
              <a:t>Jaunimas darbe ir versle.</a:t>
            </a:r>
            <a:br>
              <a:rPr lang="lt-LT" dirty="0"/>
            </a:b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856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5319713" y="287328"/>
            <a:ext cx="4738687" cy="1160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6000" dirty="0">
                <a:solidFill>
                  <a:srgbClr val="ABE33F"/>
                </a:solidFill>
              </a:rPr>
              <a:t>Sveiki</a:t>
            </a:r>
            <a:r>
              <a:rPr lang="en" sz="6000" dirty="0">
                <a:solidFill>
                  <a:srgbClr val="ABE33F"/>
                </a:solidFill>
              </a:rPr>
              <a:t>!</a:t>
            </a:r>
            <a:endParaRPr sz="6000" dirty="0">
              <a:solidFill>
                <a:srgbClr val="ABE33F"/>
              </a:solidFill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512618" y="1281888"/>
            <a:ext cx="8072438" cy="21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t-LT" sz="3600" b="1" dirty="0">
                <a:latin typeface="+mn-lt"/>
              </a:rPr>
              <a:t>Aš esu Anelė </a:t>
            </a:r>
            <a:r>
              <a:rPr lang="lt-LT" sz="3600" b="1" dirty="0" err="1">
                <a:latin typeface="+mn-lt"/>
              </a:rPr>
              <a:t>Dromantaitė</a:t>
            </a:r>
            <a:endParaRPr lang="lt-LT" sz="3600" b="1" dirty="0">
              <a:latin typeface="+mn-lt"/>
            </a:endParaRPr>
          </a:p>
          <a:p>
            <a:pPr marL="571500" indent="-571500">
              <a:spcBef>
                <a:spcPts val="300"/>
              </a:spcBef>
            </a:pPr>
            <a:r>
              <a:rPr lang="lt-LT" sz="2200" b="1" dirty="0">
                <a:latin typeface="+mn-lt"/>
              </a:rPr>
              <a:t>Klaipėdos rajono savivaldybės jaunimo reikalų tarybos narė</a:t>
            </a:r>
          </a:p>
          <a:p>
            <a:pPr marL="571500" indent="-571500">
              <a:spcBef>
                <a:spcPts val="300"/>
              </a:spcBef>
            </a:pPr>
            <a:r>
              <a:rPr lang="lt-LT" sz="2200" b="1" dirty="0">
                <a:latin typeface="+mn-lt"/>
              </a:rPr>
              <a:t>Jaunimo Europos komandos narė</a:t>
            </a:r>
          </a:p>
          <a:p>
            <a:pPr marL="571500" indent="-571500">
              <a:spcBef>
                <a:spcPts val="300"/>
              </a:spcBef>
            </a:pPr>
            <a:r>
              <a:rPr lang="lt-LT" sz="2200" b="1" dirty="0">
                <a:latin typeface="+mn-lt"/>
              </a:rPr>
              <a:t>Lietuvos moksleivių sąjungos Gargždų mokinių informavimo centro regioninės jaunimo politikos koordinatorė</a:t>
            </a:r>
          </a:p>
          <a:p>
            <a:pPr marL="571500" indent="-571500">
              <a:spcBef>
                <a:spcPts val="300"/>
              </a:spcBef>
            </a:pPr>
            <a:r>
              <a:rPr lang="lt-LT" sz="2200" b="1" dirty="0">
                <a:latin typeface="+mn-lt"/>
              </a:rPr>
              <a:t>„Žinau, ką renku“ tinklo savanorė</a:t>
            </a:r>
          </a:p>
          <a:p>
            <a:pPr marL="571500" indent="-571500">
              <a:spcBef>
                <a:spcPts val="300"/>
              </a:spcBef>
            </a:pPr>
            <a:r>
              <a:rPr lang="lt-LT" sz="2200" b="1" dirty="0">
                <a:latin typeface="+mn-lt"/>
              </a:rPr>
              <a:t>Gargždų atviro jaunimo centro savanorė</a:t>
            </a:r>
          </a:p>
          <a:p>
            <a:pPr marL="571500" indent="-571500">
              <a:spcBef>
                <a:spcPts val="300"/>
              </a:spcBef>
            </a:pPr>
            <a:r>
              <a:rPr lang="lt-LT" sz="2200" b="1" dirty="0">
                <a:latin typeface="+mn-lt"/>
              </a:rPr>
              <a:t>Gargždų „Vaivorykštės“ gimnazijos mokinių prezidentūros ir mokyklos tarybos narė</a:t>
            </a:r>
            <a:endParaRPr sz="2200" b="1" dirty="0">
              <a:latin typeface="+mn-lt"/>
            </a:endParaRPr>
          </a:p>
        </p:txBody>
      </p:sp>
      <p:grpSp>
        <p:nvGrpSpPr>
          <p:cNvPr id="112" name="Google Shape;112;p13"/>
          <p:cNvGrpSpPr/>
          <p:nvPr/>
        </p:nvGrpSpPr>
        <p:grpSpPr>
          <a:xfrm>
            <a:off x="9144000" y="1281888"/>
            <a:ext cx="1024391" cy="963290"/>
            <a:chOff x="5300400" y="3670175"/>
            <a:chExt cx="421300" cy="399325"/>
          </a:xfrm>
        </p:grpSpPr>
        <p:sp>
          <p:nvSpPr>
            <p:cNvPr id="113" name="Google Shape;113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3"/>
          <p:cNvSpPr/>
          <p:nvPr/>
        </p:nvSpPr>
        <p:spPr>
          <a:xfrm>
            <a:off x="9160440" y="1153641"/>
            <a:ext cx="957630" cy="85966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50" y="2067407"/>
            <a:ext cx="7370700" cy="3327300"/>
          </a:xfrm>
        </p:spPr>
        <p:txBody>
          <a:bodyPr/>
          <a:lstStyle/>
          <a:p>
            <a:r>
              <a:rPr lang="lt-LT" sz="2800" dirty="0">
                <a:latin typeface="+mj-lt"/>
              </a:rPr>
              <a:t>Ką jaunimas gali pasiūlyti </a:t>
            </a:r>
            <a:r>
              <a:rPr lang="en-US" sz="2800" dirty="0" err="1">
                <a:latin typeface="+mj-lt"/>
              </a:rPr>
              <a:t>verslui</a:t>
            </a:r>
            <a:r>
              <a:rPr lang="lt-LT" sz="2800" dirty="0">
                <a:latin typeface="+mj-lt"/>
              </a:rPr>
              <a:t>?</a:t>
            </a:r>
          </a:p>
          <a:p>
            <a:r>
              <a:rPr lang="lt-LT" sz="2800" dirty="0">
                <a:latin typeface="+mj-lt"/>
              </a:rPr>
              <a:t>Ko jaunimas tikisi iš </a:t>
            </a:r>
            <a:r>
              <a:rPr lang="en-US" sz="2800" dirty="0" err="1">
                <a:latin typeface="+mj-lt"/>
              </a:rPr>
              <a:t>verslo</a:t>
            </a:r>
            <a:r>
              <a:rPr lang="lt-LT" sz="2800" dirty="0">
                <a:latin typeface="+mj-lt"/>
              </a:rPr>
              <a:t>?</a:t>
            </a:r>
          </a:p>
          <a:p>
            <a:r>
              <a:rPr lang="lt-LT" sz="2800" dirty="0">
                <a:latin typeface="+mj-lt"/>
              </a:rPr>
              <a:t>Kodėl nereikia vengti jaunimo?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62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jaunimas gali pasiūlyti?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97" y="1284233"/>
            <a:ext cx="7789453" cy="3465618"/>
          </a:xfrm>
        </p:spPr>
        <p:txBody>
          <a:bodyPr/>
          <a:lstStyle/>
          <a:p>
            <a:pPr marL="396000">
              <a:spcBef>
                <a:spcPts val="300"/>
              </a:spcBef>
            </a:pPr>
            <a:r>
              <a:rPr lang="en-US" dirty="0" err="1">
                <a:latin typeface="+mj-lt"/>
              </a:rPr>
              <a:t>Atsaking</a:t>
            </a:r>
            <a:r>
              <a:rPr lang="lt-LT" dirty="0">
                <a:latin typeface="+mj-lt"/>
              </a:rPr>
              <a:t>ą, sąžiningą </a:t>
            </a:r>
            <a:r>
              <a:rPr lang="en-US" dirty="0" err="1">
                <a:latin typeface="+mj-lt"/>
              </a:rPr>
              <a:t>po</a:t>
            </a:r>
            <a:r>
              <a:rPr lang="lt-LT" dirty="0">
                <a:latin typeface="+mj-lt"/>
              </a:rPr>
              <a:t>žiūrį į darbą</a:t>
            </a: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Susidomėjimą darbo procesais</a:t>
            </a: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Technologinius/kūrybinius/visuomeninius įgūdžius</a:t>
            </a: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Norą tobulėti</a:t>
            </a:r>
            <a:endParaRPr lang="ru-RU" dirty="0">
              <a:latin typeface="+mj-lt"/>
            </a:endParaRP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Tolerantišką požiūrį į naujoves</a:t>
            </a: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Iniciatyvumą </a:t>
            </a: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Komunikabilumą</a:t>
            </a: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Inovacijas</a:t>
            </a:r>
          </a:p>
          <a:p>
            <a:pPr marL="396000">
              <a:spcBef>
                <a:spcPts val="300"/>
              </a:spcBef>
            </a:pPr>
            <a:r>
              <a:rPr lang="lt-LT" dirty="0">
                <a:latin typeface="+mj-lt"/>
              </a:rPr>
              <a:t>Darbo jėgą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118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 jaunimas tikisi?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829" y="1816151"/>
            <a:ext cx="7370700" cy="3327300"/>
          </a:xfrm>
        </p:spPr>
        <p:txBody>
          <a:bodyPr/>
          <a:lstStyle/>
          <a:p>
            <a:r>
              <a:rPr lang="lt-LT" dirty="0">
                <a:latin typeface="+mj-lt"/>
              </a:rPr>
              <a:t>Žinių, patirties</a:t>
            </a:r>
          </a:p>
          <a:p>
            <a:r>
              <a:rPr lang="lt-LT" dirty="0">
                <a:latin typeface="+mj-lt"/>
              </a:rPr>
              <a:t>Asmeninio tobulėjimo</a:t>
            </a:r>
          </a:p>
          <a:p>
            <a:r>
              <a:rPr lang="lt-LT" dirty="0">
                <a:latin typeface="+mj-lt"/>
              </a:rPr>
              <a:t>Įdomios kasdienybės</a:t>
            </a:r>
          </a:p>
          <a:p>
            <a:r>
              <a:rPr lang="lt-LT" dirty="0">
                <a:latin typeface="+mj-lt"/>
              </a:rPr>
              <a:t>Gerų darbo sąlygų</a:t>
            </a:r>
          </a:p>
          <a:p>
            <a:r>
              <a:rPr lang="lt-LT" dirty="0">
                <a:latin typeface="+mj-lt"/>
              </a:rPr>
              <a:t>Gerų santykių darbovietėje 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789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44251" y="2502345"/>
            <a:ext cx="5966334" cy="819900"/>
          </a:xfrm>
        </p:spPr>
        <p:txBody>
          <a:bodyPr/>
          <a:lstStyle/>
          <a:p>
            <a:pPr marL="76200" indent="0">
              <a:buNone/>
            </a:pPr>
            <a:r>
              <a:rPr lang="en-US" sz="4000" dirty="0" err="1">
                <a:latin typeface="+mn-lt"/>
              </a:rPr>
              <a:t>Kod</a:t>
            </a:r>
            <a:r>
              <a:rPr lang="lt-LT" sz="4000" dirty="0" err="1">
                <a:latin typeface="+mn-lt"/>
              </a:rPr>
              <a:t>ėl</a:t>
            </a:r>
            <a:r>
              <a:rPr lang="lt-LT" sz="4000" dirty="0">
                <a:latin typeface="+mn-lt"/>
              </a:rPr>
              <a:t> nereikia vengti jaunimo?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" name="Oval 3"/>
          <p:cNvSpPr/>
          <p:nvPr/>
        </p:nvSpPr>
        <p:spPr>
          <a:xfrm>
            <a:off x="4142510" y="1025236"/>
            <a:ext cx="969817" cy="879764"/>
          </a:xfrm>
          <a:prstGeom prst="ellipse">
            <a:avLst/>
          </a:prstGeom>
          <a:solidFill>
            <a:srgbClr val="8BC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456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924" y="2488750"/>
            <a:ext cx="7366001" cy="1159800"/>
          </a:xfrm>
        </p:spPr>
        <p:txBody>
          <a:bodyPr/>
          <a:lstStyle/>
          <a:p>
            <a:r>
              <a:rPr lang="lt-LT" dirty="0"/>
              <a:t>Klaipėdos rajonas, ar jis draugiškas jaunimui?</a:t>
            </a:r>
            <a:br>
              <a:rPr lang="lt-LT" dirty="0"/>
            </a:b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508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Jaunimo idėjos Klaipėdos rajonui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>
                <a:latin typeface="+mj-lt"/>
              </a:rPr>
              <a:t>Praktikos galimybės jaunimui įmonėse</a:t>
            </a:r>
          </a:p>
          <a:p>
            <a:r>
              <a:rPr lang="lt-LT" dirty="0">
                <a:latin typeface="+mj-lt"/>
              </a:rPr>
              <a:t>Naujoviškos, modernios erdvės jaunimui</a:t>
            </a:r>
          </a:p>
          <a:p>
            <a:r>
              <a:rPr lang="lt-LT" dirty="0">
                <a:latin typeface="+mj-lt"/>
              </a:rPr>
              <a:t>Aktyvesnis jaunimo įtraukimas miesto švenčių metu</a:t>
            </a:r>
          </a:p>
          <a:p>
            <a:r>
              <a:rPr lang="lt-LT" dirty="0">
                <a:latin typeface="+mj-lt"/>
              </a:rPr>
              <a:t>Savivaldybės ir verslo bendradarbiavimas, siekiant padėti jaunuoliams įsidarbinti ir įgyti praktikos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4189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16" y="-19328"/>
            <a:ext cx="4338124" cy="51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375" y="1908850"/>
            <a:ext cx="5513100" cy="1159800"/>
          </a:xfrm>
        </p:spPr>
        <p:txBody>
          <a:bodyPr/>
          <a:lstStyle/>
          <a:p>
            <a:r>
              <a:rPr lang="lt-LT" dirty="0"/>
              <a:t>Jaunimui patinka Klaipėdos rajonas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672" y="2985523"/>
            <a:ext cx="6618506" cy="784800"/>
          </a:xfrm>
        </p:spPr>
        <p:txBody>
          <a:bodyPr/>
          <a:lstStyle/>
          <a:p>
            <a:r>
              <a:rPr lang="lt-LT" sz="2000" dirty="0">
                <a:latin typeface="+mj-lt"/>
              </a:rPr>
              <a:t>Todėl turime visi kartu stengtis, kad Klaipėdos rajonas būtų  atviras ir patrauklus jaunimui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18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ctrTitle"/>
          </p:nvPr>
        </p:nvSpPr>
        <p:spPr>
          <a:xfrm>
            <a:off x="1815375" y="1966907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BE33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KOD</a:t>
            </a:r>
            <a:r>
              <a:rPr lang="lt-LT" dirty="0"/>
              <a:t>ĖL AŠ ČIA?</a:t>
            </a:r>
            <a:endParaRPr dirty="0"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  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ctrTitle" idx="4294967295"/>
          </p:nvPr>
        </p:nvSpPr>
        <p:spPr>
          <a:xfrm>
            <a:off x="293459" y="1053836"/>
            <a:ext cx="5356225" cy="1160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5400" dirty="0">
                <a:solidFill>
                  <a:srgbClr val="ABE33F"/>
                </a:solidFill>
              </a:rPr>
              <a:t>Tai nėra mano vienos mintys.</a:t>
            </a:r>
            <a:endParaRPr sz="5400" dirty="0">
              <a:solidFill>
                <a:srgbClr val="ABE33F"/>
              </a:solidFill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294967295"/>
          </p:nvPr>
        </p:nvSpPr>
        <p:spPr>
          <a:xfrm>
            <a:off x="293459" y="3113361"/>
            <a:ext cx="6181725" cy="1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t-LT" dirty="0">
                <a:latin typeface="+mj-lt"/>
              </a:rPr>
              <a:t>Teiginiai ir skaičiai, kuriuos matysite pristatyme yra paremti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dviej</a:t>
            </a:r>
            <a:r>
              <a:rPr lang="lt-LT" dirty="0">
                <a:latin typeface="+mj-lt"/>
              </a:rPr>
              <a:t>ų apklausų rezultatais.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I</a:t>
            </a:r>
            <a:r>
              <a:rPr lang="lt-LT" dirty="0">
                <a:latin typeface="+mj-lt"/>
              </a:rPr>
              <a:t>š viso šiose apklausose sudalyvavo </a:t>
            </a:r>
            <a:r>
              <a:rPr lang="ru-RU" dirty="0">
                <a:latin typeface="+mj-lt"/>
              </a:rPr>
              <a:t>2</a:t>
            </a:r>
            <a:r>
              <a:rPr lang="en-US" dirty="0">
                <a:latin typeface="+mj-lt"/>
              </a:rPr>
              <a:t>91</a:t>
            </a:r>
            <a:r>
              <a:rPr lang="lt-LT" dirty="0">
                <a:latin typeface="+mj-lt"/>
              </a:rPr>
              <a:t> žmogus, iš kurių 99</a:t>
            </a:r>
            <a:r>
              <a:rPr lang="ru-RU" dirty="0">
                <a:latin typeface="+mj-lt"/>
              </a:rPr>
              <a:t>%</a:t>
            </a:r>
            <a:r>
              <a:rPr lang="lt-LT" dirty="0">
                <a:latin typeface="+mj-lt"/>
              </a:rPr>
              <a:t> jaunimas.</a:t>
            </a:r>
            <a:endParaRPr dirty="0">
              <a:latin typeface="+mj-lt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874250" y="-17350"/>
            <a:ext cx="4290325" cy="378965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rot="10286814">
            <a:off x="6499116" y="1416524"/>
            <a:ext cx="177684" cy="1696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7885862" y="419338"/>
            <a:ext cx="899284" cy="899339"/>
            <a:chOff x="6654650" y="3665275"/>
            <a:chExt cx="409100" cy="409125"/>
          </a:xfrm>
        </p:grpSpPr>
        <p:sp>
          <p:nvSpPr>
            <p:cNvPr id="149" name="Google Shape;149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6192650" y="1898869"/>
            <a:ext cx="914124" cy="914076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6931317" y="1443562"/>
            <a:ext cx="671511" cy="671549"/>
            <a:chOff x="570875" y="4322250"/>
            <a:chExt cx="443300" cy="443325"/>
          </a:xfrm>
        </p:grpSpPr>
        <p:sp>
          <p:nvSpPr>
            <p:cNvPr id="153" name="Google Shape;15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7"/>
          <p:cNvSpPr/>
          <p:nvPr/>
        </p:nvSpPr>
        <p:spPr>
          <a:xfrm rot="-1627561">
            <a:off x="7434266" y="487482"/>
            <a:ext cx="280162" cy="2675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 rot="1504353">
            <a:off x="7841214" y="2080539"/>
            <a:ext cx="280176" cy="2675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 rot="1973882">
            <a:off x="8121371" y="1454163"/>
            <a:ext cx="192944" cy="18422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/>
              <a:t>APIE KĄ ŠIANDIEN KALBĖSIU?</a:t>
            </a:r>
            <a:endParaRPr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5447108"/>
              </p:ext>
            </p:extLst>
          </p:nvPr>
        </p:nvGraphicFramePr>
        <p:xfrm>
          <a:off x="796636" y="1412869"/>
          <a:ext cx="7356763" cy="333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Jaunimo darbas vasarą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101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50" y="1816151"/>
            <a:ext cx="7370700" cy="3327300"/>
          </a:xfrm>
        </p:spPr>
        <p:txBody>
          <a:bodyPr/>
          <a:lstStyle/>
          <a:p>
            <a:r>
              <a:rPr lang="lt-LT" sz="2800" dirty="0">
                <a:latin typeface="+mj-lt"/>
              </a:rPr>
              <a:t>Kiek jaunimo dirba?</a:t>
            </a:r>
          </a:p>
          <a:p>
            <a:r>
              <a:rPr lang="lt-LT" sz="2800" dirty="0">
                <a:latin typeface="+mj-lt"/>
              </a:rPr>
              <a:t>Ar jaunimas nori dirbti?</a:t>
            </a:r>
          </a:p>
          <a:p>
            <a:r>
              <a:rPr lang="lt-LT" sz="2800" dirty="0">
                <a:latin typeface="+mj-lt"/>
              </a:rPr>
              <a:t>Ar jaunimui Klaipėdos rajone pakanka galimybių įsidarbinti?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64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738" y="1212788"/>
            <a:ext cx="3763931" cy="716024"/>
          </a:xfrm>
        </p:spPr>
        <p:txBody>
          <a:bodyPr/>
          <a:lstStyle/>
          <a:p>
            <a:r>
              <a:rPr lang="en-US" dirty="0">
                <a:solidFill>
                  <a:srgbClr val="2ABBAD"/>
                </a:solidFill>
              </a:rPr>
              <a:t>14 - 29</a:t>
            </a:r>
            <a:endParaRPr lang="lt-LT" dirty="0">
              <a:solidFill>
                <a:srgbClr val="2ABBA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80303106"/>
              </p:ext>
            </p:extLst>
          </p:nvPr>
        </p:nvGraphicFramePr>
        <p:xfrm>
          <a:off x="-223366" y="1514466"/>
          <a:ext cx="5081116" cy="319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38273878"/>
              </p:ext>
            </p:extLst>
          </p:nvPr>
        </p:nvGraphicFramePr>
        <p:xfrm>
          <a:off x="4314824" y="1514465"/>
          <a:ext cx="4767035" cy="323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124928" y="1212788"/>
            <a:ext cx="3763931" cy="7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>
                <a:solidFill>
                  <a:srgbClr val="2ABBAD"/>
                </a:solidFill>
              </a:rPr>
              <a:t>14 - </a:t>
            </a:r>
            <a:r>
              <a:rPr lang="ru-RU" dirty="0">
                <a:solidFill>
                  <a:srgbClr val="2ABBAD"/>
                </a:solidFill>
              </a:rPr>
              <a:t>17</a:t>
            </a:r>
            <a:endParaRPr lang="lt-LT" dirty="0">
              <a:solidFill>
                <a:srgbClr val="2ABB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7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Ar jaunimas nori dirbti?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50" y="1816151"/>
            <a:ext cx="7370700" cy="3327300"/>
          </a:xfrm>
        </p:spPr>
        <p:txBody>
          <a:bodyPr/>
          <a:lstStyle/>
          <a:p>
            <a:r>
              <a:rPr lang="lt-LT" dirty="0">
                <a:latin typeface="+mj-lt"/>
              </a:rPr>
              <a:t>Jauni žmonės nori turėti savo pajamų</a:t>
            </a:r>
          </a:p>
          <a:p>
            <a:r>
              <a:rPr lang="lt-LT" dirty="0">
                <a:latin typeface="+mj-lt"/>
              </a:rPr>
              <a:t>Nori įgauti patirties</a:t>
            </a:r>
          </a:p>
          <a:p>
            <a:r>
              <a:rPr lang="lt-LT" dirty="0">
                <a:latin typeface="+mj-lt"/>
              </a:rPr>
              <a:t>Nori savo laisvą laiką išnaudoti prasmingai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1507329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2F5496"/>
      </a:accent2>
      <a:accent3>
        <a:srgbClr val="92D050"/>
      </a:accent3>
      <a:accent4>
        <a:srgbClr val="129072"/>
      </a:accent4>
      <a:accent5>
        <a:srgbClr val="3259A0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480</Words>
  <Application>Microsoft Office PowerPoint</Application>
  <PresentationFormat>Demonstracija ekrane (16:9)</PresentationFormat>
  <Paragraphs>125</Paragraphs>
  <Slides>27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27</vt:i4>
      </vt:variant>
    </vt:vector>
  </HeadingPairs>
  <TitlesOfParts>
    <vt:vector size="32" baseType="lpstr">
      <vt:lpstr>Karla</vt:lpstr>
      <vt:lpstr>Raleway</vt:lpstr>
      <vt:lpstr>Corbel</vt:lpstr>
      <vt:lpstr>Arial</vt:lpstr>
      <vt:lpstr>Escalus template</vt:lpstr>
      <vt:lpstr>Kodėl verslas neturėtų vengti jaunimo?</vt:lpstr>
      <vt:lpstr>Sveiki!</vt:lpstr>
      <vt:lpstr> KODĖL AŠ ČIA?</vt:lpstr>
      <vt:lpstr>Tai nėra mano vienos mintys.</vt:lpstr>
      <vt:lpstr>APIE KĄ ŠIANDIEN KALBĖSIU?</vt:lpstr>
      <vt:lpstr>Jaunimo darbas vasarą</vt:lpstr>
      <vt:lpstr>„PowerPoint“ pateiktis</vt:lpstr>
      <vt:lpstr>14 - 29</vt:lpstr>
      <vt:lpstr>Ar jaunimas nori dirbti? </vt:lpstr>
      <vt:lpstr>Ar Klaipėdos rajone jaunam žmogui                                                                pakanka galimybių įsidarbinti?</vt:lpstr>
      <vt:lpstr>Ar jaunimas yra pasiruošęs darbo rinkai?</vt:lpstr>
      <vt:lpstr>„PowerPoint“ pateiktis</vt:lpstr>
      <vt:lpstr>Аr mokykla paruošia darbo rinkai?</vt:lpstr>
      <vt:lpstr>Mokykla </vt:lpstr>
      <vt:lpstr>„PowerPoint“ pateiktis</vt:lpstr>
      <vt:lpstr>Popamokinė veikla</vt:lpstr>
      <vt:lpstr>Savanorystė</vt:lpstr>
      <vt:lpstr>Įgūdžiai </vt:lpstr>
      <vt:lpstr>Jaunimas darbe ir versle. </vt:lpstr>
      <vt:lpstr> </vt:lpstr>
      <vt:lpstr>Ką jaunimas gali pasiūlyti?</vt:lpstr>
      <vt:lpstr>Ko jaunimas tikisi?</vt:lpstr>
      <vt:lpstr>„PowerPoint“ pateiktis</vt:lpstr>
      <vt:lpstr>Klaipėdos rajonas, ar jis draugiškas jaunimui? </vt:lpstr>
      <vt:lpstr>Jaunimo idėjos Klaipėdos rajonui</vt:lpstr>
      <vt:lpstr>„PowerPoint“ pateiktis</vt:lpstr>
      <vt:lpstr>Jaunimui patinka Klaipėdos rajonas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Kodėl verslas neturėtų vengti jaunimo?</dc:title>
  <dc:creator>Adelija Radziene</dc:creator>
  <cp:lastModifiedBy>Adelija Radziene</cp:lastModifiedBy>
  <cp:revision>68</cp:revision>
  <dcterms:modified xsi:type="dcterms:W3CDTF">2019-12-19T09:56:58Z</dcterms:modified>
</cp:coreProperties>
</file>