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Arimo" panose="020B0604020202020204" charset="0"/>
      <p:regular r:id="rId16"/>
    </p:embeddedFont>
    <p:embeddedFont>
      <p:font typeface="Arimo Bold" panose="020B0604020202020204" charset="0"/>
      <p:regular r:id="rId17"/>
    </p:embeddedFont>
    <p:embeddedFont>
      <p:font typeface="Canva Sans Bold" panose="020B0604020202020204" charset="0"/>
      <p:regular r:id="rId18"/>
    </p:embeddedFont>
    <p:embeddedFont>
      <p:font typeface="Fira Sans Bold Bold" panose="020B0604020202020204" charset="0"/>
      <p:regular r:id="rId19"/>
    </p:embeddedFont>
    <p:embeddedFont>
      <p:font typeface="Raleway Bold" panose="020B0604020202020204" charset="-7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klaipedos-r.lt/get_file.php?file=YmMxbnptYVNiSm5DMVdiTGJKakkwSmlqbU5lWmxXYlRaSldYMEpTWVo4cG55MkxPWnBac284ZVVrZDFzbXN6S2xweHB5bWpaa1pWbnpKek1tYVZueVppVFo1WnNhV2xrbEo1a2xHYVltZENXazVmZGJhR1d1bTJYeXBSalpwS1haNVJsbUcyUVoySERoV0NPWm1XV2lzaGVaOG1ZMVpiSlo5N0xubVowWVElM0QlM0Q="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0" r="-7957" b="-27908"/>
            </a:stretch>
          </a:blipFill>
        </p:spPr>
      </p:sp>
      <p:grpSp>
        <p:nvGrpSpPr>
          <p:cNvPr id="3" name="Group 3"/>
          <p:cNvGrpSpPr/>
          <p:nvPr/>
        </p:nvGrpSpPr>
        <p:grpSpPr>
          <a:xfrm>
            <a:off x="-2873518" y="-7773439"/>
            <a:ext cx="11032926" cy="9544289"/>
            <a:chOff x="0" y="0"/>
            <a:chExt cx="6209994" cy="5372100"/>
          </a:xfrm>
        </p:grpSpPr>
        <p:sp>
          <p:nvSpPr>
            <p:cNvPr id="4" name="Freeform 4"/>
            <p:cNvSpPr/>
            <p:nvPr/>
          </p:nvSpPr>
          <p:spPr>
            <a:xfrm>
              <a:off x="0" y="0"/>
              <a:ext cx="6209994" cy="5372100"/>
            </a:xfrm>
            <a:custGeom>
              <a:avLst/>
              <a:gdLst/>
              <a:ahLst/>
              <a:cxnLst/>
              <a:rect l="l" t="t" r="r" b="b"/>
              <a:pathLst>
                <a:path w="6209994" h="5372100">
                  <a:moveTo>
                    <a:pt x="4659324" y="0"/>
                  </a:moveTo>
                  <a:lnTo>
                    <a:pt x="1550670" y="0"/>
                  </a:lnTo>
                  <a:lnTo>
                    <a:pt x="0" y="2686050"/>
                  </a:lnTo>
                  <a:lnTo>
                    <a:pt x="1550670" y="5372100"/>
                  </a:lnTo>
                  <a:lnTo>
                    <a:pt x="4659324" y="5372100"/>
                  </a:lnTo>
                  <a:lnTo>
                    <a:pt x="6209994" y="2686050"/>
                  </a:lnTo>
                  <a:lnTo>
                    <a:pt x="4659324" y="0"/>
                  </a:lnTo>
                  <a:close/>
                </a:path>
              </a:pathLst>
            </a:custGeom>
            <a:solidFill>
              <a:srgbClr val="289DD2">
                <a:alpha val="66667"/>
              </a:srgbClr>
            </a:solidFill>
          </p:spPr>
        </p:sp>
      </p:grpSp>
      <p:grpSp>
        <p:nvGrpSpPr>
          <p:cNvPr id="5" name="Group 5"/>
          <p:cNvGrpSpPr/>
          <p:nvPr/>
        </p:nvGrpSpPr>
        <p:grpSpPr>
          <a:xfrm rot="-10800000">
            <a:off x="4501585" y="4036968"/>
            <a:ext cx="17958534" cy="13440675"/>
            <a:chOff x="0" y="0"/>
            <a:chExt cx="7177842" cy="5372100"/>
          </a:xfrm>
        </p:grpSpPr>
        <p:sp>
          <p:nvSpPr>
            <p:cNvPr id="6" name="Freeform 6"/>
            <p:cNvSpPr/>
            <p:nvPr/>
          </p:nvSpPr>
          <p:spPr>
            <a:xfrm>
              <a:off x="0" y="0"/>
              <a:ext cx="7177842" cy="5372100"/>
            </a:xfrm>
            <a:custGeom>
              <a:avLst/>
              <a:gdLst/>
              <a:ahLst/>
              <a:cxnLst/>
              <a:rect l="l" t="t" r="r" b="b"/>
              <a:pathLst>
                <a:path w="7177842" h="5372100">
                  <a:moveTo>
                    <a:pt x="5627172" y="0"/>
                  </a:moveTo>
                  <a:lnTo>
                    <a:pt x="1550670" y="0"/>
                  </a:lnTo>
                  <a:lnTo>
                    <a:pt x="0" y="2686050"/>
                  </a:lnTo>
                  <a:lnTo>
                    <a:pt x="1550670" y="5372100"/>
                  </a:lnTo>
                  <a:lnTo>
                    <a:pt x="5627172" y="5372100"/>
                  </a:lnTo>
                  <a:lnTo>
                    <a:pt x="7177842" y="2686050"/>
                  </a:lnTo>
                  <a:lnTo>
                    <a:pt x="5627172" y="0"/>
                  </a:lnTo>
                  <a:close/>
                </a:path>
              </a:pathLst>
            </a:custGeom>
            <a:solidFill>
              <a:srgbClr val="FFCE6D">
                <a:alpha val="73725"/>
              </a:srgbClr>
            </a:solidFill>
          </p:spPr>
        </p:sp>
      </p:grpSp>
      <p:sp>
        <p:nvSpPr>
          <p:cNvPr id="7" name="Freeform 7"/>
          <p:cNvSpPr/>
          <p:nvPr/>
        </p:nvSpPr>
        <p:spPr>
          <a:xfrm>
            <a:off x="159352" y="198498"/>
            <a:ext cx="2483593" cy="1390812"/>
          </a:xfrm>
          <a:custGeom>
            <a:avLst/>
            <a:gdLst/>
            <a:ahLst/>
            <a:cxnLst/>
            <a:rect l="l" t="t" r="r" b="b"/>
            <a:pathLst>
              <a:path w="2483593" h="1390812">
                <a:moveTo>
                  <a:pt x="0" y="0"/>
                </a:moveTo>
                <a:lnTo>
                  <a:pt x="2483593" y="0"/>
                </a:lnTo>
                <a:lnTo>
                  <a:pt x="2483593" y="1390812"/>
                </a:lnTo>
                <a:lnTo>
                  <a:pt x="0" y="1390812"/>
                </a:lnTo>
                <a:lnTo>
                  <a:pt x="0" y="0"/>
                </a:lnTo>
                <a:close/>
              </a:path>
            </a:pathLst>
          </a:custGeom>
          <a:blipFill>
            <a:blip r:embed="rId3"/>
            <a:stretch>
              <a:fillRect/>
            </a:stretch>
          </a:blipFill>
        </p:spPr>
      </p:sp>
      <p:sp>
        <p:nvSpPr>
          <p:cNvPr id="8" name="Freeform 8"/>
          <p:cNvSpPr/>
          <p:nvPr/>
        </p:nvSpPr>
        <p:spPr>
          <a:xfrm>
            <a:off x="2944007" y="343795"/>
            <a:ext cx="2540448" cy="812943"/>
          </a:xfrm>
          <a:custGeom>
            <a:avLst/>
            <a:gdLst/>
            <a:ahLst/>
            <a:cxnLst/>
            <a:rect l="l" t="t" r="r" b="b"/>
            <a:pathLst>
              <a:path w="2540448" h="812943">
                <a:moveTo>
                  <a:pt x="0" y="0"/>
                </a:moveTo>
                <a:lnTo>
                  <a:pt x="2540449" y="0"/>
                </a:lnTo>
                <a:lnTo>
                  <a:pt x="2540449" y="812944"/>
                </a:lnTo>
                <a:lnTo>
                  <a:pt x="0" y="812944"/>
                </a:lnTo>
                <a:lnTo>
                  <a:pt x="0" y="0"/>
                </a:lnTo>
                <a:close/>
              </a:path>
            </a:pathLst>
          </a:custGeom>
          <a:blipFill>
            <a:blip r:embed="rId4"/>
            <a:stretch>
              <a:fillRect/>
            </a:stretch>
          </a:blipFill>
        </p:spPr>
      </p:sp>
      <p:sp>
        <p:nvSpPr>
          <p:cNvPr id="9" name="TextBox 9"/>
          <p:cNvSpPr txBox="1"/>
          <p:nvPr/>
        </p:nvSpPr>
        <p:spPr>
          <a:xfrm>
            <a:off x="6666061" y="4831952"/>
            <a:ext cx="11369311" cy="3800475"/>
          </a:xfrm>
          <a:prstGeom prst="rect">
            <a:avLst/>
          </a:prstGeom>
        </p:spPr>
        <p:txBody>
          <a:bodyPr lIns="0" tIns="0" rIns="0" bIns="0" rtlCol="0" anchor="t">
            <a:spAutoFit/>
          </a:bodyPr>
          <a:lstStyle/>
          <a:p>
            <a:pPr algn="r">
              <a:lnSpc>
                <a:spcPts val="10018"/>
              </a:lnSpc>
            </a:pPr>
            <a:r>
              <a:rPr lang="en-US" sz="8348" spc="250">
                <a:solidFill>
                  <a:srgbClr val="FFFFFF"/>
                </a:solidFill>
                <a:latin typeface="Fira Sans Bold Bold"/>
              </a:rPr>
              <a:t>KLAIPĖDOS RAJONO SAVIVALDYBĖS INVESTICINĖ APLINKA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4546" y="139197"/>
            <a:ext cx="16774417" cy="8641063"/>
            <a:chOff x="0" y="0"/>
            <a:chExt cx="22365889" cy="11521418"/>
          </a:xfrm>
        </p:grpSpPr>
        <p:sp>
          <p:nvSpPr>
            <p:cNvPr id="3" name="TextBox 3"/>
            <p:cNvSpPr txBox="1"/>
            <p:nvPr/>
          </p:nvSpPr>
          <p:spPr>
            <a:xfrm>
              <a:off x="0" y="-9525"/>
              <a:ext cx="22345847" cy="814101"/>
            </a:xfrm>
            <a:prstGeom prst="rect">
              <a:avLst/>
            </a:prstGeom>
          </p:spPr>
          <p:txBody>
            <a:bodyPr lIns="0" tIns="0" rIns="0" bIns="0" rtlCol="0" anchor="t">
              <a:spAutoFit/>
            </a:bodyPr>
            <a:lstStyle/>
            <a:p>
              <a:pPr>
                <a:lnSpc>
                  <a:spcPts val="4734"/>
                </a:lnSpc>
              </a:pPr>
              <a:r>
                <a:rPr lang="en-US" sz="3978" spc="79">
                  <a:solidFill>
                    <a:srgbClr val="3D3D3D"/>
                  </a:solidFill>
                  <a:latin typeface="Arimo Bold"/>
                </a:rPr>
                <a:t>PALANKI MOKESTINĖ APLINKA</a:t>
              </a:r>
            </a:p>
          </p:txBody>
        </p:sp>
        <p:sp>
          <p:nvSpPr>
            <p:cNvPr id="4" name="TextBox 4"/>
            <p:cNvSpPr txBox="1"/>
            <p:nvPr/>
          </p:nvSpPr>
          <p:spPr>
            <a:xfrm>
              <a:off x="0" y="1233155"/>
              <a:ext cx="22365889" cy="10288263"/>
            </a:xfrm>
            <a:prstGeom prst="rect">
              <a:avLst/>
            </a:prstGeom>
          </p:spPr>
          <p:txBody>
            <a:bodyPr lIns="0" tIns="0" rIns="0" bIns="0" rtlCol="0" anchor="t">
              <a:spAutoFit/>
            </a:bodyPr>
            <a:lstStyle/>
            <a:p>
              <a:pPr marL="452857" lvl="1" indent="-226428" algn="just">
                <a:lnSpc>
                  <a:spcPts val="2496"/>
                </a:lnSpc>
                <a:buFont typeface="Arial"/>
                <a:buChar char="•"/>
              </a:pPr>
              <a:r>
                <a:rPr lang="en-US" sz="2097" spc="41">
                  <a:solidFill>
                    <a:srgbClr val="3D3D3D"/>
                  </a:solidFill>
                  <a:latin typeface="Arimo Bold"/>
                </a:rPr>
                <a:t>2019 m. ir vėliau Klaipėdos rajono savivaldybės teritorijoje naujai įkurtos įmonės trejus metus  atleidžiamos nuo nekilnojamojo turto mokesčio.</a:t>
              </a:r>
            </a:p>
            <a:p>
              <a:pPr algn="just">
                <a:lnSpc>
                  <a:spcPts val="2496"/>
                </a:lnSpc>
              </a:pPr>
              <a:endParaRPr lang="en-US" sz="2097" spc="41">
                <a:solidFill>
                  <a:srgbClr val="3D3D3D"/>
                </a:solidFill>
                <a:latin typeface="Arimo Bold"/>
              </a:endParaRPr>
            </a:p>
            <a:p>
              <a:pPr marL="452857" lvl="1" indent="-226428" algn="just">
                <a:lnSpc>
                  <a:spcPts val="2496"/>
                </a:lnSpc>
                <a:buFont typeface="Arial"/>
                <a:buChar char="•"/>
              </a:pPr>
              <a:r>
                <a:rPr lang="en-US" sz="2097" spc="41">
                  <a:solidFill>
                    <a:srgbClr val="3D3D3D"/>
                  </a:solidFill>
                  <a:latin typeface="Arimo Bold"/>
                </a:rPr>
                <a:t>J</a:t>
              </a:r>
              <a:r>
                <a:rPr lang="en-US" sz="2097" spc="41">
                  <a:solidFill>
                    <a:srgbClr val="3D3D3D"/>
                  </a:solidFill>
                  <a:latin typeface="Arimo Bold"/>
                  <a:hlinkClick r:id="rId2" tooltip="https://klaipedos-r.lt/get_file.php?file=YmMxbnptYVNiSm5DMVdiTGJKakkwSmlqbU5lWmxXYlRaSldYMEpTWVo4cG55MkxPWnBac284ZVVrZDFzbXN6S2xweHB5bWpaa1pWbnpKek1tYVZueVppVFo1WnNhV2xrbEo1a2xHYVltZENXazVmZGJhR1d1bTJYeXBSalpwS1haNVJsbUcyUVoySERoV0NPWm1XV2lzaGVaOG1ZMVpiSlo5N0xubVowWVElM0QlM0Q="/>
                </a:rPr>
                <a:t>uridiniams ir fiziniams asmenims, remiantiems sporto, kultūros ir mokslo veiklas Klaipėdos rajono savivaldybėje</a:t>
              </a:r>
              <a:r>
                <a:rPr lang="en-US" sz="2097" spc="41">
                  <a:solidFill>
                    <a:srgbClr val="3D3D3D"/>
                  </a:solidFill>
                  <a:latin typeface="Arimo Bold"/>
                </a:rPr>
                <a:t> </a:t>
              </a:r>
              <a:r>
                <a:rPr lang="en-US" sz="2097" spc="41">
                  <a:solidFill>
                    <a:srgbClr val="3D3D3D"/>
                  </a:solidFill>
                  <a:latin typeface="Arimo Bold"/>
                  <a:hlinkClick r:id="rId2" tooltip="https://klaipedos-r.lt/get_file.php?file=YmMxbnptYVNiSm5DMVdiTGJKakkwSmlqbU5lWmxXYlRaSldYMEpTWVo4cG55MkxPWnBac284ZVVrZDFzbXN6S2xweHB5bWpaa1pWbnpKek1tYVZueVppVFo1WnNhV2xrbEo1a2xHYVltZENXazVmZGJhR1d1bTJYeXBSalpwS1haNVJsbUcyUVoySERoV0NPWm1XV2lzaGVaOG1ZMVpiSlo5N0xubVowWVElM0QlM0Q="/>
                </a:rPr>
                <a:t>taikomos žemės ir (ar) valstybinės žemės nuomos ir (ar) nekilnojamojo turto mokesčio lengvat</a:t>
              </a:r>
              <a:r>
                <a:rPr lang="en-US" sz="2097" spc="41">
                  <a:solidFill>
                    <a:srgbClr val="3D3D3D"/>
                  </a:solidFill>
                  <a:latin typeface="Arimo Bold"/>
                </a:rPr>
                <a:t>os.</a:t>
              </a:r>
            </a:p>
            <a:p>
              <a:pPr algn="just">
                <a:lnSpc>
                  <a:spcPts val="2496"/>
                </a:lnSpc>
              </a:pPr>
              <a:endParaRPr lang="en-US" sz="2097" spc="41">
                <a:solidFill>
                  <a:srgbClr val="3D3D3D"/>
                </a:solidFill>
                <a:latin typeface="Arimo Bold"/>
              </a:endParaRPr>
            </a:p>
            <a:p>
              <a:pPr marL="452857" lvl="1" indent="-226428" algn="just">
                <a:lnSpc>
                  <a:spcPts val="2496"/>
                </a:lnSpc>
                <a:buFont typeface="Arial"/>
                <a:buChar char="•"/>
              </a:pPr>
              <a:r>
                <a:rPr lang="en-US" sz="2097" spc="41">
                  <a:solidFill>
                    <a:srgbClr val="3D3D3D"/>
                  </a:solidFill>
                  <a:latin typeface="Arimo Bold"/>
                </a:rPr>
                <a:t>Įmonės per paskutinius 3 metus Klaipėdos rajone investavusios nuo 1 iki 50 mln. Eur ir sukūrusios nuo 7 iki 100 ir daugiau darbo vietų arba sukūrusios nuo 30 iki 150 ir daugiau naujų darbo vietų gali būti atleidžiamos 3–10 metų laikotarpiui nuo žemės ir (ar) valstybinės žemės nuomos ir (ar) nekilnojamojo turto mokesčio </a:t>
              </a:r>
            </a:p>
            <a:p>
              <a:pPr algn="just">
                <a:lnSpc>
                  <a:spcPts val="2496"/>
                </a:lnSpc>
              </a:pPr>
              <a:endParaRPr lang="en-US" sz="2097" spc="41">
                <a:solidFill>
                  <a:srgbClr val="3D3D3D"/>
                </a:solidFill>
                <a:latin typeface="Arimo Bold"/>
              </a:endParaRPr>
            </a:p>
            <a:p>
              <a:pPr marL="452857" lvl="1" indent="-226428" algn="just">
                <a:lnSpc>
                  <a:spcPts val="2496"/>
                </a:lnSpc>
                <a:buFont typeface="Arial"/>
                <a:buChar char="•"/>
              </a:pPr>
              <a:r>
                <a:rPr lang="en-US" sz="2097" spc="41">
                  <a:solidFill>
                    <a:srgbClr val="3D3D3D"/>
                  </a:solidFill>
                  <a:latin typeface="Arimo Bold"/>
                </a:rPr>
                <a:t>Su įmonėmis, planuojančiomis investicijas į naujo verslo kūrimą Klaipėdos rajone, kai Savivaldybės teritorijoje pradedama nauja ekonominė veikla, gali būti sudaroma investicijų sutartis, jei planuojama investuoti daugiau kaip 500 000 eurų ir sukurti ne mažiau kaip 10 naujų darbo vietų ne trumpesniam kaip 18 mėn. laikotarpiui. Investicijų sutartyje gali būti numatytos mokesčių lengvatos investicinio projekto laikotarpiui ir (ar) investicijas ir verslo plėtrą skatinančios priemonės, kurios gali sudaryti ne daugiau kaip 10 proc. investiciniame projekte numatytų atlikti investicijų sumos ir neviršyti 100 000 eurų.</a:t>
              </a:r>
            </a:p>
            <a:p>
              <a:pPr algn="just">
                <a:lnSpc>
                  <a:spcPts val="2496"/>
                </a:lnSpc>
              </a:pPr>
              <a:endParaRPr lang="en-US" sz="2097" spc="41">
                <a:solidFill>
                  <a:srgbClr val="3D3D3D"/>
                </a:solidFill>
                <a:latin typeface="Arimo Bold"/>
              </a:endParaRPr>
            </a:p>
            <a:p>
              <a:pPr marL="452857" lvl="1" indent="-226428" algn="just">
                <a:lnSpc>
                  <a:spcPts val="2496"/>
                </a:lnSpc>
                <a:buFont typeface="Arial"/>
                <a:buChar char="•"/>
              </a:pPr>
              <a:r>
                <a:rPr lang="en-US" sz="2097" spc="41">
                  <a:solidFill>
                    <a:srgbClr val="3D3D3D"/>
                  </a:solidFill>
                  <a:latin typeface="Arimo Bold"/>
                </a:rPr>
                <a:t> Su įmonėmis planuojančiomis investicijas į Klaipėdos rajone jau vykdomo verslo plėtrą, kai investuojama į naujai sukuriamą turtą, investicijų sutartis gali būti sudaroma, jei planuojama investuoti daugiau kaip 1 mln. eurų ir sukurti ne mažiau kaip 15 naujų darbo vietų ne trumpesniam kaip 18 mėn. laikotarpiui.  Investicijų sutartyje gali būti numatytos mokesčių lengvatos investicinio projekto laikotarpiui ir (ar) investicijas ir verslo plėtrą skatinančios priemonės, kurios gali sudaryti ne daugiau kaip 10 proc. investiciniame projekte numatytų atlikti investicijų sumos ir neviršyti 200 000 eurų. </a:t>
              </a:r>
            </a:p>
            <a:p>
              <a:pPr algn="just">
                <a:lnSpc>
                  <a:spcPts val="2496"/>
                </a:lnSpc>
              </a:pPr>
              <a:endParaRPr lang="en-US" sz="2097" spc="41">
                <a:solidFill>
                  <a:srgbClr val="3D3D3D"/>
                </a:solidFill>
                <a:latin typeface="Arimo Bold"/>
              </a:endParaRPr>
            </a:p>
            <a:p>
              <a:pPr marL="452857" lvl="1" indent="-226428" algn="just">
                <a:lnSpc>
                  <a:spcPts val="2496"/>
                </a:lnSpc>
                <a:buFont typeface="Arial"/>
                <a:buChar char="•"/>
              </a:pPr>
              <a:r>
                <a:rPr lang="en-US" sz="2097" spc="41">
                  <a:solidFill>
                    <a:srgbClr val="3D3D3D"/>
                  </a:solidFill>
                  <a:latin typeface="Arimo Bold"/>
                </a:rPr>
                <a:t>Fizinių asmenų ir labai mažų įmonių, atitinkančių LR smulkiojo ir vidutinio verslo plėtros įstatymo reikalavimus, nekilnojamajam turtui taikoma tik 0,3 procento nekilnojamojo turto mokestinės vertės.</a:t>
              </a:r>
            </a:p>
          </p:txBody>
        </p:sp>
      </p:grpSp>
      <p:grpSp>
        <p:nvGrpSpPr>
          <p:cNvPr id="5" name="Group 5"/>
          <p:cNvGrpSpPr>
            <a:grpSpLocks noChangeAspect="1"/>
          </p:cNvGrpSpPr>
          <p:nvPr/>
        </p:nvGrpSpPr>
        <p:grpSpPr>
          <a:xfrm>
            <a:off x="-2059500" y="3349106"/>
            <a:ext cx="22364266" cy="1936644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alphaModFix amt="12000"/>
              </a:blip>
              <a:stretch>
                <a:fillRect l="-14865" r="-14865"/>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000"/>
            </a:blip>
            <a:stretch>
              <a:fillRect t="-86978" b="-80905"/>
            </a:stretch>
          </a:blipFill>
        </p:spPr>
      </p:sp>
      <p:pic>
        <p:nvPicPr>
          <p:cNvPr id="3" name="Picture 3"/>
          <p:cNvPicPr>
            <a:picLocks noChangeAspect="1"/>
          </p:cNvPicPr>
          <p:nvPr/>
        </p:nvPicPr>
        <p:blipFill>
          <a:blip r:embed="rId3"/>
          <a:stretch>
            <a:fillRect/>
          </a:stretch>
        </p:blipFill>
        <p:spPr>
          <a:xfrm>
            <a:off x="6657013" y="733700"/>
            <a:ext cx="12568811" cy="9103229"/>
          </a:xfrm>
          <a:prstGeom prst="rect">
            <a:avLst/>
          </a:prstGeom>
        </p:spPr>
      </p:pic>
      <p:grpSp>
        <p:nvGrpSpPr>
          <p:cNvPr id="4" name="Group 4"/>
          <p:cNvGrpSpPr/>
          <p:nvPr/>
        </p:nvGrpSpPr>
        <p:grpSpPr>
          <a:xfrm>
            <a:off x="143722" y="680931"/>
            <a:ext cx="7560692" cy="7527961"/>
            <a:chOff x="0" y="0"/>
            <a:chExt cx="10080923" cy="10037281"/>
          </a:xfrm>
        </p:grpSpPr>
        <p:sp>
          <p:nvSpPr>
            <p:cNvPr id="5" name="TextBox 5"/>
            <p:cNvSpPr txBox="1"/>
            <p:nvPr/>
          </p:nvSpPr>
          <p:spPr>
            <a:xfrm>
              <a:off x="0" y="-38100"/>
              <a:ext cx="10071890" cy="1478099"/>
            </a:xfrm>
            <a:prstGeom prst="rect">
              <a:avLst/>
            </a:prstGeom>
          </p:spPr>
          <p:txBody>
            <a:bodyPr lIns="0" tIns="0" rIns="0" bIns="0" rtlCol="0" anchor="t">
              <a:spAutoFit/>
            </a:bodyPr>
            <a:lstStyle/>
            <a:p>
              <a:pPr>
                <a:lnSpc>
                  <a:spcPts val="4391"/>
                </a:lnSpc>
              </a:pPr>
              <a:r>
                <a:rPr lang="en-US" sz="3513" spc="70">
                  <a:solidFill>
                    <a:srgbClr val="291B25"/>
                  </a:solidFill>
                  <a:latin typeface="Arimo Bold"/>
                </a:rPr>
                <a:t>SAVIVALDYBĖS FINANSINĖ PARAMA SMULKIAM VERSLUI</a:t>
              </a:r>
            </a:p>
          </p:txBody>
        </p:sp>
        <p:sp>
          <p:nvSpPr>
            <p:cNvPr id="6" name="TextBox 6"/>
            <p:cNvSpPr txBox="1"/>
            <p:nvPr/>
          </p:nvSpPr>
          <p:spPr>
            <a:xfrm>
              <a:off x="0" y="1802826"/>
              <a:ext cx="10080923" cy="8234456"/>
            </a:xfrm>
            <a:prstGeom prst="rect">
              <a:avLst/>
            </a:prstGeom>
          </p:spPr>
          <p:txBody>
            <a:bodyPr lIns="0" tIns="0" rIns="0" bIns="0" rtlCol="0" anchor="t">
              <a:spAutoFit/>
            </a:bodyPr>
            <a:lstStyle/>
            <a:p>
              <a:pPr>
                <a:lnSpc>
                  <a:spcPts val="3512"/>
                </a:lnSpc>
              </a:pPr>
              <a:r>
                <a:rPr lang="en-US" sz="2722" spc="54">
                  <a:solidFill>
                    <a:srgbClr val="291B25"/>
                  </a:solidFill>
                  <a:latin typeface="Arimo Bold"/>
                </a:rPr>
                <a:t>Kompensuojama:</a:t>
              </a:r>
            </a:p>
            <a:p>
              <a:pPr marL="357349" lvl="1" indent="-178674">
                <a:lnSpc>
                  <a:spcPts val="2792"/>
                </a:lnSpc>
                <a:buFont typeface="Arial"/>
                <a:buChar char="•"/>
              </a:pPr>
              <a:r>
                <a:rPr lang="en-US" sz="2164" spc="43">
                  <a:solidFill>
                    <a:srgbClr val="291B25"/>
                  </a:solidFill>
                  <a:latin typeface="Arimo Bold"/>
                </a:rPr>
                <a:t>Įmonės įregistravimo išlaidos </a:t>
              </a:r>
            </a:p>
            <a:p>
              <a:pPr marL="357349" lvl="1" indent="-178674">
                <a:lnSpc>
                  <a:spcPts val="2792"/>
                </a:lnSpc>
                <a:buFont typeface="Arial"/>
                <a:buChar char="•"/>
              </a:pPr>
              <a:r>
                <a:rPr lang="en-US" sz="2164" spc="43">
                  <a:solidFill>
                    <a:srgbClr val="291B25"/>
                  </a:solidFill>
                  <a:latin typeface="Arimo Bold"/>
                </a:rPr>
                <a:t>Verslo plano ir (ar) investicinio projekto, ir (ar) paraiškos rengimo išlaidos </a:t>
              </a:r>
            </a:p>
            <a:p>
              <a:pPr marL="357349" lvl="1" indent="-178674">
                <a:lnSpc>
                  <a:spcPts val="2792"/>
                </a:lnSpc>
                <a:buFont typeface="Arial"/>
                <a:buChar char="•"/>
              </a:pPr>
              <a:r>
                <a:rPr lang="en-US" sz="2164" spc="43">
                  <a:solidFill>
                    <a:srgbClr val="291B25"/>
                  </a:solidFill>
                  <a:latin typeface="Arimo Bold"/>
                </a:rPr>
                <a:t>Įrangos ir (ar) darbo priemonių įsigijimo išlaidos </a:t>
              </a:r>
            </a:p>
            <a:p>
              <a:pPr marL="357349" lvl="1" indent="-178674">
                <a:lnSpc>
                  <a:spcPts val="2792"/>
                </a:lnSpc>
                <a:buFont typeface="Arial"/>
                <a:buChar char="•"/>
              </a:pPr>
              <a:r>
                <a:rPr lang="en-US" sz="2164" spc="43">
                  <a:solidFill>
                    <a:srgbClr val="291B25"/>
                  </a:solidFill>
                  <a:latin typeface="Arimo Bold"/>
                </a:rPr>
                <a:t>Interneto svetainių ir (arba) rinkodaros priemonių išlaidos </a:t>
              </a:r>
            </a:p>
            <a:p>
              <a:pPr marL="357349" lvl="1" indent="-178674">
                <a:lnSpc>
                  <a:spcPts val="2792"/>
                </a:lnSpc>
                <a:buFont typeface="Arial"/>
                <a:buChar char="•"/>
              </a:pPr>
              <a:r>
                <a:rPr lang="en-US" sz="2164" spc="43">
                  <a:solidFill>
                    <a:srgbClr val="291B25"/>
                  </a:solidFill>
                  <a:latin typeface="Arimo Bold"/>
                </a:rPr>
                <a:t>Kredito įstaigos suteiktos paskolos palūkanos </a:t>
              </a:r>
            </a:p>
            <a:p>
              <a:pPr marL="357349" lvl="1" indent="-178674">
                <a:lnSpc>
                  <a:spcPts val="2792"/>
                </a:lnSpc>
                <a:buFont typeface="Arial"/>
                <a:buChar char="•"/>
              </a:pPr>
              <a:r>
                <a:rPr lang="en-US" sz="2164" spc="43">
                  <a:solidFill>
                    <a:srgbClr val="291B25"/>
                  </a:solidFill>
                  <a:latin typeface="Arimo Bold"/>
                </a:rPr>
                <a:t>Negyvenamųjų patalpų, aikštelių nuomos išlaidos</a:t>
              </a:r>
            </a:p>
            <a:p>
              <a:pPr marL="357349" lvl="1" indent="-178674">
                <a:lnSpc>
                  <a:spcPts val="2792"/>
                </a:lnSpc>
                <a:buFont typeface="Arial"/>
                <a:buChar char="•"/>
              </a:pPr>
              <a:r>
                <a:rPr lang="en-US" sz="2164" spc="43">
                  <a:solidFill>
                    <a:srgbClr val="291B25"/>
                  </a:solidFill>
                  <a:latin typeface="Arimo Bold"/>
                </a:rPr>
                <a:t>Teritorijų planavimo dokumentų ir (arba) techninių projektų, susijusių su verslo kūrimu ar plėtra, parengimo išlaidos</a:t>
              </a:r>
            </a:p>
            <a:p>
              <a:pPr marL="357349" lvl="1" indent="-178674">
                <a:lnSpc>
                  <a:spcPts val="2792"/>
                </a:lnSpc>
                <a:buFont typeface="Arial"/>
                <a:buChar char="•"/>
              </a:pPr>
              <a:r>
                <a:rPr lang="en-US" sz="2164" spc="43">
                  <a:solidFill>
                    <a:srgbClr val="291B25"/>
                  </a:solidFill>
                  <a:latin typeface="Arimo Bold"/>
                </a:rPr>
                <a:t>Gaminių ar teikiamų paslaugų sertifikavimo ar ženklinimo išlaidos</a:t>
              </a:r>
            </a:p>
            <a:p>
              <a:pPr marL="357349" lvl="1" indent="-178674">
                <a:lnSpc>
                  <a:spcPts val="2792"/>
                </a:lnSpc>
                <a:buFont typeface="Arial"/>
                <a:buChar char="•"/>
              </a:pPr>
              <a:r>
                <a:rPr lang="en-US" sz="2164" spc="43">
                  <a:solidFill>
                    <a:srgbClr val="291B25"/>
                  </a:solidFill>
                  <a:latin typeface="Arimo Bold"/>
                </a:rPr>
                <a:t>Dalyvavimo parodose, konferencijose, mugėse bei kvalifikacijos kėlimo mokymuose išlaidos</a:t>
              </a:r>
            </a:p>
            <a:p>
              <a:pPr marL="357349" lvl="1" indent="-178674">
                <a:lnSpc>
                  <a:spcPts val="2792"/>
                </a:lnSpc>
                <a:buFont typeface="Arial"/>
                <a:buChar char="•"/>
              </a:pPr>
              <a:endParaRPr lang="en-US" sz="2164" spc="43">
                <a:solidFill>
                  <a:srgbClr val="291B25"/>
                </a:solidFill>
                <a:latin typeface="Arimo Bold"/>
              </a:endParaRPr>
            </a:p>
            <a:p>
              <a:pPr>
                <a:lnSpc>
                  <a:spcPts val="1522"/>
                </a:lnSpc>
              </a:pPr>
              <a:endParaRPr lang="en-US" sz="2164" spc="43">
                <a:solidFill>
                  <a:srgbClr val="291B25"/>
                </a:solidFill>
                <a:latin typeface="Arimo Bold"/>
              </a:endParaRPr>
            </a:p>
          </p:txBody>
        </p:sp>
      </p:grpSp>
      <p:sp>
        <p:nvSpPr>
          <p:cNvPr id="7" name="TextBox 7"/>
          <p:cNvSpPr txBox="1"/>
          <p:nvPr/>
        </p:nvSpPr>
        <p:spPr>
          <a:xfrm>
            <a:off x="8567371" y="7482452"/>
            <a:ext cx="1153258" cy="391795"/>
          </a:xfrm>
          <a:prstGeom prst="rect">
            <a:avLst/>
          </a:prstGeom>
        </p:spPr>
        <p:txBody>
          <a:bodyPr lIns="0" tIns="0" rIns="0" bIns="0" rtlCol="0" anchor="t">
            <a:spAutoFit/>
          </a:bodyPr>
          <a:lstStyle/>
          <a:p>
            <a:pPr algn="ctr">
              <a:lnSpc>
                <a:spcPts val="3079"/>
              </a:lnSpc>
              <a:spcBef>
                <a:spcPct val="0"/>
              </a:spcBef>
            </a:pPr>
            <a:r>
              <a:rPr lang="en-US" sz="2199">
                <a:solidFill>
                  <a:srgbClr val="291B25"/>
                </a:solidFill>
                <a:latin typeface="Arimo"/>
              </a:rPr>
              <a:t>5792</a:t>
            </a:r>
          </a:p>
        </p:txBody>
      </p:sp>
      <p:sp>
        <p:nvSpPr>
          <p:cNvPr id="8" name="TextBox 8"/>
          <p:cNvSpPr txBox="1"/>
          <p:nvPr/>
        </p:nvSpPr>
        <p:spPr>
          <a:xfrm>
            <a:off x="9505319" y="7513350"/>
            <a:ext cx="1153258" cy="391795"/>
          </a:xfrm>
          <a:prstGeom prst="rect">
            <a:avLst/>
          </a:prstGeom>
        </p:spPr>
        <p:txBody>
          <a:bodyPr lIns="0" tIns="0" rIns="0" bIns="0" rtlCol="0" anchor="t">
            <a:spAutoFit/>
          </a:bodyPr>
          <a:lstStyle/>
          <a:p>
            <a:pPr algn="ctr">
              <a:lnSpc>
                <a:spcPts val="3079"/>
              </a:lnSpc>
              <a:spcBef>
                <a:spcPct val="0"/>
              </a:spcBef>
            </a:pPr>
            <a:r>
              <a:rPr lang="en-US" sz="2199">
                <a:solidFill>
                  <a:srgbClr val="291B25"/>
                </a:solidFill>
                <a:latin typeface="Arimo"/>
              </a:rPr>
              <a:t>5792</a:t>
            </a:r>
          </a:p>
        </p:txBody>
      </p:sp>
      <p:sp>
        <p:nvSpPr>
          <p:cNvPr id="9" name="TextBox 9"/>
          <p:cNvSpPr txBox="1"/>
          <p:nvPr/>
        </p:nvSpPr>
        <p:spPr>
          <a:xfrm>
            <a:off x="10271543" y="7315130"/>
            <a:ext cx="1153258" cy="391795"/>
          </a:xfrm>
          <a:prstGeom prst="rect">
            <a:avLst/>
          </a:prstGeom>
        </p:spPr>
        <p:txBody>
          <a:bodyPr lIns="0" tIns="0" rIns="0" bIns="0" rtlCol="0" anchor="t">
            <a:spAutoFit/>
          </a:bodyPr>
          <a:lstStyle/>
          <a:p>
            <a:pPr algn="ctr">
              <a:lnSpc>
                <a:spcPts val="3079"/>
              </a:lnSpc>
              <a:spcBef>
                <a:spcPct val="0"/>
              </a:spcBef>
            </a:pPr>
            <a:r>
              <a:rPr lang="en-US" sz="2199">
                <a:solidFill>
                  <a:srgbClr val="291B25"/>
                </a:solidFill>
                <a:latin typeface="Arimo"/>
              </a:rPr>
              <a:t>8000</a:t>
            </a:r>
          </a:p>
        </p:txBody>
      </p:sp>
      <p:sp>
        <p:nvSpPr>
          <p:cNvPr id="10" name="TextBox 10"/>
          <p:cNvSpPr txBox="1"/>
          <p:nvPr/>
        </p:nvSpPr>
        <p:spPr>
          <a:xfrm>
            <a:off x="11135048" y="6980484"/>
            <a:ext cx="1153258" cy="391795"/>
          </a:xfrm>
          <a:prstGeom prst="rect">
            <a:avLst/>
          </a:prstGeom>
        </p:spPr>
        <p:txBody>
          <a:bodyPr lIns="0" tIns="0" rIns="0" bIns="0" rtlCol="0" anchor="t">
            <a:spAutoFit/>
          </a:bodyPr>
          <a:lstStyle/>
          <a:p>
            <a:pPr algn="ctr">
              <a:lnSpc>
                <a:spcPts val="3079"/>
              </a:lnSpc>
              <a:spcBef>
                <a:spcPct val="0"/>
              </a:spcBef>
            </a:pPr>
            <a:r>
              <a:rPr lang="en-US" sz="2199">
                <a:solidFill>
                  <a:srgbClr val="291B25"/>
                </a:solidFill>
                <a:latin typeface="Arimo"/>
              </a:rPr>
              <a:t>11000</a:t>
            </a:r>
          </a:p>
        </p:txBody>
      </p:sp>
      <p:sp>
        <p:nvSpPr>
          <p:cNvPr id="11" name="TextBox 11"/>
          <p:cNvSpPr txBox="1"/>
          <p:nvPr/>
        </p:nvSpPr>
        <p:spPr>
          <a:xfrm>
            <a:off x="12021715" y="6509415"/>
            <a:ext cx="1153258" cy="391795"/>
          </a:xfrm>
          <a:prstGeom prst="rect">
            <a:avLst/>
          </a:prstGeom>
        </p:spPr>
        <p:txBody>
          <a:bodyPr lIns="0" tIns="0" rIns="0" bIns="0" rtlCol="0" anchor="t">
            <a:spAutoFit/>
          </a:bodyPr>
          <a:lstStyle/>
          <a:p>
            <a:pPr algn="ctr">
              <a:lnSpc>
                <a:spcPts val="3079"/>
              </a:lnSpc>
              <a:spcBef>
                <a:spcPct val="0"/>
              </a:spcBef>
            </a:pPr>
            <a:r>
              <a:rPr lang="en-US" sz="2199">
                <a:solidFill>
                  <a:srgbClr val="291B25"/>
                </a:solidFill>
                <a:latin typeface="Arimo"/>
              </a:rPr>
              <a:t>17000</a:t>
            </a:r>
          </a:p>
        </p:txBody>
      </p:sp>
      <p:sp>
        <p:nvSpPr>
          <p:cNvPr id="12" name="TextBox 12"/>
          <p:cNvSpPr txBox="1"/>
          <p:nvPr/>
        </p:nvSpPr>
        <p:spPr>
          <a:xfrm>
            <a:off x="12941418" y="6174770"/>
            <a:ext cx="1153258" cy="391795"/>
          </a:xfrm>
          <a:prstGeom prst="rect">
            <a:avLst/>
          </a:prstGeom>
        </p:spPr>
        <p:txBody>
          <a:bodyPr lIns="0" tIns="0" rIns="0" bIns="0" rtlCol="0" anchor="t">
            <a:spAutoFit/>
          </a:bodyPr>
          <a:lstStyle/>
          <a:p>
            <a:pPr algn="ctr">
              <a:lnSpc>
                <a:spcPts val="3079"/>
              </a:lnSpc>
              <a:spcBef>
                <a:spcPct val="0"/>
              </a:spcBef>
            </a:pPr>
            <a:r>
              <a:rPr lang="en-US" sz="2199">
                <a:solidFill>
                  <a:srgbClr val="291B25"/>
                </a:solidFill>
                <a:latin typeface="Arimo"/>
              </a:rPr>
              <a:t>20000</a:t>
            </a:r>
          </a:p>
        </p:txBody>
      </p:sp>
      <p:sp>
        <p:nvSpPr>
          <p:cNvPr id="13" name="TextBox 13"/>
          <p:cNvSpPr txBox="1"/>
          <p:nvPr/>
        </p:nvSpPr>
        <p:spPr>
          <a:xfrm>
            <a:off x="13518047" y="5802110"/>
            <a:ext cx="1153258" cy="391795"/>
          </a:xfrm>
          <a:prstGeom prst="rect">
            <a:avLst/>
          </a:prstGeom>
        </p:spPr>
        <p:txBody>
          <a:bodyPr lIns="0" tIns="0" rIns="0" bIns="0" rtlCol="0" anchor="t">
            <a:spAutoFit/>
          </a:bodyPr>
          <a:lstStyle/>
          <a:p>
            <a:pPr algn="ctr">
              <a:lnSpc>
                <a:spcPts val="3079"/>
              </a:lnSpc>
              <a:spcBef>
                <a:spcPct val="0"/>
              </a:spcBef>
            </a:pPr>
            <a:r>
              <a:rPr lang="en-US" sz="2199">
                <a:solidFill>
                  <a:srgbClr val="291B25"/>
                </a:solidFill>
                <a:latin typeface="Arimo"/>
              </a:rPr>
              <a:t>24500</a:t>
            </a:r>
          </a:p>
        </p:txBody>
      </p:sp>
      <p:sp>
        <p:nvSpPr>
          <p:cNvPr id="14" name="TextBox 14"/>
          <p:cNvSpPr txBox="1"/>
          <p:nvPr/>
        </p:nvSpPr>
        <p:spPr>
          <a:xfrm>
            <a:off x="14512223" y="4751705"/>
            <a:ext cx="1364925" cy="391795"/>
          </a:xfrm>
          <a:prstGeom prst="rect">
            <a:avLst/>
          </a:prstGeom>
        </p:spPr>
        <p:txBody>
          <a:bodyPr lIns="0" tIns="0" rIns="0" bIns="0" rtlCol="0" anchor="t">
            <a:spAutoFit/>
          </a:bodyPr>
          <a:lstStyle/>
          <a:p>
            <a:pPr algn="ctr">
              <a:lnSpc>
                <a:spcPts val="3079"/>
              </a:lnSpc>
              <a:spcBef>
                <a:spcPct val="0"/>
              </a:spcBef>
            </a:pPr>
            <a:r>
              <a:rPr lang="en-US" sz="2199">
                <a:solidFill>
                  <a:srgbClr val="291B25"/>
                </a:solidFill>
                <a:latin typeface="Arimo"/>
              </a:rPr>
              <a:t>35000</a:t>
            </a:r>
          </a:p>
        </p:txBody>
      </p:sp>
      <p:sp>
        <p:nvSpPr>
          <p:cNvPr id="15" name="TextBox 15"/>
          <p:cNvSpPr txBox="1"/>
          <p:nvPr/>
        </p:nvSpPr>
        <p:spPr>
          <a:xfrm>
            <a:off x="15368849" y="1871271"/>
            <a:ext cx="1364925" cy="391795"/>
          </a:xfrm>
          <a:prstGeom prst="rect">
            <a:avLst/>
          </a:prstGeom>
        </p:spPr>
        <p:txBody>
          <a:bodyPr lIns="0" tIns="0" rIns="0" bIns="0" rtlCol="0" anchor="t">
            <a:spAutoFit/>
          </a:bodyPr>
          <a:lstStyle/>
          <a:p>
            <a:pPr algn="ctr">
              <a:lnSpc>
                <a:spcPts val="3079"/>
              </a:lnSpc>
              <a:spcBef>
                <a:spcPct val="0"/>
              </a:spcBef>
            </a:pPr>
            <a:r>
              <a:rPr lang="en-US" sz="2199">
                <a:solidFill>
                  <a:srgbClr val="291B25"/>
                </a:solidFill>
                <a:latin typeface="Arimo"/>
              </a:rPr>
              <a:t>67000</a:t>
            </a:r>
          </a:p>
        </p:txBody>
      </p:sp>
      <p:grpSp>
        <p:nvGrpSpPr>
          <p:cNvPr id="16" name="Group 16"/>
          <p:cNvGrpSpPr>
            <a:grpSpLocks noChangeAspect="1"/>
          </p:cNvGrpSpPr>
          <p:nvPr/>
        </p:nvGrpSpPr>
        <p:grpSpPr>
          <a:xfrm rot="-2313803">
            <a:off x="-19347336" y="-8747283"/>
            <a:ext cx="20875852" cy="18077547"/>
            <a:chOff x="0" y="0"/>
            <a:chExt cx="4282440" cy="3708400"/>
          </a:xfrm>
        </p:grpSpPr>
        <p:sp>
          <p:nvSpPr>
            <p:cNvPr id="17" name="Freeform 1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alphaModFix amt="7999"/>
              </a:blip>
              <a:stretch>
                <a:fillRect l="-14865" r="-14865"/>
              </a:stretch>
            </a:blipFill>
          </p:spPr>
        </p:sp>
      </p:grpSp>
      <p:sp>
        <p:nvSpPr>
          <p:cNvPr id="18" name="TextBox 18"/>
          <p:cNvSpPr txBox="1"/>
          <p:nvPr/>
        </p:nvSpPr>
        <p:spPr>
          <a:xfrm>
            <a:off x="16272196" y="1536626"/>
            <a:ext cx="1364925" cy="391795"/>
          </a:xfrm>
          <a:prstGeom prst="rect">
            <a:avLst/>
          </a:prstGeom>
        </p:spPr>
        <p:txBody>
          <a:bodyPr lIns="0" tIns="0" rIns="0" bIns="0" rtlCol="0" anchor="t">
            <a:spAutoFit/>
          </a:bodyPr>
          <a:lstStyle/>
          <a:p>
            <a:pPr algn="ctr">
              <a:lnSpc>
                <a:spcPts val="3079"/>
              </a:lnSpc>
              <a:spcBef>
                <a:spcPct val="0"/>
              </a:spcBef>
            </a:pPr>
            <a:r>
              <a:rPr lang="en-US" sz="2199">
                <a:solidFill>
                  <a:srgbClr val="291B25"/>
                </a:solidFill>
                <a:latin typeface="Arimo"/>
              </a:rPr>
              <a:t>70000</a:t>
            </a:r>
          </a:p>
        </p:txBody>
      </p:sp>
      <p:sp>
        <p:nvSpPr>
          <p:cNvPr id="19" name="TextBox 19"/>
          <p:cNvSpPr txBox="1"/>
          <p:nvPr/>
        </p:nvSpPr>
        <p:spPr>
          <a:xfrm>
            <a:off x="17080332" y="1349301"/>
            <a:ext cx="1364925" cy="431800"/>
          </a:xfrm>
          <a:prstGeom prst="rect">
            <a:avLst/>
          </a:prstGeom>
        </p:spPr>
        <p:txBody>
          <a:bodyPr lIns="0" tIns="0" rIns="0" bIns="0" rtlCol="0" anchor="t">
            <a:spAutoFit/>
          </a:bodyPr>
          <a:lstStyle/>
          <a:p>
            <a:pPr algn="ctr">
              <a:lnSpc>
                <a:spcPts val="3499"/>
              </a:lnSpc>
              <a:spcBef>
                <a:spcPct val="0"/>
              </a:spcBef>
            </a:pPr>
            <a:r>
              <a:rPr lang="en-US" sz="2499">
                <a:solidFill>
                  <a:srgbClr val="291B25"/>
                </a:solidFill>
                <a:latin typeface="Arimo Bold"/>
              </a:rPr>
              <a:t>70000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000"/>
            </a:blip>
            <a:stretch>
              <a:fillRect t="-86978" b="-80905"/>
            </a:stretch>
          </a:blipFill>
        </p:spPr>
      </p:sp>
      <p:grpSp>
        <p:nvGrpSpPr>
          <p:cNvPr id="3" name="Group 3"/>
          <p:cNvGrpSpPr/>
          <p:nvPr/>
        </p:nvGrpSpPr>
        <p:grpSpPr>
          <a:xfrm>
            <a:off x="909966" y="227723"/>
            <a:ext cx="16954351" cy="1964317"/>
            <a:chOff x="0" y="0"/>
            <a:chExt cx="22605801" cy="2619089"/>
          </a:xfrm>
        </p:grpSpPr>
        <p:sp>
          <p:nvSpPr>
            <p:cNvPr id="4" name="TextBox 4"/>
            <p:cNvSpPr txBox="1"/>
            <p:nvPr/>
          </p:nvSpPr>
          <p:spPr>
            <a:xfrm>
              <a:off x="0" y="-28575"/>
              <a:ext cx="22605796" cy="739775"/>
            </a:xfrm>
            <a:prstGeom prst="rect">
              <a:avLst/>
            </a:prstGeom>
          </p:spPr>
          <p:txBody>
            <a:bodyPr lIns="0" tIns="0" rIns="0" bIns="0" rtlCol="0" anchor="t">
              <a:spAutoFit/>
            </a:bodyPr>
            <a:lstStyle/>
            <a:p>
              <a:pPr>
                <a:lnSpc>
                  <a:spcPts val="4200"/>
                </a:lnSpc>
              </a:pPr>
              <a:r>
                <a:rPr lang="en-US" sz="3500" spc="70">
                  <a:solidFill>
                    <a:srgbClr val="291B25"/>
                  </a:solidFill>
                  <a:latin typeface="Arimo Bold"/>
                </a:rPr>
                <a:t>ĮVERTINIMAI </a:t>
              </a:r>
            </a:p>
          </p:txBody>
        </p:sp>
        <p:sp>
          <p:nvSpPr>
            <p:cNvPr id="5" name="TextBox 5"/>
            <p:cNvSpPr txBox="1"/>
            <p:nvPr/>
          </p:nvSpPr>
          <p:spPr>
            <a:xfrm>
              <a:off x="0" y="1063593"/>
              <a:ext cx="22605801" cy="1555496"/>
            </a:xfrm>
            <a:prstGeom prst="rect">
              <a:avLst/>
            </a:prstGeom>
          </p:spPr>
          <p:txBody>
            <a:bodyPr lIns="0" tIns="0" rIns="0" bIns="0" rtlCol="0" anchor="t">
              <a:spAutoFit/>
            </a:bodyPr>
            <a:lstStyle/>
            <a:p>
              <a:pPr>
                <a:lnSpc>
                  <a:spcPts val="3143"/>
                </a:lnSpc>
              </a:pPr>
              <a:r>
                <a:rPr lang="en-US" sz="2399" spc="47">
                  <a:solidFill>
                    <a:srgbClr val="291B25"/>
                  </a:solidFill>
                  <a:latin typeface="Arimo Bold"/>
                </a:rPr>
                <a:t>Klaipėdos rajono savivaldybė – sėkmingai besivystanti ir sparčiai auganti savivaldybė. Pagal Lietuvos laisvosios rinkos instituto sudaromą mažųjų savivaldybių indeksą Klaipėdos rajonas kasmet užima aukščiausias vietas. </a:t>
              </a:r>
            </a:p>
          </p:txBody>
        </p:sp>
      </p:grpSp>
      <p:grpSp>
        <p:nvGrpSpPr>
          <p:cNvPr id="6" name="Group 6"/>
          <p:cNvGrpSpPr/>
          <p:nvPr/>
        </p:nvGrpSpPr>
        <p:grpSpPr>
          <a:xfrm>
            <a:off x="919405" y="4883878"/>
            <a:ext cx="16954351" cy="4707892"/>
            <a:chOff x="0" y="0"/>
            <a:chExt cx="22605801" cy="6277189"/>
          </a:xfrm>
        </p:grpSpPr>
        <p:sp>
          <p:nvSpPr>
            <p:cNvPr id="7" name="TextBox 7"/>
            <p:cNvSpPr txBox="1"/>
            <p:nvPr/>
          </p:nvSpPr>
          <p:spPr>
            <a:xfrm>
              <a:off x="0" y="-9525"/>
              <a:ext cx="22605796" cy="1568061"/>
            </a:xfrm>
            <a:prstGeom prst="rect">
              <a:avLst/>
            </a:prstGeom>
          </p:spPr>
          <p:txBody>
            <a:bodyPr lIns="0" tIns="0" rIns="0" bIns="0" rtlCol="0" anchor="t">
              <a:spAutoFit/>
            </a:bodyPr>
            <a:lstStyle/>
            <a:p>
              <a:pPr>
                <a:lnSpc>
                  <a:spcPts val="9203"/>
                </a:lnSpc>
              </a:pPr>
              <a:endParaRPr/>
            </a:p>
          </p:txBody>
        </p:sp>
        <p:sp>
          <p:nvSpPr>
            <p:cNvPr id="8" name="TextBox 8"/>
            <p:cNvSpPr txBox="1"/>
            <p:nvPr/>
          </p:nvSpPr>
          <p:spPr>
            <a:xfrm>
              <a:off x="0" y="1863304"/>
              <a:ext cx="22605801" cy="4413885"/>
            </a:xfrm>
            <a:prstGeom prst="rect">
              <a:avLst/>
            </a:prstGeom>
          </p:spPr>
          <p:txBody>
            <a:bodyPr lIns="0" tIns="0" rIns="0" bIns="0" rtlCol="0" anchor="t">
              <a:spAutoFit/>
            </a:bodyPr>
            <a:lstStyle/>
            <a:p>
              <a:pPr>
                <a:lnSpc>
                  <a:spcPts val="3360"/>
                </a:lnSpc>
              </a:pPr>
              <a:r>
                <a:rPr lang="en-US" sz="2100" spc="42">
                  <a:solidFill>
                    <a:srgbClr val="291B25"/>
                  </a:solidFill>
                  <a:latin typeface="Arimo Bold"/>
                </a:rPr>
                <a:t>Lietuvos laisvosios rinkos institutas nustatydamas savivaldybių indeksą vertina tiek investicinę, tiek socialinę aplinką. </a:t>
              </a:r>
            </a:p>
            <a:p>
              <a:pPr>
                <a:lnSpc>
                  <a:spcPts val="3360"/>
                </a:lnSpc>
              </a:pPr>
              <a:endParaRPr lang="en-US" sz="2100" spc="42">
                <a:solidFill>
                  <a:srgbClr val="291B25"/>
                </a:solidFill>
                <a:latin typeface="Arimo Bold"/>
              </a:endParaRPr>
            </a:p>
            <a:p>
              <a:pPr>
                <a:lnSpc>
                  <a:spcPts val="3360"/>
                </a:lnSpc>
              </a:pPr>
              <a:r>
                <a:rPr lang="en-US" sz="2100" spc="42">
                  <a:solidFill>
                    <a:srgbClr val="291B25"/>
                  </a:solidFill>
                  <a:latin typeface="Arimo Bold"/>
                </a:rPr>
                <a:t>Klaipėdos rajono savivaldybė mažųjų savivaldybių indekse pirmauja dėl kelių priežasčių. Pirma, viešųjų paslaugų srityje, pavyzdžiui, viešojo transporto, daugiabučių administravimo, buitinių atliekų surinkimo, sudarytos sąlygos konkurencijai, aktyviai veikia privatūs subjektai. Antra, valstybinių egzaminų rezultatai buvo ženkliai aukštesni už šalies vidurkį. Trečia, Klaipėdos rajono savivaldybė gerai tvarkosi su biudžetu ir administravimu. </a:t>
              </a:r>
            </a:p>
            <a:p>
              <a:pPr>
                <a:lnSpc>
                  <a:spcPts val="3360"/>
                </a:lnSpc>
              </a:pPr>
              <a:endParaRPr lang="en-US" sz="2100" spc="42">
                <a:solidFill>
                  <a:srgbClr val="291B25"/>
                </a:solidFill>
                <a:latin typeface="Arimo Bold"/>
              </a:endParaRPr>
            </a:p>
            <a:p>
              <a:pPr>
                <a:lnSpc>
                  <a:spcPts val="3360"/>
                </a:lnSpc>
              </a:pPr>
              <a:endParaRPr lang="en-US" sz="2100" spc="42">
                <a:solidFill>
                  <a:srgbClr val="291B25"/>
                </a:solidFill>
                <a:latin typeface="Arimo Bold"/>
              </a:endParaRPr>
            </a:p>
          </p:txBody>
        </p:sp>
      </p:grpSp>
      <p:grpSp>
        <p:nvGrpSpPr>
          <p:cNvPr id="9" name="Group 9"/>
          <p:cNvGrpSpPr>
            <a:grpSpLocks noChangeAspect="1"/>
          </p:cNvGrpSpPr>
          <p:nvPr/>
        </p:nvGrpSpPr>
        <p:grpSpPr>
          <a:xfrm rot="-2313803">
            <a:off x="2282903" y="-163958"/>
            <a:ext cx="12901022" cy="11171704"/>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alphaModFix amt="7999"/>
              </a:blip>
              <a:stretch>
                <a:fillRect l="-14865" r="-14865"/>
              </a:stretch>
            </a:blipFill>
          </p:spPr>
        </p:sp>
      </p:grpSp>
      <p:sp>
        <p:nvSpPr>
          <p:cNvPr id="11" name="TextBox 11"/>
          <p:cNvSpPr txBox="1"/>
          <p:nvPr/>
        </p:nvSpPr>
        <p:spPr>
          <a:xfrm>
            <a:off x="1481922" y="5606188"/>
            <a:ext cx="2558278" cy="439039"/>
          </a:xfrm>
          <a:prstGeom prst="rect">
            <a:avLst/>
          </a:prstGeom>
        </p:spPr>
        <p:txBody>
          <a:bodyPr lIns="0" tIns="0" rIns="0" bIns="0" rtlCol="0" anchor="t">
            <a:spAutoFit/>
          </a:bodyPr>
          <a:lstStyle/>
          <a:p>
            <a:pPr algn="ctr">
              <a:lnSpc>
                <a:spcPts val="3608"/>
              </a:lnSpc>
            </a:pPr>
            <a:r>
              <a:rPr lang="en-US" sz="2200" spc="109">
                <a:solidFill>
                  <a:srgbClr val="291B25"/>
                </a:solidFill>
                <a:latin typeface="Raleway Bold"/>
              </a:rPr>
              <a:t>2014</a:t>
            </a:r>
          </a:p>
        </p:txBody>
      </p:sp>
      <p:sp>
        <p:nvSpPr>
          <p:cNvPr id="12" name="TextBox 12"/>
          <p:cNvSpPr txBox="1"/>
          <p:nvPr/>
        </p:nvSpPr>
        <p:spPr>
          <a:xfrm>
            <a:off x="3660018" y="5606188"/>
            <a:ext cx="2558278" cy="439039"/>
          </a:xfrm>
          <a:prstGeom prst="rect">
            <a:avLst/>
          </a:prstGeom>
        </p:spPr>
        <p:txBody>
          <a:bodyPr lIns="0" tIns="0" rIns="0" bIns="0" rtlCol="0" anchor="t">
            <a:spAutoFit/>
          </a:bodyPr>
          <a:lstStyle/>
          <a:p>
            <a:pPr algn="ctr">
              <a:lnSpc>
                <a:spcPts val="3608"/>
              </a:lnSpc>
            </a:pPr>
            <a:r>
              <a:rPr lang="en-US" sz="2200" spc="109">
                <a:solidFill>
                  <a:srgbClr val="291B25"/>
                </a:solidFill>
                <a:latin typeface="Raleway Bold"/>
              </a:rPr>
              <a:t>2015</a:t>
            </a:r>
          </a:p>
        </p:txBody>
      </p:sp>
      <p:sp>
        <p:nvSpPr>
          <p:cNvPr id="13" name="TextBox 13"/>
          <p:cNvSpPr txBox="1"/>
          <p:nvPr/>
        </p:nvSpPr>
        <p:spPr>
          <a:xfrm>
            <a:off x="5838114" y="5606188"/>
            <a:ext cx="2558278" cy="439039"/>
          </a:xfrm>
          <a:prstGeom prst="rect">
            <a:avLst/>
          </a:prstGeom>
        </p:spPr>
        <p:txBody>
          <a:bodyPr lIns="0" tIns="0" rIns="0" bIns="0" rtlCol="0" anchor="t">
            <a:spAutoFit/>
          </a:bodyPr>
          <a:lstStyle/>
          <a:p>
            <a:pPr algn="ctr">
              <a:lnSpc>
                <a:spcPts val="3608"/>
              </a:lnSpc>
            </a:pPr>
            <a:r>
              <a:rPr lang="en-US" sz="2200" spc="109">
                <a:solidFill>
                  <a:srgbClr val="291B25"/>
                </a:solidFill>
                <a:latin typeface="Raleway Bold"/>
              </a:rPr>
              <a:t>2016</a:t>
            </a:r>
          </a:p>
        </p:txBody>
      </p:sp>
      <p:sp>
        <p:nvSpPr>
          <p:cNvPr id="14" name="TextBox 14"/>
          <p:cNvSpPr txBox="1"/>
          <p:nvPr/>
        </p:nvSpPr>
        <p:spPr>
          <a:xfrm>
            <a:off x="8117441" y="5606188"/>
            <a:ext cx="2558278" cy="439039"/>
          </a:xfrm>
          <a:prstGeom prst="rect">
            <a:avLst/>
          </a:prstGeom>
        </p:spPr>
        <p:txBody>
          <a:bodyPr lIns="0" tIns="0" rIns="0" bIns="0" rtlCol="0" anchor="t">
            <a:spAutoFit/>
          </a:bodyPr>
          <a:lstStyle/>
          <a:p>
            <a:pPr algn="ctr">
              <a:lnSpc>
                <a:spcPts val="3608"/>
              </a:lnSpc>
            </a:pPr>
            <a:r>
              <a:rPr lang="en-US" sz="2200" spc="109">
                <a:solidFill>
                  <a:srgbClr val="291B25"/>
                </a:solidFill>
                <a:latin typeface="Raleway Bold"/>
              </a:rPr>
              <a:t>2017</a:t>
            </a:r>
          </a:p>
        </p:txBody>
      </p:sp>
      <p:sp>
        <p:nvSpPr>
          <p:cNvPr id="15" name="TextBox 15"/>
          <p:cNvSpPr txBox="1"/>
          <p:nvPr/>
        </p:nvSpPr>
        <p:spPr>
          <a:xfrm>
            <a:off x="10295538" y="5606188"/>
            <a:ext cx="2558278" cy="439039"/>
          </a:xfrm>
          <a:prstGeom prst="rect">
            <a:avLst/>
          </a:prstGeom>
        </p:spPr>
        <p:txBody>
          <a:bodyPr lIns="0" tIns="0" rIns="0" bIns="0" rtlCol="0" anchor="t">
            <a:spAutoFit/>
          </a:bodyPr>
          <a:lstStyle/>
          <a:p>
            <a:pPr algn="ctr">
              <a:lnSpc>
                <a:spcPts val="3608"/>
              </a:lnSpc>
            </a:pPr>
            <a:r>
              <a:rPr lang="en-US" sz="2200" spc="109">
                <a:solidFill>
                  <a:srgbClr val="291B25"/>
                </a:solidFill>
                <a:latin typeface="Raleway Bold"/>
              </a:rPr>
              <a:t>2018</a:t>
            </a:r>
          </a:p>
        </p:txBody>
      </p:sp>
      <p:sp>
        <p:nvSpPr>
          <p:cNvPr id="16" name="Freeform 16"/>
          <p:cNvSpPr/>
          <p:nvPr/>
        </p:nvSpPr>
        <p:spPr>
          <a:xfrm>
            <a:off x="1862104" y="3214518"/>
            <a:ext cx="1797914" cy="2663577"/>
          </a:xfrm>
          <a:custGeom>
            <a:avLst/>
            <a:gdLst/>
            <a:ahLst/>
            <a:cxnLst/>
            <a:rect l="l" t="t" r="r" b="b"/>
            <a:pathLst>
              <a:path w="1797914" h="2663577">
                <a:moveTo>
                  <a:pt x="0" y="0"/>
                </a:moveTo>
                <a:lnTo>
                  <a:pt x="1797914" y="0"/>
                </a:lnTo>
                <a:lnTo>
                  <a:pt x="1797914" y="2663577"/>
                </a:lnTo>
                <a:lnTo>
                  <a:pt x="0" y="2663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p:cNvSpPr txBox="1"/>
          <p:nvPr/>
        </p:nvSpPr>
        <p:spPr>
          <a:xfrm>
            <a:off x="2471365" y="3555071"/>
            <a:ext cx="579393" cy="991235"/>
          </a:xfrm>
          <a:prstGeom prst="rect">
            <a:avLst/>
          </a:prstGeom>
        </p:spPr>
        <p:txBody>
          <a:bodyPr lIns="0" tIns="0" rIns="0" bIns="0" rtlCol="0" anchor="t">
            <a:spAutoFit/>
          </a:bodyPr>
          <a:lstStyle/>
          <a:p>
            <a:pPr algn="ctr">
              <a:lnSpc>
                <a:spcPts val="7839"/>
              </a:lnSpc>
              <a:spcBef>
                <a:spcPct val="0"/>
              </a:spcBef>
            </a:pPr>
            <a:r>
              <a:rPr lang="en-US" sz="5600">
                <a:solidFill>
                  <a:srgbClr val="291B25"/>
                </a:solidFill>
                <a:latin typeface="Arimo Bold"/>
              </a:rPr>
              <a:t>3</a:t>
            </a:r>
          </a:p>
        </p:txBody>
      </p:sp>
      <p:sp>
        <p:nvSpPr>
          <p:cNvPr id="18" name="Freeform 18"/>
          <p:cNvSpPr/>
          <p:nvPr/>
        </p:nvSpPr>
        <p:spPr>
          <a:xfrm>
            <a:off x="4040200" y="3214518"/>
            <a:ext cx="1797914" cy="2663577"/>
          </a:xfrm>
          <a:custGeom>
            <a:avLst/>
            <a:gdLst/>
            <a:ahLst/>
            <a:cxnLst/>
            <a:rect l="l" t="t" r="r" b="b"/>
            <a:pathLst>
              <a:path w="1797914" h="2663577">
                <a:moveTo>
                  <a:pt x="0" y="0"/>
                </a:moveTo>
                <a:lnTo>
                  <a:pt x="1797914" y="0"/>
                </a:lnTo>
                <a:lnTo>
                  <a:pt x="1797914" y="2663577"/>
                </a:lnTo>
                <a:lnTo>
                  <a:pt x="0" y="2663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19"/>
          <p:cNvSpPr txBox="1"/>
          <p:nvPr/>
        </p:nvSpPr>
        <p:spPr>
          <a:xfrm>
            <a:off x="4649461" y="3555071"/>
            <a:ext cx="579393" cy="991235"/>
          </a:xfrm>
          <a:prstGeom prst="rect">
            <a:avLst/>
          </a:prstGeom>
        </p:spPr>
        <p:txBody>
          <a:bodyPr lIns="0" tIns="0" rIns="0" bIns="0" rtlCol="0" anchor="t">
            <a:spAutoFit/>
          </a:bodyPr>
          <a:lstStyle/>
          <a:p>
            <a:pPr algn="ctr">
              <a:lnSpc>
                <a:spcPts val="7839"/>
              </a:lnSpc>
              <a:spcBef>
                <a:spcPct val="0"/>
              </a:spcBef>
            </a:pPr>
            <a:r>
              <a:rPr lang="en-US" sz="5600">
                <a:solidFill>
                  <a:srgbClr val="291B25"/>
                </a:solidFill>
                <a:latin typeface="Arimo Bold"/>
              </a:rPr>
              <a:t>1</a:t>
            </a:r>
          </a:p>
        </p:txBody>
      </p:sp>
      <p:sp>
        <p:nvSpPr>
          <p:cNvPr id="20" name="Freeform 20"/>
          <p:cNvSpPr/>
          <p:nvPr/>
        </p:nvSpPr>
        <p:spPr>
          <a:xfrm>
            <a:off x="6218296" y="3214518"/>
            <a:ext cx="1797914" cy="2663577"/>
          </a:xfrm>
          <a:custGeom>
            <a:avLst/>
            <a:gdLst/>
            <a:ahLst/>
            <a:cxnLst/>
            <a:rect l="l" t="t" r="r" b="b"/>
            <a:pathLst>
              <a:path w="1797914" h="2663577">
                <a:moveTo>
                  <a:pt x="0" y="0"/>
                </a:moveTo>
                <a:lnTo>
                  <a:pt x="1797914" y="0"/>
                </a:lnTo>
                <a:lnTo>
                  <a:pt x="1797914" y="2663577"/>
                </a:lnTo>
                <a:lnTo>
                  <a:pt x="0" y="2663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6827557" y="3555071"/>
            <a:ext cx="579393" cy="991235"/>
          </a:xfrm>
          <a:prstGeom prst="rect">
            <a:avLst/>
          </a:prstGeom>
        </p:spPr>
        <p:txBody>
          <a:bodyPr lIns="0" tIns="0" rIns="0" bIns="0" rtlCol="0" anchor="t">
            <a:spAutoFit/>
          </a:bodyPr>
          <a:lstStyle/>
          <a:p>
            <a:pPr algn="ctr">
              <a:lnSpc>
                <a:spcPts val="7839"/>
              </a:lnSpc>
              <a:spcBef>
                <a:spcPct val="0"/>
              </a:spcBef>
            </a:pPr>
            <a:r>
              <a:rPr lang="en-US" sz="5600">
                <a:solidFill>
                  <a:srgbClr val="291B25"/>
                </a:solidFill>
                <a:latin typeface="Arimo Bold"/>
              </a:rPr>
              <a:t>2</a:t>
            </a:r>
          </a:p>
        </p:txBody>
      </p:sp>
      <p:sp>
        <p:nvSpPr>
          <p:cNvPr id="22" name="Freeform 22"/>
          <p:cNvSpPr/>
          <p:nvPr/>
        </p:nvSpPr>
        <p:spPr>
          <a:xfrm>
            <a:off x="8497623" y="3214518"/>
            <a:ext cx="1797914" cy="2663577"/>
          </a:xfrm>
          <a:custGeom>
            <a:avLst/>
            <a:gdLst/>
            <a:ahLst/>
            <a:cxnLst/>
            <a:rect l="l" t="t" r="r" b="b"/>
            <a:pathLst>
              <a:path w="1797914" h="2663577">
                <a:moveTo>
                  <a:pt x="0" y="0"/>
                </a:moveTo>
                <a:lnTo>
                  <a:pt x="1797915" y="0"/>
                </a:lnTo>
                <a:lnTo>
                  <a:pt x="1797915" y="2663577"/>
                </a:lnTo>
                <a:lnTo>
                  <a:pt x="0" y="2663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TextBox 23"/>
          <p:cNvSpPr txBox="1"/>
          <p:nvPr/>
        </p:nvSpPr>
        <p:spPr>
          <a:xfrm>
            <a:off x="9106884" y="3555071"/>
            <a:ext cx="579393" cy="991235"/>
          </a:xfrm>
          <a:prstGeom prst="rect">
            <a:avLst/>
          </a:prstGeom>
        </p:spPr>
        <p:txBody>
          <a:bodyPr lIns="0" tIns="0" rIns="0" bIns="0" rtlCol="0" anchor="t">
            <a:spAutoFit/>
          </a:bodyPr>
          <a:lstStyle/>
          <a:p>
            <a:pPr algn="ctr">
              <a:lnSpc>
                <a:spcPts val="7839"/>
              </a:lnSpc>
              <a:spcBef>
                <a:spcPct val="0"/>
              </a:spcBef>
            </a:pPr>
            <a:r>
              <a:rPr lang="en-US" sz="5600">
                <a:solidFill>
                  <a:srgbClr val="291B25"/>
                </a:solidFill>
                <a:latin typeface="Arimo Bold"/>
              </a:rPr>
              <a:t>1</a:t>
            </a:r>
          </a:p>
        </p:txBody>
      </p:sp>
      <p:sp>
        <p:nvSpPr>
          <p:cNvPr id="24" name="Freeform 24"/>
          <p:cNvSpPr/>
          <p:nvPr/>
        </p:nvSpPr>
        <p:spPr>
          <a:xfrm>
            <a:off x="10675719" y="3214518"/>
            <a:ext cx="1797914" cy="2663577"/>
          </a:xfrm>
          <a:custGeom>
            <a:avLst/>
            <a:gdLst/>
            <a:ahLst/>
            <a:cxnLst/>
            <a:rect l="l" t="t" r="r" b="b"/>
            <a:pathLst>
              <a:path w="1797914" h="2663577">
                <a:moveTo>
                  <a:pt x="0" y="0"/>
                </a:moveTo>
                <a:lnTo>
                  <a:pt x="1797915" y="0"/>
                </a:lnTo>
                <a:lnTo>
                  <a:pt x="1797915" y="2663577"/>
                </a:lnTo>
                <a:lnTo>
                  <a:pt x="0" y="2663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TextBox 25"/>
          <p:cNvSpPr txBox="1"/>
          <p:nvPr/>
        </p:nvSpPr>
        <p:spPr>
          <a:xfrm>
            <a:off x="11284980" y="3555071"/>
            <a:ext cx="579393" cy="991235"/>
          </a:xfrm>
          <a:prstGeom prst="rect">
            <a:avLst/>
          </a:prstGeom>
        </p:spPr>
        <p:txBody>
          <a:bodyPr lIns="0" tIns="0" rIns="0" bIns="0" rtlCol="0" anchor="t">
            <a:spAutoFit/>
          </a:bodyPr>
          <a:lstStyle/>
          <a:p>
            <a:pPr algn="ctr">
              <a:lnSpc>
                <a:spcPts val="7839"/>
              </a:lnSpc>
              <a:spcBef>
                <a:spcPct val="0"/>
              </a:spcBef>
            </a:pPr>
            <a:r>
              <a:rPr lang="en-US" sz="5600">
                <a:solidFill>
                  <a:srgbClr val="291B25"/>
                </a:solidFill>
                <a:latin typeface="Arimo Bold"/>
              </a:rPr>
              <a:t>1</a:t>
            </a:r>
          </a:p>
        </p:txBody>
      </p:sp>
      <p:sp>
        <p:nvSpPr>
          <p:cNvPr id="26" name="Freeform 26"/>
          <p:cNvSpPr/>
          <p:nvPr/>
        </p:nvSpPr>
        <p:spPr>
          <a:xfrm>
            <a:off x="12678147" y="3214518"/>
            <a:ext cx="1797914" cy="2663577"/>
          </a:xfrm>
          <a:custGeom>
            <a:avLst/>
            <a:gdLst/>
            <a:ahLst/>
            <a:cxnLst/>
            <a:rect l="l" t="t" r="r" b="b"/>
            <a:pathLst>
              <a:path w="1797914" h="2663577">
                <a:moveTo>
                  <a:pt x="0" y="0"/>
                </a:moveTo>
                <a:lnTo>
                  <a:pt x="1797914" y="0"/>
                </a:lnTo>
                <a:lnTo>
                  <a:pt x="1797914" y="2663577"/>
                </a:lnTo>
                <a:lnTo>
                  <a:pt x="0" y="2663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TextBox 27"/>
          <p:cNvSpPr txBox="1"/>
          <p:nvPr/>
        </p:nvSpPr>
        <p:spPr>
          <a:xfrm>
            <a:off x="13287407" y="3555071"/>
            <a:ext cx="579393" cy="991235"/>
          </a:xfrm>
          <a:prstGeom prst="rect">
            <a:avLst/>
          </a:prstGeom>
        </p:spPr>
        <p:txBody>
          <a:bodyPr lIns="0" tIns="0" rIns="0" bIns="0" rtlCol="0" anchor="t">
            <a:spAutoFit/>
          </a:bodyPr>
          <a:lstStyle/>
          <a:p>
            <a:pPr algn="ctr">
              <a:lnSpc>
                <a:spcPts val="7839"/>
              </a:lnSpc>
              <a:spcBef>
                <a:spcPct val="0"/>
              </a:spcBef>
            </a:pPr>
            <a:r>
              <a:rPr lang="en-US" sz="5600">
                <a:solidFill>
                  <a:srgbClr val="291B25"/>
                </a:solidFill>
                <a:latin typeface="Arimo Bold"/>
              </a:rPr>
              <a:t>1</a:t>
            </a:r>
          </a:p>
        </p:txBody>
      </p:sp>
      <p:sp>
        <p:nvSpPr>
          <p:cNvPr id="28" name="TextBox 28"/>
          <p:cNvSpPr txBox="1"/>
          <p:nvPr/>
        </p:nvSpPr>
        <p:spPr>
          <a:xfrm>
            <a:off x="12297965" y="5606188"/>
            <a:ext cx="2558278" cy="439039"/>
          </a:xfrm>
          <a:prstGeom prst="rect">
            <a:avLst/>
          </a:prstGeom>
        </p:spPr>
        <p:txBody>
          <a:bodyPr lIns="0" tIns="0" rIns="0" bIns="0" rtlCol="0" anchor="t">
            <a:spAutoFit/>
          </a:bodyPr>
          <a:lstStyle/>
          <a:p>
            <a:pPr algn="ctr">
              <a:lnSpc>
                <a:spcPts val="3608"/>
              </a:lnSpc>
            </a:pPr>
            <a:r>
              <a:rPr lang="en-US" sz="2200" spc="109">
                <a:solidFill>
                  <a:srgbClr val="291B25"/>
                </a:solidFill>
                <a:latin typeface="Raleway Bold"/>
              </a:rPr>
              <a:t>2019</a:t>
            </a:r>
          </a:p>
        </p:txBody>
      </p:sp>
      <p:sp>
        <p:nvSpPr>
          <p:cNvPr id="29" name="TextBox 29"/>
          <p:cNvSpPr txBox="1"/>
          <p:nvPr/>
        </p:nvSpPr>
        <p:spPr>
          <a:xfrm>
            <a:off x="14247800" y="5606188"/>
            <a:ext cx="2558278" cy="439039"/>
          </a:xfrm>
          <a:prstGeom prst="rect">
            <a:avLst/>
          </a:prstGeom>
        </p:spPr>
        <p:txBody>
          <a:bodyPr lIns="0" tIns="0" rIns="0" bIns="0" rtlCol="0" anchor="t">
            <a:spAutoFit/>
          </a:bodyPr>
          <a:lstStyle/>
          <a:p>
            <a:pPr algn="ctr">
              <a:lnSpc>
                <a:spcPts val="3608"/>
              </a:lnSpc>
            </a:pPr>
            <a:r>
              <a:rPr lang="en-US" sz="2200" spc="109">
                <a:solidFill>
                  <a:srgbClr val="291B25"/>
                </a:solidFill>
                <a:latin typeface="Raleway Bold"/>
              </a:rPr>
              <a:t>2022</a:t>
            </a:r>
          </a:p>
        </p:txBody>
      </p:sp>
      <p:sp>
        <p:nvSpPr>
          <p:cNvPr id="30" name="Freeform 30"/>
          <p:cNvSpPr/>
          <p:nvPr/>
        </p:nvSpPr>
        <p:spPr>
          <a:xfrm>
            <a:off x="14627982" y="3214518"/>
            <a:ext cx="1797914" cy="2663577"/>
          </a:xfrm>
          <a:custGeom>
            <a:avLst/>
            <a:gdLst/>
            <a:ahLst/>
            <a:cxnLst/>
            <a:rect l="l" t="t" r="r" b="b"/>
            <a:pathLst>
              <a:path w="1797914" h="2663577">
                <a:moveTo>
                  <a:pt x="0" y="0"/>
                </a:moveTo>
                <a:lnTo>
                  <a:pt x="1797914" y="0"/>
                </a:lnTo>
                <a:lnTo>
                  <a:pt x="1797914" y="2663577"/>
                </a:lnTo>
                <a:lnTo>
                  <a:pt x="0" y="2663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TextBox 31"/>
          <p:cNvSpPr txBox="1"/>
          <p:nvPr/>
        </p:nvSpPr>
        <p:spPr>
          <a:xfrm>
            <a:off x="15237243" y="3555071"/>
            <a:ext cx="579393" cy="991235"/>
          </a:xfrm>
          <a:prstGeom prst="rect">
            <a:avLst/>
          </a:prstGeom>
        </p:spPr>
        <p:txBody>
          <a:bodyPr lIns="0" tIns="0" rIns="0" bIns="0" rtlCol="0" anchor="t">
            <a:spAutoFit/>
          </a:bodyPr>
          <a:lstStyle/>
          <a:p>
            <a:pPr algn="ctr">
              <a:lnSpc>
                <a:spcPts val="7839"/>
              </a:lnSpc>
              <a:spcBef>
                <a:spcPct val="0"/>
              </a:spcBef>
            </a:pPr>
            <a:r>
              <a:rPr lang="en-US" sz="5600">
                <a:solidFill>
                  <a:srgbClr val="291B25"/>
                </a:solidFill>
                <a:latin typeface="Arimo Bold"/>
              </a:rPr>
              <a:t>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000"/>
            </a:blip>
            <a:stretch>
              <a:fillRect t="-86978" b="-80905"/>
            </a:stretch>
          </a:blipFill>
        </p:spPr>
      </p:sp>
      <p:sp>
        <p:nvSpPr>
          <p:cNvPr id="3" name="Freeform 3"/>
          <p:cNvSpPr/>
          <p:nvPr/>
        </p:nvSpPr>
        <p:spPr>
          <a:xfrm>
            <a:off x="740364" y="0"/>
            <a:ext cx="17236684" cy="10287000"/>
          </a:xfrm>
          <a:custGeom>
            <a:avLst/>
            <a:gdLst/>
            <a:ahLst/>
            <a:cxnLst/>
            <a:rect l="l" t="t" r="r" b="b"/>
            <a:pathLst>
              <a:path w="17236684" h="10287000">
                <a:moveTo>
                  <a:pt x="0" y="0"/>
                </a:moveTo>
                <a:lnTo>
                  <a:pt x="17236684" y="0"/>
                </a:lnTo>
                <a:lnTo>
                  <a:pt x="17236684" y="10287000"/>
                </a:lnTo>
                <a:lnTo>
                  <a:pt x="0" y="10287000"/>
                </a:lnTo>
                <a:lnTo>
                  <a:pt x="0" y="0"/>
                </a:lnTo>
                <a:close/>
              </a:path>
            </a:pathLst>
          </a:custGeom>
          <a:blipFill>
            <a:blip r:embed="rId3"/>
            <a:stretch>
              <a:fillRect/>
            </a:stretch>
          </a:blipFill>
        </p:spPr>
      </p:sp>
      <p:grpSp>
        <p:nvGrpSpPr>
          <p:cNvPr id="4" name="Group 4"/>
          <p:cNvGrpSpPr>
            <a:grpSpLocks noChangeAspect="1"/>
          </p:cNvGrpSpPr>
          <p:nvPr/>
        </p:nvGrpSpPr>
        <p:grpSpPr>
          <a:xfrm rot="-2313803">
            <a:off x="-1982122" y="-627928"/>
            <a:ext cx="20875852" cy="18077547"/>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alphaModFix amt="7999"/>
              </a:blip>
              <a:stretch>
                <a:fillRect l="-14865" r="-14865"/>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313803">
            <a:off x="-1879607" y="-1549653"/>
            <a:ext cx="20875852" cy="18077547"/>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alphaModFix amt="7999"/>
              </a:blip>
              <a:stretch>
                <a:fillRect l="-14865" r="-14865"/>
              </a:stretch>
            </a:blipFill>
          </p:spPr>
        </p:sp>
      </p:grpSp>
      <p:sp>
        <p:nvSpPr>
          <p:cNvPr id="4" name="Freeform 4"/>
          <p:cNvSpPr/>
          <p:nvPr/>
        </p:nvSpPr>
        <p:spPr>
          <a:xfrm>
            <a:off x="0" y="986418"/>
            <a:ext cx="17948115" cy="8271882"/>
          </a:xfrm>
          <a:custGeom>
            <a:avLst/>
            <a:gdLst/>
            <a:ahLst/>
            <a:cxnLst/>
            <a:rect l="l" t="t" r="r" b="b"/>
            <a:pathLst>
              <a:path w="17948115" h="8271882">
                <a:moveTo>
                  <a:pt x="0" y="0"/>
                </a:moveTo>
                <a:lnTo>
                  <a:pt x="17948115" y="0"/>
                </a:lnTo>
                <a:lnTo>
                  <a:pt x="17948115" y="8271882"/>
                </a:lnTo>
                <a:lnTo>
                  <a:pt x="0" y="8271882"/>
                </a:lnTo>
                <a:lnTo>
                  <a:pt x="0" y="0"/>
                </a:lnTo>
                <a:close/>
              </a:path>
            </a:pathLst>
          </a:custGeom>
          <a:blipFill>
            <a:blip r:embed="rId3"/>
            <a:stretch>
              <a:fillRect t="-1329" b="-3510"/>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0343" y="3810"/>
            <a:ext cx="18888343" cy="10283190"/>
          </a:xfrm>
          <a:custGeom>
            <a:avLst/>
            <a:gdLst/>
            <a:ahLst/>
            <a:cxnLst/>
            <a:rect l="l" t="t" r="r" b="b"/>
            <a:pathLst>
              <a:path w="18888343" h="10283190">
                <a:moveTo>
                  <a:pt x="0" y="0"/>
                </a:moveTo>
                <a:lnTo>
                  <a:pt x="18888343" y="0"/>
                </a:lnTo>
                <a:lnTo>
                  <a:pt x="18888343" y="10283190"/>
                </a:lnTo>
                <a:lnTo>
                  <a:pt x="0" y="10283190"/>
                </a:lnTo>
                <a:lnTo>
                  <a:pt x="0" y="0"/>
                </a:lnTo>
                <a:close/>
              </a:path>
            </a:pathLst>
          </a:custGeom>
          <a:blipFill>
            <a:blip r:embed="rId2">
              <a:alphaModFix amt="17000"/>
            </a:blip>
            <a:stretch>
              <a:fillRect t="-2596" r="-1887" b="-2596"/>
            </a:stretch>
          </a:blipFill>
        </p:spPr>
      </p:sp>
      <p:sp>
        <p:nvSpPr>
          <p:cNvPr id="3" name="Freeform 3"/>
          <p:cNvSpPr/>
          <p:nvPr/>
        </p:nvSpPr>
        <p:spPr>
          <a:xfrm>
            <a:off x="2320551" y="721410"/>
            <a:ext cx="12847704" cy="9812434"/>
          </a:xfrm>
          <a:custGeom>
            <a:avLst/>
            <a:gdLst/>
            <a:ahLst/>
            <a:cxnLst/>
            <a:rect l="l" t="t" r="r" b="b"/>
            <a:pathLst>
              <a:path w="12847704" h="9812434">
                <a:moveTo>
                  <a:pt x="0" y="0"/>
                </a:moveTo>
                <a:lnTo>
                  <a:pt x="12847704" y="0"/>
                </a:lnTo>
                <a:lnTo>
                  <a:pt x="12847704" y="9812434"/>
                </a:lnTo>
                <a:lnTo>
                  <a:pt x="0" y="9812434"/>
                </a:lnTo>
                <a:lnTo>
                  <a:pt x="0" y="0"/>
                </a:lnTo>
                <a:close/>
              </a:path>
            </a:pathLst>
          </a:custGeom>
          <a:blipFill>
            <a:blip r:embed="rId3"/>
            <a:stretch>
              <a:fillRect/>
            </a:stretch>
          </a:blipFill>
        </p:spPr>
      </p:sp>
      <p:sp>
        <p:nvSpPr>
          <p:cNvPr id="4" name="Freeform 4"/>
          <p:cNvSpPr/>
          <p:nvPr/>
        </p:nvSpPr>
        <p:spPr>
          <a:xfrm>
            <a:off x="0" y="7090893"/>
            <a:ext cx="10521052" cy="5260526"/>
          </a:xfrm>
          <a:custGeom>
            <a:avLst/>
            <a:gdLst/>
            <a:ahLst/>
            <a:cxnLst/>
            <a:rect l="l" t="t" r="r" b="b"/>
            <a:pathLst>
              <a:path w="10521052" h="5260526">
                <a:moveTo>
                  <a:pt x="0" y="0"/>
                </a:moveTo>
                <a:lnTo>
                  <a:pt x="10521052" y="0"/>
                </a:lnTo>
                <a:lnTo>
                  <a:pt x="10521052" y="5260526"/>
                </a:lnTo>
                <a:lnTo>
                  <a:pt x="0" y="5260526"/>
                </a:lnTo>
                <a:lnTo>
                  <a:pt x="0" y="0"/>
                </a:lnTo>
                <a:close/>
              </a:path>
            </a:pathLst>
          </a:custGeom>
          <a:blipFill>
            <a:blip r:embed="rId4">
              <a:alphaModFix amt="62000"/>
              <a:extLst>
                <a:ext uri="{96DAC541-7B7A-43D3-8B79-37D633B846F1}">
                  <asvg:svgBlip xmlns:asvg="http://schemas.microsoft.com/office/drawing/2016/SVG/main" r:embed="rId5"/>
                </a:ext>
              </a:extLst>
            </a:blip>
            <a:stretch>
              <a:fillRect/>
            </a:stretch>
          </a:blipFill>
        </p:spPr>
      </p:sp>
      <p:sp>
        <p:nvSpPr>
          <p:cNvPr id="5" name="Freeform 5"/>
          <p:cNvSpPr/>
          <p:nvPr/>
        </p:nvSpPr>
        <p:spPr>
          <a:xfrm>
            <a:off x="3256747" y="3181142"/>
            <a:ext cx="171342" cy="262888"/>
          </a:xfrm>
          <a:custGeom>
            <a:avLst/>
            <a:gdLst/>
            <a:ahLst/>
            <a:cxnLst/>
            <a:rect l="l" t="t" r="r" b="b"/>
            <a:pathLst>
              <a:path w="171342" h="262888">
                <a:moveTo>
                  <a:pt x="0" y="0"/>
                </a:moveTo>
                <a:lnTo>
                  <a:pt x="171342" y="0"/>
                </a:lnTo>
                <a:lnTo>
                  <a:pt x="171342" y="262887"/>
                </a:lnTo>
                <a:lnTo>
                  <a:pt x="0" y="262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343835" y="6686003"/>
            <a:ext cx="12058781" cy="3938270"/>
          </a:xfrm>
          <a:prstGeom prst="rect">
            <a:avLst/>
          </a:prstGeom>
        </p:spPr>
        <p:txBody>
          <a:bodyPr lIns="0" tIns="0" rIns="0" bIns="0" rtlCol="0" anchor="t">
            <a:spAutoFit/>
          </a:bodyPr>
          <a:lstStyle/>
          <a:p>
            <a:pPr>
              <a:lnSpc>
                <a:spcPts val="4480"/>
              </a:lnSpc>
            </a:pPr>
            <a:endParaRPr/>
          </a:p>
          <a:p>
            <a:pPr>
              <a:lnSpc>
                <a:spcPts val="4480"/>
              </a:lnSpc>
            </a:pPr>
            <a:r>
              <a:rPr lang="en-US" sz="3200">
                <a:solidFill>
                  <a:srgbClr val="291B25"/>
                </a:solidFill>
                <a:latin typeface="Arimo"/>
              </a:rPr>
              <a:t>Klaipėdos rajono centras – </a:t>
            </a:r>
            <a:r>
              <a:rPr lang="en-US" sz="3200">
                <a:solidFill>
                  <a:srgbClr val="291B25"/>
                </a:solidFill>
                <a:latin typeface="Arimo Bold"/>
              </a:rPr>
              <a:t>Gargždai</a:t>
            </a:r>
            <a:r>
              <a:rPr lang="en-US" sz="3200">
                <a:solidFill>
                  <a:srgbClr val="291B25"/>
                </a:solidFill>
                <a:latin typeface="Arimo"/>
              </a:rPr>
              <a:t> </a:t>
            </a:r>
            <a:r>
              <a:rPr lang="en-US" sz="3200">
                <a:solidFill>
                  <a:srgbClr val="291B25"/>
                </a:solidFill>
                <a:latin typeface="Arimo Bold"/>
              </a:rPr>
              <a:t>(~ 16 tūkst.)</a:t>
            </a:r>
          </a:p>
          <a:p>
            <a:pPr>
              <a:lnSpc>
                <a:spcPts val="4480"/>
              </a:lnSpc>
            </a:pPr>
            <a:r>
              <a:rPr lang="en-US" sz="3200">
                <a:solidFill>
                  <a:srgbClr val="291B25"/>
                </a:solidFill>
                <a:latin typeface="Arimo"/>
              </a:rPr>
              <a:t>Gyventojų skaičius ~ </a:t>
            </a:r>
            <a:r>
              <a:rPr lang="en-US" sz="3200">
                <a:solidFill>
                  <a:srgbClr val="291B25"/>
                </a:solidFill>
                <a:latin typeface="Arimo Bold"/>
              </a:rPr>
              <a:t>67 tūkst.</a:t>
            </a:r>
            <a:r>
              <a:rPr lang="en-US" sz="3200">
                <a:solidFill>
                  <a:srgbClr val="291B25"/>
                </a:solidFill>
                <a:latin typeface="Arimo"/>
              </a:rPr>
              <a:t> </a:t>
            </a:r>
          </a:p>
          <a:p>
            <a:pPr>
              <a:lnSpc>
                <a:spcPts val="4480"/>
              </a:lnSpc>
              <a:spcBef>
                <a:spcPct val="0"/>
              </a:spcBef>
            </a:pPr>
            <a:r>
              <a:rPr lang="en-US" sz="3200">
                <a:solidFill>
                  <a:srgbClr val="291B25"/>
                </a:solidFill>
                <a:latin typeface="Arimo"/>
              </a:rPr>
              <a:t>Rajone yra </a:t>
            </a:r>
            <a:r>
              <a:rPr lang="en-US" sz="3200">
                <a:solidFill>
                  <a:srgbClr val="291B25"/>
                </a:solidFill>
                <a:latin typeface="Arimo Bold"/>
              </a:rPr>
              <a:t>11 seniūnijų</a:t>
            </a:r>
          </a:p>
          <a:p>
            <a:pPr>
              <a:lnSpc>
                <a:spcPts val="4480"/>
              </a:lnSpc>
              <a:spcBef>
                <a:spcPct val="0"/>
              </a:spcBef>
            </a:pPr>
            <a:r>
              <a:rPr lang="en-US" sz="3200">
                <a:solidFill>
                  <a:srgbClr val="291B25"/>
                </a:solidFill>
                <a:latin typeface="Arimo"/>
              </a:rPr>
              <a:t>Plotas – </a:t>
            </a:r>
            <a:r>
              <a:rPr lang="en-US" sz="3200">
                <a:solidFill>
                  <a:srgbClr val="291B25"/>
                </a:solidFill>
                <a:latin typeface="Arimo Bold"/>
              </a:rPr>
              <a:t>1336 km²</a:t>
            </a:r>
          </a:p>
          <a:p>
            <a:pPr>
              <a:lnSpc>
                <a:spcPts val="4480"/>
              </a:lnSpc>
              <a:spcBef>
                <a:spcPct val="0"/>
              </a:spcBef>
            </a:pPr>
            <a:r>
              <a:rPr lang="en-US" sz="3200">
                <a:solidFill>
                  <a:srgbClr val="291B25"/>
                </a:solidFill>
                <a:latin typeface="Arimo"/>
              </a:rPr>
              <a:t>Veikiančių įmonių skaičius ~ </a:t>
            </a:r>
            <a:r>
              <a:rPr lang="en-US" sz="3200">
                <a:solidFill>
                  <a:srgbClr val="291B25"/>
                </a:solidFill>
                <a:latin typeface="Arimo Bold"/>
              </a:rPr>
              <a:t>2,7 tūkst.</a:t>
            </a:r>
          </a:p>
          <a:p>
            <a:pPr>
              <a:lnSpc>
                <a:spcPts val="4480"/>
              </a:lnSpc>
              <a:spcBef>
                <a:spcPct val="0"/>
              </a:spcBef>
            </a:pPr>
            <a:endParaRPr lang="en-US" sz="3200">
              <a:solidFill>
                <a:srgbClr val="291B25"/>
              </a:solidFill>
              <a:latin typeface="Arimo Bold"/>
            </a:endParaRPr>
          </a:p>
        </p:txBody>
      </p:sp>
      <p:sp>
        <p:nvSpPr>
          <p:cNvPr id="7" name="TextBox 7"/>
          <p:cNvSpPr txBox="1"/>
          <p:nvPr/>
        </p:nvSpPr>
        <p:spPr>
          <a:xfrm>
            <a:off x="3256747" y="3133517"/>
            <a:ext cx="1488310" cy="343594"/>
          </a:xfrm>
          <a:prstGeom prst="rect">
            <a:avLst/>
          </a:prstGeom>
        </p:spPr>
        <p:txBody>
          <a:bodyPr lIns="0" tIns="0" rIns="0" bIns="0" rtlCol="0" anchor="t">
            <a:spAutoFit/>
          </a:bodyPr>
          <a:lstStyle/>
          <a:p>
            <a:pPr algn="ctr">
              <a:lnSpc>
                <a:spcPts val="2747"/>
              </a:lnSpc>
              <a:spcBef>
                <a:spcPct val="0"/>
              </a:spcBef>
            </a:pPr>
            <a:r>
              <a:rPr lang="en-US" sz="1962">
                <a:solidFill>
                  <a:srgbClr val="291B25"/>
                </a:solidFill>
                <a:latin typeface="Arimo Bold"/>
              </a:rPr>
              <a:t>Gargždai</a:t>
            </a:r>
          </a:p>
        </p:txBody>
      </p:sp>
      <p:sp>
        <p:nvSpPr>
          <p:cNvPr id="8" name="TextBox 8"/>
          <p:cNvSpPr txBox="1"/>
          <p:nvPr/>
        </p:nvSpPr>
        <p:spPr>
          <a:xfrm>
            <a:off x="1595653" y="2174871"/>
            <a:ext cx="3664873" cy="480124"/>
          </a:xfrm>
          <a:prstGeom prst="rect">
            <a:avLst/>
          </a:prstGeom>
        </p:spPr>
        <p:txBody>
          <a:bodyPr lIns="0" tIns="0" rIns="0" bIns="0" rtlCol="0" anchor="t">
            <a:spAutoFit/>
          </a:bodyPr>
          <a:lstStyle/>
          <a:p>
            <a:pPr algn="ctr">
              <a:lnSpc>
                <a:spcPts val="3986"/>
              </a:lnSpc>
            </a:pPr>
            <a:r>
              <a:rPr lang="en-US" sz="2847">
                <a:solidFill>
                  <a:srgbClr val="291B25"/>
                </a:solidFill>
                <a:latin typeface="Canva Sans Bold"/>
              </a:rPr>
              <a:t>Klaipėdos rajonas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000"/>
            </a:blip>
            <a:stretch>
              <a:fillRect t="-86978" b="-80905"/>
            </a:stretch>
          </a:blipFill>
        </p:spPr>
      </p:sp>
      <p:grpSp>
        <p:nvGrpSpPr>
          <p:cNvPr id="3" name="Group 3"/>
          <p:cNvGrpSpPr/>
          <p:nvPr/>
        </p:nvGrpSpPr>
        <p:grpSpPr>
          <a:xfrm>
            <a:off x="192091" y="-666011"/>
            <a:ext cx="8005757" cy="11619022"/>
            <a:chOff x="0" y="0"/>
            <a:chExt cx="10674342" cy="15492030"/>
          </a:xfrm>
        </p:grpSpPr>
        <p:sp>
          <p:nvSpPr>
            <p:cNvPr id="4" name="TextBox 4"/>
            <p:cNvSpPr txBox="1"/>
            <p:nvPr/>
          </p:nvSpPr>
          <p:spPr>
            <a:xfrm>
              <a:off x="0" y="-28575"/>
              <a:ext cx="10664777" cy="2873375"/>
            </a:xfrm>
            <a:prstGeom prst="rect">
              <a:avLst/>
            </a:prstGeom>
          </p:spPr>
          <p:txBody>
            <a:bodyPr lIns="0" tIns="0" rIns="0" bIns="0" rtlCol="0" anchor="t">
              <a:spAutoFit/>
            </a:bodyPr>
            <a:lstStyle/>
            <a:p>
              <a:pPr algn="ctr">
                <a:lnSpc>
                  <a:spcPts val="4200"/>
                </a:lnSpc>
              </a:pPr>
              <a:endParaRPr/>
            </a:p>
            <a:p>
              <a:pPr algn="ctr">
                <a:lnSpc>
                  <a:spcPts val="4200"/>
                </a:lnSpc>
              </a:pPr>
              <a:endParaRPr/>
            </a:p>
            <a:p>
              <a:pPr algn="ctr">
                <a:lnSpc>
                  <a:spcPts val="4200"/>
                </a:lnSpc>
              </a:pPr>
              <a:r>
                <a:rPr lang="en-US" sz="3500" spc="70">
                  <a:solidFill>
                    <a:srgbClr val="291B25"/>
                  </a:solidFill>
                  <a:latin typeface="Arimo Bold"/>
                </a:rPr>
                <a:t>PATOGI SUSISIEKIMO INFRASTRUKTŪRA</a:t>
              </a:r>
            </a:p>
          </p:txBody>
        </p:sp>
        <p:sp>
          <p:nvSpPr>
            <p:cNvPr id="5" name="TextBox 5"/>
            <p:cNvSpPr txBox="1"/>
            <p:nvPr/>
          </p:nvSpPr>
          <p:spPr>
            <a:xfrm>
              <a:off x="0" y="3147862"/>
              <a:ext cx="10674342" cy="12344168"/>
            </a:xfrm>
            <a:prstGeom prst="rect">
              <a:avLst/>
            </a:prstGeom>
          </p:spPr>
          <p:txBody>
            <a:bodyPr lIns="0" tIns="0" rIns="0" bIns="0" rtlCol="0" anchor="t">
              <a:spAutoFit/>
            </a:bodyPr>
            <a:lstStyle/>
            <a:p>
              <a:pPr algn="just">
                <a:lnSpc>
                  <a:spcPts val="2940"/>
                </a:lnSpc>
              </a:pPr>
              <a:r>
                <a:rPr lang="en-US" sz="1792" spc="35">
                  <a:solidFill>
                    <a:srgbClr val="291B25"/>
                  </a:solidFill>
                  <a:latin typeface="Arimo Bold"/>
                </a:rPr>
                <a:t>Automagistralė</a:t>
              </a:r>
            </a:p>
            <a:p>
              <a:pPr algn="just">
                <a:lnSpc>
                  <a:spcPts val="2940"/>
                </a:lnSpc>
              </a:pPr>
              <a:r>
                <a:rPr lang="en-US" sz="1792" spc="35">
                  <a:solidFill>
                    <a:srgbClr val="291B25"/>
                  </a:solidFill>
                  <a:latin typeface="Arimo"/>
                </a:rPr>
                <a:t>Per savivaldybės teritoriją eina magistralinis kelias (A1/E85) Klaipėda–Vilnius, jungiantis tris didžiausius Lietuvos miestus: Vilnių, Kauną ir Klaipėdą bei magistralinis Žemaičių plentas (Klaipėda–Kaunas).</a:t>
              </a:r>
            </a:p>
            <a:p>
              <a:pPr algn="just">
                <a:lnSpc>
                  <a:spcPts val="2940"/>
                </a:lnSpc>
              </a:pPr>
              <a:r>
                <a:rPr lang="en-US" sz="1792" spc="35">
                  <a:solidFill>
                    <a:srgbClr val="291B25"/>
                  </a:solidFill>
                  <a:latin typeface="Arimo Bold"/>
                </a:rPr>
                <a:t>Geležinkelis</a:t>
              </a:r>
            </a:p>
            <a:p>
              <a:pPr algn="just">
                <a:lnSpc>
                  <a:spcPts val="2940"/>
                </a:lnSpc>
              </a:pPr>
              <a:r>
                <a:rPr lang="en-US" sz="1792" spc="35">
                  <a:solidFill>
                    <a:srgbClr val="291B25"/>
                  </a:solidFill>
                  <a:latin typeface="Arimo"/>
                </a:rPr>
                <a:t>Savivaldybės teritoriją kerta geležinkelių linijos Klaipėda–Pagėgiai, kurios pratęsimas jungiasi su Kaliningrado srityje esančiu Sovetsko miestu bei linija Klaipėda–Vilnius, kuria eina ir intermodalinių traukinių maršrutas į Europos ir Azijos rinkas.</a:t>
              </a:r>
            </a:p>
            <a:p>
              <a:pPr algn="just">
                <a:lnSpc>
                  <a:spcPts val="2940"/>
                </a:lnSpc>
              </a:pPr>
              <a:r>
                <a:rPr lang="en-US" sz="1792" spc="35">
                  <a:solidFill>
                    <a:srgbClr val="291B25"/>
                  </a:solidFill>
                  <a:latin typeface="Arimo Bold"/>
                </a:rPr>
                <a:t>Klaipėdos valstybinis Jūrų uostas   </a:t>
              </a:r>
            </a:p>
            <a:p>
              <a:pPr algn="just">
                <a:lnSpc>
                  <a:spcPts val="2940"/>
                </a:lnSpc>
              </a:pPr>
              <a:r>
                <a:rPr lang="en-US" sz="1792" spc="35">
                  <a:solidFill>
                    <a:srgbClr val="291B25"/>
                  </a:solidFill>
                  <a:latin typeface="Arimo"/>
                </a:rPr>
                <a:t>Tai – svarbiausias ir didžiausias Lietuvos Respublikos transporto centras, kuris skirtingai nei šiauriau esantys uostai, neužšąla net šalčiausiomis žiemomis. Keleivius iš Klaipėdos jūrų uosto plukdo viena didžiausių keltų operatorių Šiaurės Europoje DFDS Seaways.</a:t>
              </a:r>
            </a:p>
            <a:p>
              <a:pPr algn="just">
                <a:lnSpc>
                  <a:spcPts val="2940"/>
                </a:lnSpc>
              </a:pPr>
              <a:r>
                <a:rPr lang="en-US" sz="1792" spc="35">
                  <a:solidFill>
                    <a:srgbClr val="291B25"/>
                  </a:solidFill>
                  <a:latin typeface="Arimo Bold"/>
                </a:rPr>
                <a:t>Drevernos mažųjų laivų uostas</a:t>
              </a:r>
            </a:p>
            <a:p>
              <a:pPr algn="just">
                <a:lnSpc>
                  <a:spcPts val="2940"/>
                </a:lnSpc>
              </a:pPr>
              <a:r>
                <a:rPr lang="en-US" sz="1792" spc="35">
                  <a:solidFill>
                    <a:srgbClr val="291B25"/>
                  </a:solidFill>
                  <a:latin typeface="Arimo"/>
                </a:rPr>
                <a:t>Klaipėdos rajone veikia Drevernos mažųjų laivų uostas, kuris gali priimti mažos gramzdos motorinius laivus arba jachtas su pakeliamu kyliu. Klaipėdos rajono savivaldybei priklauso 2 vietinės reikšmės vandens keliai: Dreverna–Juodkrantė (7,3 km) ir Dreverna–Ventė (19,7 km).</a:t>
              </a:r>
            </a:p>
            <a:p>
              <a:pPr algn="just">
                <a:lnSpc>
                  <a:spcPts val="2940"/>
                </a:lnSpc>
              </a:pPr>
              <a:r>
                <a:rPr lang="en-US" sz="1792" spc="35">
                  <a:solidFill>
                    <a:srgbClr val="291B25"/>
                  </a:solidFill>
                  <a:latin typeface="Arimo Bold"/>
                </a:rPr>
                <a:t>Oro uostas</a:t>
              </a:r>
            </a:p>
            <a:p>
              <a:pPr algn="just">
                <a:lnSpc>
                  <a:spcPts val="2940"/>
                </a:lnSpc>
              </a:pPr>
              <a:r>
                <a:rPr lang="en-US" sz="1792" spc="35">
                  <a:solidFill>
                    <a:srgbClr val="291B25"/>
                  </a:solidFill>
                  <a:latin typeface="Arimo"/>
                </a:rPr>
                <a:t>Palangos tarptautinis oro uostas yra vos už 45 km nuo rajono centro - Gargždų miesto. </a:t>
              </a:r>
            </a:p>
            <a:p>
              <a:pPr algn="just">
                <a:lnSpc>
                  <a:spcPts val="2940"/>
                </a:lnSpc>
              </a:pPr>
              <a:endParaRPr lang="en-US" sz="1792" spc="35">
                <a:solidFill>
                  <a:srgbClr val="291B25"/>
                </a:solidFill>
                <a:latin typeface="Arimo"/>
              </a:endParaRPr>
            </a:p>
            <a:p>
              <a:pPr algn="just">
                <a:lnSpc>
                  <a:spcPts val="2940"/>
                </a:lnSpc>
              </a:pPr>
              <a:endParaRPr lang="en-US" sz="1792" spc="35">
                <a:solidFill>
                  <a:srgbClr val="291B25"/>
                </a:solidFill>
                <a:latin typeface="Arimo"/>
              </a:endParaRPr>
            </a:p>
            <a:p>
              <a:pPr algn="just">
                <a:lnSpc>
                  <a:spcPts val="2940"/>
                </a:lnSpc>
              </a:pPr>
              <a:endParaRPr lang="en-US" sz="1792" spc="35">
                <a:solidFill>
                  <a:srgbClr val="291B25"/>
                </a:solidFill>
                <a:latin typeface="Arimo"/>
              </a:endParaRPr>
            </a:p>
          </p:txBody>
        </p:sp>
      </p:grpSp>
      <p:sp>
        <p:nvSpPr>
          <p:cNvPr id="6" name="Freeform 6"/>
          <p:cNvSpPr/>
          <p:nvPr/>
        </p:nvSpPr>
        <p:spPr>
          <a:xfrm>
            <a:off x="8336731" y="9397230"/>
            <a:ext cx="472339" cy="565950"/>
          </a:xfrm>
          <a:custGeom>
            <a:avLst/>
            <a:gdLst/>
            <a:ahLst/>
            <a:cxnLst/>
            <a:rect l="l" t="t" r="r" b="b"/>
            <a:pathLst>
              <a:path w="472339" h="565950">
                <a:moveTo>
                  <a:pt x="0" y="0"/>
                </a:moveTo>
                <a:lnTo>
                  <a:pt x="472340" y="0"/>
                </a:lnTo>
                <a:lnTo>
                  <a:pt x="472340" y="565949"/>
                </a:lnTo>
                <a:lnTo>
                  <a:pt x="0" y="565949"/>
                </a:lnTo>
                <a:lnTo>
                  <a:pt x="0" y="0"/>
                </a:lnTo>
                <a:close/>
              </a:path>
            </a:pathLst>
          </a:custGeom>
          <a:blipFill>
            <a:blip r:embed="rId3"/>
            <a:stretch>
              <a:fillRect l="-733" r="-733"/>
            </a:stretch>
          </a:blipFill>
        </p:spPr>
      </p:sp>
      <p:sp>
        <p:nvSpPr>
          <p:cNvPr id="7" name="TextBox 7"/>
          <p:cNvSpPr txBox="1"/>
          <p:nvPr/>
        </p:nvSpPr>
        <p:spPr>
          <a:xfrm>
            <a:off x="8934352" y="6900182"/>
            <a:ext cx="8955957" cy="937395"/>
          </a:xfrm>
          <a:prstGeom prst="rect">
            <a:avLst/>
          </a:prstGeom>
        </p:spPr>
        <p:txBody>
          <a:bodyPr lIns="0" tIns="0" rIns="0" bIns="0" rtlCol="0" anchor="t">
            <a:spAutoFit/>
          </a:bodyPr>
          <a:lstStyle/>
          <a:p>
            <a:pPr>
              <a:lnSpc>
                <a:spcPts val="2498"/>
              </a:lnSpc>
              <a:spcBef>
                <a:spcPct val="0"/>
              </a:spcBef>
            </a:pPr>
            <a:r>
              <a:rPr lang="en-US" sz="1784">
                <a:solidFill>
                  <a:srgbClr val="291B25"/>
                </a:solidFill>
                <a:latin typeface="Arimo"/>
              </a:rPr>
              <a:t>Ryga, Oslas, Kopenhaga, Londonas</a:t>
            </a:r>
          </a:p>
          <a:p>
            <a:pPr>
              <a:lnSpc>
                <a:spcPts val="2498"/>
              </a:lnSpc>
              <a:spcBef>
                <a:spcPct val="0"/>
              </a:spcBef>
            </a:pPr>
            <a:endParaRPr lang="en-US" sz="1784">
              <a:solidFill>
                <a:srgbClr val="291B25"/>
              </a:solidFill>
              <a:latin typeface="Arimo"/>
            </a:endParaRPr>
          </a:p>
          <a:p>
            <a:pPr>
              <a:lnSpc>
                <a:spcPts val="2498"/>
              </a:lnSpc>
              <a:spcBef>
                <a:spcPct val="0"/>
              </a:spcBef>
            </a:pPr>
            <a:endParaRPr lang="en-US" sz="1784">
              <a:solidFill>
                <a:srgbClr val="291B25"/>
              </a:solidFill>
              <a:latin typeface="Arimo"/>
            </a:endParaRPr>
          </a:p>
        </p:txBody>
      </p:sp>
      <p:sp>
        <p:nvSpPr>
          <p:cNvPr id="8" name="Freeform 8"/>
          <p:cNvSpPr/>
          <p:nvPr/>
        </p:nvSpPr>
        <p:spPr>
          <a:xfrm rot="-2521302">
            <a:off x="8295485" y="6821438"/>
            <a:ext cx="473617" cy="473617"/>
          </a:xfrm>
          <a:custGeom>
            <a:avLst/>
            <a:gdLst/>
            <a:ahLst/>
            <a:cxnLst/>
            <a:rect l="l" t="t" r="r" b="b"/>
            <a:pathLst>
              <a:path w="473617" h="473617">
                <a:moveTo>
                  <a:pt x="0" y="0"/>
                </a:moveTo>
                <a:lnTo>
                  <a:pt x="473616" y="0"/>
                </a:lnTo>
                <a:lnTo>
                  <a:pt x="473616" y="473617"/>
                </a:lnTo>
                <a:lnTo>
                  <a:pt x="0" y="473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8425282" y="7654199"/>
            <a:ext cx="295239" cy="366756"/>
          </a:xfrm>
          <a:custGeom>
            <a:avLst/>
            <a:gdLst/>
            <a:ahLst/>
            <a:cxnLst/>
            <a:rect l="l" t="t" r="r" b="b"/>
            <a:pathLst>
              <a:path w="295239" h="366756">
                <a:moveTo>
                  <a:pt x="0" y="0"/>
                </a:moveTo>
                <a:lnTo>
                  <a:pt x="295238" y="0"/>
                </a:lnTo>
                <a:lnTo>
                  <a:pt x="295238" y="366756"/>
                </a:lnTo>
                <a:lnTo>
                  <a:pt x="0" y="366756"/>
                </a:lnTo>
                <a:lnTo>
                  <a:pt x="0" y="0"/>
                </a:lnTo>
                <a:close/>
              </a:path>
            </a:pathLst>
          </a:custGeom>
          <a:blipFill>
            <a:blip r:embed="rId6"/>
            <a:stretch>
              <a:fillRect/>
            </a:stretch>
          </a:blipFill>
        </p:spPr>
      </p:sp>
      <p:sp>
        <p:nvSpPr>
          <p:cNvPr id="10" name="Freeform 10"/>
          <p:cNvSpPr/>
          <p:nvPr/>
        </p:nvSpPr>
        <p:spPr>
          <a:xfrm>
            <a:off x="8343852" y="8501712"/>
            <a:ext cx="376881" cy="376881"/>
          </a:xfrm>
          <a:custGeom>
            <a:avLst/>
            <a:gdLst/>
            <a:ahLst/>
            <a:cxnLst/>
            <a:rect l="l" t="t" r="r" b="b"/>
            <a:pathLst>
              <a:path w="376881" h="376881">
                <a:moveTo>
                  <a:pt x="0" y="0"/>
                </a:moveTo>
                <a:lnTo>
                  <a:pt x="376882" y="0"/>
                </a:lnTo>
                <a:lnTo>
                  <a:pt x="376882" y="376881"/>
                </a:lnTo>
                <a:lnTo>
                  <a:pt x="0" y="376881"/>
                </a:lnTo>
                <a:lnTo>
                  <a:pt x="0" y="0"/>
                </a:lnTo>
                <a:close/>
              </a:path>
            </a:pathLst>
          </a:custGeom>
          <a:blipFill>
            <a:blip r:embed="rId7"/>
            <a:stretch>
              <a:fillRect/>
            </a:stretch>
          </a:blipFill>
        </p:spPr>
      </p:sp>
      <p:sp>
        <p:nvSpPr>
          <p:cNvPr id="11" name="TextBox 11"/>
          <p:cNvSpPr txBox="1"/>
          <p:nvPr/>
        </p:nvSpPr>
        <p:spPr>
          <a:xfrm>
            <a:off x="8912424" y="7475935"/>
            <a:ext cx="8941345" cy="1560801"/>
          </a:xfrm>
          <a:prstGeom prst="rect">
            <a:avLst/>
          </a:prstGeom>
        </p:spPr>
        <p:txBody>
          <a:bodyPr lIns="0" tIns="0" rIns="0" bIns="0" rtlCol="0" anchor="t">
            <a:spAutoFit/>
          </a:bodyPr>
          <a:lstStyle/>
          <a:p>
            <a:pPr>
              <a:lnSpc>
                <a:spcPts val="2498"/>
              </a:lnSpc>
              <a:spcBef>
                <a:spcPct val="0"/>
              </a:spcBef>
            </a:pPr>
            <a:r>
              <a:rPr lang="en-US" sz="1784">
                <a:solidFill>
                  <a:srgbClr val="291B25"/>
                </a:solidFill>
                <a:latin typeface="Arimo"/>
              </a:rPr>
              <a:t>Lenkija, Vokietija, Olandija, Suomija, Švedija, Danija, Italija, Baltarusija, Ukraina, Rumunija, Bulgarija, Turkija, Gruzija, Rusija, Kazachstanas, Kinija</a:t>
            </a:r>
          </a:p>
          <a:p>
            <a:pPr>
              <a:lnSpc>
                <a:spcPts val="2498"/>
              </a:lnSpc>
              <a:spcBef>
                <a:spcPct val="0"/>
              </a:spcBef>
            </a:pPr>
            <a:r>
              <a:rPr lang="en-US" sz="1784">
                <a:solidFill>
                  <a:srgbClr val="291B25"/>
                </a:solidFill>
                <a:latin typeface="Arimo"/>
              </a:rPr>
              <a:t> </a:t>
            </a:r>
          </a:p>
          <a:p>
            <a:pPr>
              <a:lnSpc>
                <a:spcPts val="2498"/>
              </a:lnSpc>
              <a:spcBef>
                <a:spcPct val="0"/>
              </a:spcBef>
            </a:pPr>
            <a:endParaRPr lang="en-US" sz="1784">
              <a:solidFill>
                <a:srgbClr val="291B25"/>
              </a:solidFill>
              <a:latin typeface="Arimo"/>
            </a:endParaRPr>
          </a:p>
          <a:p>
            <a:pPr>
              <a:lnSpc>
                <a:spcPts val="2498"/>
              </a:lnSpc>
              <a:spcBef>
                <a:spcPct val="0"/>
              </a:spcBef>
            </a:pPr>
            <a:endParaRPr lang="en-US" sz="1784">
              <a:solidFill>
                <a:srgbClr val="291B25"/>
              </a:solidFill>
              <a:latin typeface="Arimo"/>
            </a:endParaRPr>
          </a:p>
        </p:txBody>
      </p:sp>
      <p:sp>
        <p:nvSpPr>
          <p:cNvPr id="12" name="TextBox 12"/>
          <p:cNvSpPr txBox="1"/>
          <p:nvPr/>
        </p:nvSpPr>
        <p:spPr>
          <a:xfrm>
            <a:off x="8919739" y="8402378"/>
            <a:ext cx="8970569" cy="1560801"/>
          </a:xfrm>
          <a:prstGeom prst="rect">
            <a:avLst/>
          </a:prstGeom>
        </p:spPr>
        <p:txBody>
          <a:bodyPr lIns="0" tIns="0" rIns="0" bIns="0" rtlCol="0" anchor="t">
            <a:spAutoFit/>
          </a:bodyPr>
          <a:lstStyle/>
          <a:p>
            <a:pPr>
              <a:lnSpc>
                <a:spcPts val="2498"/>
              </a:lnSpc>
              <a:spcBef>
                <a:spcPct val="0"/>
              </a:spcBef>
            </a:pPr>
            <a:r>
              <a:rPr lang="en-US" sz="1784">
                <a:solidFill>
                  <a:srgbClr val="291B25"/>
                </a:solidFill>
                <a:latin typeface="Arimo"/>
              </a:rPr>
              <a:t>Lenkija, Vokietija, Olandija, Suomija, Švedija, Danija, Italija, Baltarusija, Ukraina, Rumunija, Bulgarija, Turkija, Gruzija, Rusija, Kazachstanas, Kinija</a:t>
            </a:r>
          </a:p>
          <a:p>
            <a:pPr>
              <a:lnSpc>
                <a:spcPts val="2498"/>
              </a:lnSpc>
              <a:spcBef>
                <a:spcPct val="0"/>
              </a:spcBef>
            </a:pPr>
            <a:r>
              <a:rPr lang="en-US" sz="1784">
                <a:solidFill>
                  <a:srgbClr val="291B25"/>
                </a:solidFill>
                <a:latin typeface="Arimo"/>
              </a:rPr>
              <a:t> </a:t>
            </a:r>
          </a:p>
          <a:p>
            <a:pPr>
              <a:lnSpc>
                <a:spcPts val="2498"/>
              </a:lnSpc>
              <a:spcBef>
                <a:spcPct val="0"/>
              </a:spcBef>
            </a:pPr>
            <a:endParaRPr lang="en-US" sz="1784">
              <a:solidFill>
                <a:srgbClr val="291B25"/>
              </a:solidFill>
              <a:latin typeface="Arimo"/>
            </a:endParaRPr>
          </a:p>
          <a:p>
            <a:pPr>
              <a:lnSpc>
                <a:spcPts val="2498"/>
              </a:lnSpc>
              <a:spcBef>
                <a:spcPct val="0"/>
              </a:spcBef>
            </a:pPr>
            <a:endParaRPr lang="en-US" sz="1784">
              <a:solidFill>
                <a:srgbClr val="291B25"/>
              </a:solidFill>
              <a:latin typeface="Arimo"/>
            </a:endParaRPr>
          </a:p>
        </p:txBody>
      </p:sp>
      <p:sp>
        <p:nvSpPr>
          <p:cNvPr id="13" name="TextBox 13"/>
          <p:cNvSpPr txBox="1"/>
          <p:nvPr/>
        </p:nvSpPr>
        <p:spPr>
          <a:xfrm>
            <a:off x="8919739" y="9470669"/>
            <a:ext cx="8970569" cy="937395"/>
          </a:xfrm>
          <a:prstGeom prst="rect">
            <a:avLst/>
          </a:prstGeom>
        </p:spPr>
        <p:txBody>
          <a:bodyPr lIns="0" tIns="0" rIns="0" bIns="0" rtlCol="0" anchor="t">
            <a:spAutoFit/>
          </a:bodyPr>
          <a:lstStyle/>
          <a:p>
            <a:pPr>
              <a:lnSpc>
                <a:spcPts val="2498"/>
              </a:lnSpc>
              <a:spcBef>
                <a:spcPct val="0"/>
              </a:spcBef>
            </a:pPr>
            <a:r>
              <a:rPr lang="en-US" sz="1784">
                <a:solidFill>
                  <a:srgbClr val="291B25"/>
                </a:solidFill>
                <a:latin typeface="Arimo"/>
              </a:rPr>
              <a:t>Dreverna – Juodkrantė, Dreverna – Ventė </a:t>
            </a:r>
          </a:p>
          <a:p>
            <a:pPr>
              <a:lnSpc>
                <a:spcPts val="2498"/>
              </a:lnSpc>
              <a:spcBef>
                <a:spcPct val="0"/>
              </a:spcBef>
            </a:pPr>
            <a:endParaRPr lang="en-US" sz="1784">
              <a:solidFill>
                <a:srgbClr val="291B25"/>
              </a:solidFill>
              <a:latin typeface="Arimo"/>
            </a:endParaRPr>
          </a:p>
          <a:p>
            <a:pPr>
              <a:lnSpc>
                <a:spcPts val="2498"/>
              </a:lnSpc>
              <a:spcBef>
                <a:spcPct val="0"/>
              </a:spcBef>
            </a:pPr>
            <a:endParaRPr lang="en-US" sz="1784">
              <a:solidFill>
                <a:srgbClr val="291B25"/>
              </a:solidFill>
              <a:latin typeface="Arimo"/>
            </a:endParaRPr>
          </a:p>
        </p:txBody>
      </p:sp>
      <p:sp>
        <p:nvSpPr>
          <p:cNvPr id="14" name="Freeform 14"/>
          <p:cNvSpPr/>
          <p:nvPr/>
        </p:nvSpPr>
        <p:spPr>
          <a:xfrm>
            <a:off x="8401410" y="263518"/>
            <a:ext cx="8881998" cy="6794728"/>
          </a:xfrm>
          <a:custGeom>
            <a:avLst/>
            <a:gdLst/>
            <a:ahLst/>
            <a:cxnLst/>
            <a:rect l="l" t="t" r="r" b="b"/>
            <a:pathLst>
              <a:path w="8881998" h="6794728">
                <a:moveTo>
                  <a:pt x="0" y="0"/>
                </a:moveTo>
                <a:lnTo>
                  <a:pt x="8881998" y="0"/>
                </a:lnTo>
                <a:lnTo>
                  <a:pt x="8881998" y="6794729"/>
                </a:lnTo>
                <a:lnTo>
                  <a:pt x="0" y="6794729"/>
                </a:lnTo>
                <a:lnTo>
                  <a:pt x="0" y="0"/>
                </a:lnTo>
                <a:close/>
              </a:path>
            </a:pathLst>
          </a:custGeom>
          <a:blipFill>
            <a:blip r:embed="rId8"/>
            <a:stretch>
              <a:fillRect/>
            </a:stretch>
          </a:blipFill>
        </p:spPr>
      </p:sp>
      <p:sp>
        <p:nvSpPr>
          <p:cNvPr id="15" name="TextBox 15"/>
          <p:cNvSpPr txBox="1"/>
          <p:nvPr/>
        </p:nvSpPr>
        <p:spPr>
          <a:xfrm>
            <a:off x="8401410" y="1976194"/>
            <a:ext cx="2123785" cy="347310"/>
          </a:xfrm>
          <a:prstGeom prst="rect">
            <a:avLst/>
          </a:prstGeom>
        </p:spPr>
        <p:txBody>
          <a:bodyPr lIns="0" tIns="0" rIns="0" bIns="0" rtlCol="0" anchor="t">
            <a:spAutoFit/>
          </a:bodyPr>
          <a:lstStyle/>
          <a:p>
            <a:pPr algn="ctr">
              <a:lnSpc>
                <a:spcPts val="2722"/>
              </a:lnSpc>
              <a:spcBef>
                <a:spcPct val="0"/>
              </a:spcBef>
            </a:pPr>
            <a:r>
              <a:rPr lang="en-US" sz="1944">
                <a:solidFill>
                  <a:srgbClr val="291B25"/>
                </a:solidFill>
                <a:latin typeface="Arimo Bold"/>
              </a:rPr>
              <a:t>Gargždai</a:t>
            </a:r>
          </a:p>
        </p:txBody>
      </p:sp>
      <p:sp>
        <p:nvSpPr>
          <p:cNvPr id="16" name="Freeform 16"/>
          <p:cNvSpPr/>
          <p:nvPr/>
        </p:nvSpPr>
        <p:spPr>
          <a:xfrm>
            <a:off x="8915036" y="1655301"/>
            <a:ext cx="246397" cy="378043"/>
          </a:xfrm>
          <a:custGeom>
            <a:avLst/>
            <a:gdLst/>
            <a:ahLst/>
            <a:cxnLst/>
            <a:rect l="l" t="t" r="r" b="b"/>
            <a:pathLst>
              <a:path w="246397" h="378043">
                <a:moveTo>
                  <a:pt x="0" y="0"/>
                </a:moveTo>
                <a:lnTo>
                  <a:pt x="246397" y="0"/>
                </a:lnTo>
                <a:lnTo>
                  <a:pt x="246397" y="378043"/>
                </a:lnTo>
                <a:lnTo>
                  <a:pt x="0" y="3780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2521302">
            <a:off x="8521444" y="1107652"/>
            <a:ext cx="582258" cy="582258"/>
          </a:xfrm>
          <a:custGeom>
            <a:avLst/>
            <a:gdLst/>
            <a:ahLst/>
            <a:cxnLst/>
            <a:rect l="l" t="t" r="r" b="b"/>
            <a:pathLst>
              <a:path w="582258" h="582258">
                <a:moveTo>
                  <a:pt x="0" y="0"/>
                </a:moveTo>
                <a:lnTo>
                  <a:pt x="582258" y="0"/>
                </a:lnTo>
                <a:lnTo>
                  <a:pt x="582258" y="582258"/>
                </a:lnTo>
                <a:lnTo>
                  <a:pt x="0" y="582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8197848" y="1916378"/>
            <a:ext cx="407125" cy="407125"/>
          </a:xfrm>
          <a:custGeom>
            <a:avLst/>
            <a:gdLst/>
            <a:ahLst/>
            <a:cxnLst/>
            <a:rect l="l" t="t" r="r" b="b"/>
            <a:pathLst>
              <a:path w="407125" h="407125">
                <a:moveTo>
                  <a:pt x="0" y="0"/>
                </a:moveTo>
                <a:lnTo>
                  <a:pt x="407124" y="0"/>
                </a:lnTo>
                <a:lnTo>
                  <a:pt x="407124" y="407125"/>
                </a:lnTo>
                <a:lnTo>
                  <a:pt x="0" y="407125"/>
                </a:lnTo>
                <a:lnTo>
                  <a:pt x="0" y="0"/>
                </a:lnTo>
                <a:close/>
              </a:path>
            </a:pathLst>
          </a:custGeom>
          <a:blipFill>
            <a:blip r:embed="rId7"/>
            <a:stretch>
              <a:fillRect/>
            </a:stretch>
          </a:blipFill>
        </p:spPr>
      </p:sp>
      <p:sp>
        <p:nvSpPr>
          <p:cNvPr id="19" name="TextBox 19"/>
          <p:cNvSpPr txBox="1"/>
          <p:nvPr/>
        </p:nvSpPr>
        <p:spPr>
          <a:xfrm>
            <a:off x="8205749" y="2669855"/>
            <a:ext cx="1144207" cy="276734"/>
          </a:xfrm>
          <a:prstGeom prst="rect">
            <a:avLst/>
          </a:prstGeom>
        </p:spPr>
        <p:txBody>
          <a:bodyPr lIns="0" tIns="0" rIns="0" bIns="0" rtlCol="0" anchor="t">
            <a:spAutoFit/>
          </a:bodyPr>
          <a:lstStyle/>
          <a:p>
            <a:pPr algn="ctr">
              <a:lnSpc>
                <a:spcPts val="2117"/>
              </a:lnSpc>
              <a:spcBef>
                <a:spcPct val="0"/>
              </a:spcBef>
            </a:pPr>
            <a:r>
              <a:rPr lang="en-US" sz="1512">
                <a:solidFill>
                  <a:srgbClr val="291B25"/>
                </a:solidFill>
                <a:latin typeface="Arimo Bold"/>
              </a:rPr>
              <a:t>Dreverna</a:t>
            </a:r>
          </a:p>
        </p:txBody>
      </p:sp>
      <p:grpSp>
        <p:nvGrpSpPr>
          <p:cNvPr id="20" name="Group 20"/>
          <p:cNvGrpSpPr/>
          <p:nvPr/>
        </p:nvGrpSpPr>
        <p:grpSpPr>
          <a:xfrm rot="3201000">
            <a:off x="8459854" y="2642315"/>
            <a:ext cx="1629594" cy="456951"/>
            <a:chOff x="0" y="0"/>
            <a:chExt cx="5480406" cy="1522730"/>
          </a:xfrm>
        </p:grpSpPr>
        <p:sp>
          <p:nvSpPr>
            <p:cNvPr id="21" name="Freeform 21"/>
            <p:cNvSpPr/>
            <p:nvPr/>
          </p:nvSpPr>
          <p:spPr>
            <a:xfrm>
              <a:off x="0" y="0"/>
              <a:ext cx="5480406" cy="1536751"/>
            </a:xfrm>
            <a:custGeom>
              <a:avLst/>
              <a:gdLst/>
              <a:ahLst/>
              <a:cxnLst/>
              <a:rect l="l" t="t" r="r" b="b"/>
              <a:pathLst>
                <a:path w="5480406" h="1536751">
                  <a:moveTo>
                    <a:pt x="5480406" y="767737"/>
                  </a:moveTo>
                  <a:lnTo>
                    <a:pt x="4719676" y="0"/>
                  </a:lnTo>
                  <a:lnTo>
                    <a:pt x="5052416" y="648970"/>
                  </a:lnTo>
                  <a:lnTo>
                    <a:pt x="4719676" y="655338"/>
                  </a:lnTo>
                  <a:lnTo>
                    <a:pt x="0" y="762320"/>
                  </a:lnTo>
                  <a:lnTo>
                    <a:pt x="4719676" y="880135"/>
                  </a:lnTo>
                  <a:lnTo>
                    <a:pt x="5052416" y="886511"/>
                  </a:lnTo>
                  <a:lnTo>
                    <a:pt x="4719676" y="1536751"/>
                  </a:lnTo>
                  <a:close/>
                </a:path>
              </a:pathLst>
            </a:custGeom>
            <a:solidFill>
              <a:srgbClr val="F7B9A1"/>
            </a:solidFill>
          </p:spPr>
        </p:sp>
      </p:grpSp>
      <p:sp>
        <p:nvSpPr>
          <p:cNvPr id="22" name="Freeform 22"/>
          <p:cNvSpPr/>
          <p:nvPr/>
        </p:nvSpPr>
        <p:spPr>
          <a:xfrm>
            <a:off x="9581038" y="2832035"/>
            <a:ext cx="318930" cy="396187"/>
          </a:xfrm>
          <a:custGeom>
            <a:avLst/>
            <a:gdLst/>
            <a:ahLst/>
            <a:cxnLst/>
            <a:rect l="l" t="t" r="r" b="b"/>
            <a:pathLst>
              <a:path w="318930" h="396187">
                <a:moveTo>
                  <a:pt x="0" y="0"/>
                </a:moveTo>
                <a:lnTo>
                  <a:pt x="318931" y="0"/>
                </a:lnTo>
                <a:lnTo>
                  <a:pt x="318931" y="396187"/>
                </a:lnTo>
                <a:lnTo>
                  <a:pt x="0" y="396187"/>
                </a:lnTo>
                <a:lnTo>
                  <a:pt x="0" y="0"/>
                </a:lnTo>
                <a:close/>
              </a:path>
            </a:pathLst>
          </a:custGeom>
          <a:blipFill>
            <a:blip r:embed="rId6"/>
            <a:stretch>
              <a:fillRect/>
            </a:stretch>
          </a:blipFill>
        </p:spPr>
      </p:sp>
      <p:grpSp>
        <p:nvGrpSpPr>
          <p:cNvPr id="23" name="Group 23"/>
          <p:cNvGrpSpPr/>
          <p:nvPr/>
        </p:nvGrpSpPr>
        <p:grpSpPr>
          <a:xfrm rot="1700062">
            <a:off x="8841152" y="2720199"/>
            <a:ext cx="3027084" cy="452782"/>
            <a:chOff x="0" y="0"/>
            <a:chExt cx="10180235" cy="1522730"/>
          </a:xfrm>
        </p:grpSpPr>
        <p:sp>
          <p:nvSpPr>
            <p:cNvPr id="24" name="Freeform 24"/>
            <p:cNvSpPr/>
            <p:nvPr/>
          </p:nvSpPr>
          <p:spPr>
            <a:xfrm>
              <a:off x="0" y="0"/>
              <a:ext cx="10180234" cy="1522730"/>
            </a:xfrm>
            <a:custGeom>
              <a:avLst/>
              <a:gdLst/>
              <a:ahLst/>
              <a:cxnLst/>
              <a:rect l="l" t="t" r="r" b="b"/>
              <a:pathLst>
                <a:path w="10180234" h="1522730">
                  <a:moveTo>
                    <a:pt x="10180234" y="760730"/>
                  </a:moveTo>
                  <a:lnTo>
                    <a:pt x="9419505" y="0"/>
                  </a:lnTo>
                  <a:lnTo>
                    <a:pt x="9752245" y="648970"/>
                  </a:lnTo>
                  <a:lnTo>
                    <a:pt x="9419505" y="655320"/>
                  </a:lnTo>
                  <a:lnTo>
                    <a:pt x="0" y="755650"/>
                  </a:lnTo>
                  <a:lnTo>
                    <a:pt x="9419505" y="866140"/>
                  </a:lnTo>
                  <a:lnTo>
                    <a:pt x="9752245" y="872490"/>
                  </a:lnTo>
                  <a:lnTo>
                    <a:pt x="9419505" y="1522730"/>
                  </a:lnTo>
                  <a:close/>
                </a:path>
              </a:pathLst>
            </a:custGeom>
            <a:solidFill>
              <a:srgbClr val="FFCE6D"/>
            </a:solidFill>
          </p:spPr>
        </p:sp>
      </p:grpSp>
      <p:sp>
        <p:nvSpPr>
          <p:cNvPr id="25" name="Freeform 25"/>
          <p:cNvSpPr/>
          <p:nvPr/>
        </p:nvSpPr>
        <p:spPr>
          <a:xfrm>
            <a:off x="11223428" y="3103397"/>
            <a:ext cx="1116049" cy="312494"/>
          </a:xfrm>
          <a:custGeom>
            <a:avLst/>
            <a:gdLst/>
            <a:ahLst/>
            <a:cxnLst/>
            <a:rect l="l" t="t" r="r" b="b"/>
            <a:pathLst>
              <a:path w="1116049" h="312494">
                <a:moveTo>
                  <a:pt x="0" y="0"/>
                </a:moveTo>
                <a:lnTo>
                  <a:pt x="1116049" y="0"/>
                </a:lnTo>
                <a:lnTo>
                  <a:pt x="1116049" y="312494"/>
                </a:lnTo>
                <a:lnTo>
                  <a:pt x="0" y="312494"/>
                </a:lnTo>
                <a:lnTo>
                  <a:pt x="0" y="0"/>
                </a:lnTo>
                <a:close/>
              </a:path>
            </a:pathLst>
          </a:custGeom>
          <a:blipFill>
            <a:blip r:embed="rId11"/>
            <a:stretch>
              <a:fillRect/>
            </a:stretch>
          </a:blipFill>
        </p:spPr>
      </p:sp>
      <p:grpSp>
        <p:nvGrpSpPr>
          <p:cNvPr id="26" name="Group 26"/>
          <p:cNvGrpSpPr/>
          <p:nvPr/>
        </p:nvGrpSpPr>
        <p:grpSpPr>
          <a:xfrm rot="1057221">
            <a:off x="8926717" y="2393491"/>
            <a:ext cx="2450326" cy="456951"/>
            <a:chOff x="0" y="0"/>
            <a:chExt cx="8240568" cy="1522730"/>
          </a:xfrm>
        </p:grpSpPr>
        <p:sp>
          <p:nvSpPr>
            <p:cNvPr id="27" name="Freeform 27"/>
            <p:cNvSpPr/>
            <p:nvPr/>
          </p:nvSpPr>
          <p:spPr>
            <a:xfrm>
              <a:off x="0" y="0"/>
              <a:ext cx="8240568" cy="1536751"/>
            </a:xfrm>
            <a:custGeom>
              <a:avLst/>
              <a:gdLst/>
              <a:ahLst/>
              <a:cxnLst/>
              <a:rect l="l" t="t" r="r" b="b"/>
              <a:pathLst>
                <a:path w="8240568" h="1536751">
                  <a:moveTo>
                    <a:pt x="8240568" y="767737"/>
                  </a:moveTo>
                  <a:lnTo>
                    <a:pt x="7479838" y="0"/>
                  </a:lnTo>
                  <a:lnTo>
                    <a:pt x="7812578" y="648970"/>
                  </a:lnTo>
                  <a:lnTo>
                    <a:pt x="7479838" y="655338"/>
                  </a:lnTo>
                  <a:lnTo>
                    <a:pt x="0" y="762320"/>
                  </a:lnTo>
                  <a:lnTo>
                    <a:pt x="7479838" y="880135"/>
                  </a:lnTo>
                  <a:lnTo>
                    <a:pt x="7812578" y="886511"/>
                  </a:lnTo>
                  <a:lnTo>
                    <a:pt x="7479838" y="1536751"/>
                  </a:lnTo>
                  <a:close/>
                </a:path>
              </a:pathLst>
            </a:custGeom>
            <a:solidFill>
              <a:srgbClr val="FFCE6D"/>
            </a:solidFill>
          </p:spPr>
        </p:sp>
      </p:grpSp>
      <p:sp>
        <p:nvSpPr>
          <p:cNvPr id="28" name="TextBox 28"/>
          <p:cNvSpPr txBox="1"/>
          <p:nvPr/>
        </p:nvSpPr>
        <p:spPr>
          <a:xfrm>
            <a:off x="9899969" y="2459788"/>
            <a:ext cx="2575102" cy="276734"/>
          </a:xfrm>
          <a:prstGeom prst="rect">
            <a:avLst/>
          </a:prstGeom>
        </p:spPr>
        <p:txBody>
          <a:bodyPr lIns="0" tIns="0" rIns="0" bIns="0" rtlCol="0" anchor="t">
            <a:spAutoFit/>
          </a:bodyPr>
          <a:lstStyle/>
          <a:p>
            <a:pPr algn="ctr">
              <a:lnSpc>
                <a:spcPts val="2117"/>
              </a:lnSpc>
              <a:spcBef>
                <a:spcPct val="0"/>
              </a:spcBef>
            </a:pPr>
            <a:r>
              <a:rPr lang="en-US" sz="1512">
                <a:solidFill>
                  <a:srgbClr val="291B25"/>
                </a:solidFill>
                <a:latin typeface="Arimo Bold"/>
              </a:rPr>
              <a:t>Žemaičių plentas</a:t>
            </a:r>
          </a:p>
        </p:txBody>
      </p:sp>
      <p:grpSp>
        <p:nvGrpSpPr>
          <p:cNvPr id="29" name="Group 29"/>
          <p:cNvGrpSpPr/>
          <p:nvPr/>
        </p:nvGrpSpPr>
        <p:grpSpPr>
          <a:xfrm rot="-341775">
            <a:off x="8684583" y="1714534"/>
            <a:ext cx="2889506" cy="452782"/>
            <a:chOff x="0" y="0"/>
            <a:chExt cx="9717552" cy="1522730"/>
          </a:xfrm>
        </p:grpSpPr>
        <p:sp>
          <p:nvSpPr>
            <p:cNvPr id="30" name="Freeform 30"/>
            <p:cNvSpPr/>
            <p:nvPr/>
          </p:nvSpPr>
          <p:spPr>
            <a:xfrm>
              <a:off x="0" y="0"/>
              <a:ext cx="9717552" cy="1522730"/>
            </a:xfrm>
            <a:custGeom>
              <a:avLst/>
              <a:gdLst/>
              <a:ahLst/>
              <a:cxnLst/>
              <a:rect l="l" t="t" r="r" b="b"/>
              <a:pathLst>
                <a:path w="9717552" h="1522730">
                  <a:moveTo>
                    <a:pt x="9717552" y="760730"/>
                  </a:moveTo>
                  <a:lnTo>
                    <a:pt x="8956822" y="0"/>
                  </a:lnTo>
                  <a:lnTo>
                    <a:pt x="9289562" y="648970"/>
                  </a:lnTo>
                  <a:lnTo>
                    <a:pt x="8956822" y="655320"/>
                  </a:lnTo>
                  <a:lnTo>
                    <a:pt x="0" y="755650"/>
                  </a:lnTo>
                  <a:lnTo>
                    <a:pt x="8956822" y="866140"/>
                  </a:lnTo>
                  <a:lnTo>
                    <a:pt x="9289562" y="872490"/>
                  </a:lnTo>
                  <a:lnTo>
                    <a:pt x="8956822" y="1522730"/>
                  </a:lnTo>
                  <a:close/>
                </a:path>
              </a:pathLst>
            </a:custGeom>
            <a:solidFill>
              <a:srgbClr val="F7B9A1"/>
            </a:solidFill>
          </p:spPr>
        </p:sp>
      </p:grpSp>
      <p:sp>
        <p:nvSpPr>
          <p:cNvPr id="31" name="TextBox 31"/>
          <p:cNvSpPr txBox="1"/>
          <p:nvPr/>
        </p:nvSpPr>
        <p:spPr>
          <a:xfrm>
            <a:off x="10686031" y="1115831"/>
            <a:ext cx="2654651" cy="400814"/>
          </a:xfrm>
          <a:prstGeom prst="rect">
            <a:avLst/>
          </a:prstGeom>
        </p:spPr>
        <p:txBody>
          <a:bodyPr lIns="0" tIns="0" rIns="0" bIns="0" rtlCol="0" anchor="t">
            <a:spAutoFit/>
          </a:bodyPr>
          <a:lstStyle/>
          <a:p>
            <a:pPr algn="ctr">
              <a:lnSpc>
                <a:spcPts val="3175"/>
              </a:lnSpc>
              <a:spcBef>
                <a:spcPct val="0"/>
              </a:spcBef>
            </a:pPr>
            <a:r>
              <a:rPr lang="en-US" sz="2268">
                <a:solidFill>
                  <a:srgbClr val="291B25"/>
                </a:solidFill>
                <a:latin typeface="Arimo"/>
              </a:rPr>
              <a:t>Šiauliai</a:t>
            </a:r>
          </a:p>
        </p:txBody>
      </p:sp>
      <p:sp>
        <p:nvSpPr>
          <p:cNvPr id="32" name="Freeform 32"/>
          <p:cNvSpPr/>
          <p:nvPr/>
        </p:nvSpPr>
        <p:spPr>
          <a:xfrm>
            <a:off x="10742691" y="1398781"/>
            <a:ext cx="309234" cy="384142"/>
          </a:xfrm>
          <a:custGeom>
            <a:avLst/>
            <a:gdLst/>
            <a:ahLst/>
            <a:cxnLst/>
            <a:rect l="l" t="t" r="r" b="b"/>
            <a:pathLst>
              <a:path w="309234" h="384142">
                <a:moveTo>
                  <a:pt x="0" y="0"/>
                </a:moveTo>
                <a:lnTo>
                  <a:pt x="309235" y="0"/>
                </a:lnTo>
                <a:lnTo>
                  <a:pt x="309235" y="384142"/>
                </a:lnTo>
                <a:lnTo>
                  <a:pt x="0" y="384142"/>
                </a:lnTo>
                <a:lnTo>
                  <a:pt x="0" y="0"/>
                </a:lnTo>
                <a:close/>
              </a:path>
            </a:pathLst>
          </a:custGeom>
          <a:blipFill>
            <a:blip r:embed="rId6"/>
            <a:stretch>
              <a:fillRect/>
            </a:stretch>
          </a:blipFill>
        </p:spPr>
      </p:sp>
      <p:sp>
        <p:nvSpPr>
          <p:cNvPr id="33" name="TextBox 33"/>
          <p:cNvSpPr txBox="1"/>
          <p:nvPr/>
        </p:nvSpPr>
        <p:spPr>
          <a:xfrm>
            <a:off x="12232992" y="1598151"/>
            <a:ext cx="2654651" cy="400814"/>
          </a:xfrm>
          <a:prstGeom prst="rect">
            <a:avLst/>
          </a:prstGeom>
        </p:spPr>
        <p:txBody>
          <a:bodyPr lIns="0" tIns="0" rIns="0" bIns="0" rtlCol="0" anchor="t">
            <a:spAutoFit/>
          </a:bodyPr>
          <a:lstStyle/>
          <a:p>
            <a:pPr algn="ctr">
              <a:lnSpc>
                <a:spcPts val="3175"/>
              </a:lnSpc>
              <a:spcBef>
                <a:spcPct val="0"/>
              </a:spcBef>
            </a:pPr>
            <a:r>
              <a:rPr lang="en-US" sz="2268">
                <a:solidFill>
                  <a:srgbClr val="291B25"/>
                </a:solidFill>
                <a:latin typeface="Arimo"/>
              </a:rPr>
              <a:t>Panevėžys</a:t>
            </a:r>
          </a:p>
        </p:txBody>
      </p:sp>
      <p:sp>
        <p:nvSpPr>
          <p:cNvPr id="34" name="TextBox 34"/>
          <p:cNvSpPr txBox="1"/>
          <p:nvPr/>
        </p:nvSpPr>
        <p:spPr>
          <a:xfrm>
            <a:off x="11691888" y="3746112"/>
            <a:ext cx="2654651" cy="400814"/>
          </a:xfrm>
          <a:prstGeom prst="rect">
            <a:avLst/>
          </a:prstGeom>
        </p:spPr>
        <p:txBody>
          <a:bodyPr lIns="0" tIns="0" rIns="0" bIns="0" rtlCol="0" anchor="t">
            <a:spAutoFit/>
          </a:bodyPr>
          <a:lstStyle/>
          <a:p>
            <a:pPr algn="ctr">
              <a:lnSpc>
                <a:spcPts val="3175"/>
              </a:lnSpc>
              <a:spcBef>
                <a:spcPct val="0"/>
              </a:spcBef>
            </a:pPr>
            <a:r>
              <a:rPr lang="en-US" sz="2268">
                <a:solidFill>
                  <a:srgbClr val="291B25"/>
                </a:solidFill>
                <a:latin typeface="Arimo"/>
              </a:rPr>
              <a:t>Kaunas</a:t>
            </a:r>
          </a:p>
        </p:txBody>
      </p:sp>
      <p:sp>
        <p:nvSpPr>
          <p:cNvPr id="35" name="TextBox 35"/>
          <p:cNvSpPr txBox="1"/>
          <p:nvPr/>
        </p:nvSpPr>
        <p:spPr>
          <a:xfrm>
            <a:off x="13663912" y="4191570"/>
            <a:ext cx="2654651" cy="400814"/>
          </a:xfrm>
          <a:prstGeom prst="rect">
            <a:avLst/>
          </a:prstGeom>
        </p:spPr>
        <p:txBody>
          <a:bodyPr lIns="0" tIns="0" rIns="0" bIns="0" rtlCol="0" anchor="t">
            <a:spAutoFit/>
          </a:bodyPr>
          <a:lstStyle/>
          <a:p>
            <a:pPr algn="ctr">
              <a:lnSpc>
                <a:spcPts val="3175"/>
              </a:lnSpc>
              <a:spcBef>
                <a:spcPct val="0"/>
              </a:spcBef>
            </a:pPr>
            <a:r>
              <a:rPr lang="en-US" sz="2268">
                <a:solidFill>
                  <a:srgbClr val="291B25"/>
                </a:solidFill>
                <a:latin typeface="Arimo"/>
              </a:rPr>
              <a:t>Vilnius</a:t>
            </a:r>
          </a:p>
        </p:txBody>
      </p:sp>
      <p:sp>
        <p:nvSpPr>
          <p:cNvPr id="36" name="Freeform 36"/>
          <p:cNvSpPr/>
          <p:nvPr/>
        </p:nvSpPr>
        <p:spPr>
          <a:xfrm>
            <a:off x="8448006" y="2904908"/>
            <a:ext cx="510243" cy="611365"/>
          </a:xfrm>
          <a:custGeom>
            <a:avLst/>
            <a:gdLst/>
            <a:ahLst/>
            <a:cxnLst/>
            <a:rect l="l" t="t" r="r" b="b"/>
            <a:pathLst>
              <a:path w="510243" h="611365">
                <a:moveTo>
                  <a:pt x="0" y="0"/>
                </a:moveTo>
                <a:lnTo>
                  <a:pt x="510243" y="0"/>
                </a:lnTo>
                <a:lnTo>
                  <a:pt x="510243" y="611365"/>
                </a:lnTo>
                <a:lnTo>
                  <a:pt x="0" y="611365"/>
                </a:lnTo>
                <a:lnTo>
                  <a:pt x="0" y="0"/>
                </a:lnTo>
                <a:close/>
              </a:path>
            </a:pathLst>
          </a:custGeom>
          <a:blipFill>
            <a:blip r:embed="rId3"/>
            <a:stretch>
              <a:fillRect l="-733" r="-733"/>
            </a:stretch>
          </a:blipFill>
        </p:spPr>
      </p:sp>
      <p:grpSp>
        <p:nvGrpSpPr>
          <p:cNvPr id="37" name="Group 37"/>
          <p:cNvGrpSpPr>
            <a:grpSpLocks noChangeAspect="1"/>
          </p:cNvGrpSpPr>
          <p:nvPr/>
        </p:nvGrpSpPr>
        <p:grpSpPr>
          <a:xfrm>
            <a:off x="-2192385" y="6179791"/>
            <a:ext cx="11879371" cy="10287000"/>
            <a:chOff x="0" y="0"/>
            <a:chExt cx="4282440" cy="3708400"/>
          </a:xfrm>
        </p:grpSpPr>
        <p:sp>
          <p:nvSpPr>
            <p:cNvPr id="38" name="Freeform 3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2">
                <a:alphaModFix amt="26000"/>
              </a:blip>
              <a:stretch>
                <a:fillRect l="-14865" r="-14865"/>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000"/>
            </a:blip>
            <a:stretch>
              <a:fillRect t="-86978" b="-80905"/>
            </a:stretch>
          </a:blipFill>
        </p:spPr>
      </p:sp>
      <p:grpSp>
        <p:nvGrpSpPr>
          <p:cNvPr id="3" name="Group 3"/>
          <p:cNvGrpSpPr>
            <a:grpSpLocks noChangeAspect="1"/>
          </p:cNvGrpSpPr>
          <p:nvPr/>
        </p:nvGrpSpPr>
        <p:grpSpPr>
          <a:xfrm>
            <a:off x="-6121500" y="0"/>
            <a:ext cx="15265500" cy="13219235"/>
            <a:chOff x="0" y="0"/>
            <a:chExt cx="4282440" cy="3708400"/>
          </a:xfrm>
        </p:grpSpPr>
        <p:sp>
          <p:nvSpPr>
            <p:cNvPr id="4" name="Freeform 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alphaModFix amt="30000"/>
              </a:blip>
              <a:stretch>
                <a:fillRect l="-1831" r="-60155"/>
              </a:stretch>
            </a:blipFill>
          </p:spPr>
        </p:sp>
      </p:grpSp>
      <p:sp>
        <p:nvSpPr>
          <p:cNvPr id="5" name="Freeform 5"/>
          <p:cNvSpPr/>
          <p:nvPr/>
        </p:nvSpPr>
        <p:spPr>
          <a:xfrm>
            <a:off x="450282" y="2815036"/>
            <a:ext cx="17387435" cy="6443264"/>
          </a:xfrm>
          <a:custGeom>
            <a:avLst/>
            <a:gdLst/>
            <a:ahLst/>
            <a:cxnLst/>
            <a:rect l="l" t="t" r="r" b="b"/>
            <a:pathLst>
              <a:path w="17387435" h="6443264">
                <a:moveTo>
                  <a:pt x="0" y="0"/>
                </a:moveTo>
                <a:lnTo>
                  <a:pt x="17387436" y="0"/>
                </a:lnTo>
                <a:lnTo>
                  <a:pt x="17387436" y="6443264"/>
                </a:lnTo>
                <a:lnTo>
                  <a:pt x="0" y="6443264"/>
                </a:lnTo>
                <a:lnTo>
                  <a:pt x="0" y="0"/>
                </a:lnTo>
                <a:close/>
              </a:path>
            </a:pathLst>
          </a:custGeom>
          <a:blipFill>
            <a:blip r:embed="rId4"/>
            <a:stretch>
              <a:fillRect/>
            </a:stretch>
          </a:blipFill>
        </p:spPr>
      </p:sp>
      <p:grpSp>
        <p:nvGrpSpPr>
          <p:cNvPr id="6" name="Group 6"/>
          <p:cNvGrpSpPr/>
          <p:nvPr/>
        </p:nvGrpSpPr>
        <p:grpSpPr>
          <a:xfrm>
            <a:off x="753418" y="210856"/>
            <a:ext cx="16695510" cy="2248767"/>
            <a:chOff x="0" y="0"/>
            <a:chExt cx="22260680" cy="2998356"/>
          </a:xfrm>
        </p:grpSpPr>
        <p:sp>
          <p:nvSpPr>
            <p:cNvPr id="7" name="TextBox 7"/>
            <p:cNvSpPr txBox="1"/>
            <p:nvPr/>
          </p:nvSpPr>
          <p:spPr>
            <a:xfrm>
              <a:off x="0" y="-28575"/>
              <a:ext cx="22260671" cy="739775"/>
            </a:xfrm>
            <a:prstGeom prst="rect">
              <a:avLst/>
            </a:prstGeom>
          </p:spPr>
          <p:txBody>
            <a:bodyPr lIns="0" tIns="0" rIns="0" bIns="0" rtlCol="0" anchor="t">
              <a:spAutoFit/>
            </a:bodyPr>
            <a:lstStyle/>
            <a:p>
              <a:pPr algn="ctr">
                <a:lnSpc>
                  <a:spcPts val="4200"/>
                </a:lnSpc>
              </a:pPr>
              <a:r>
                <a:rPr lang="en-US" sz="3500" spc="70">
                  <a:solidFill>
                    <a:srgbClr val="291B25"/>
                  </a:solidFill>
                  <a:latin typeface="Arimo Bold"/>
                </a:rPr>
                <a:t>AUGANTIS GYVENTOJŲ SKAIČIUS</a:t>
              </a:r>
            </a:p>
          </p:txBody>
        </p:sp>
        <p:sp>
          <p:nvSpPr>
            <p:cNvPr id="8" name="TextBox 8"/>
            <p:cNvSpPr txBox="1"/>
            <p:nvPr/>
          </p:nvSpPr>
          <p:spPr>
            <a:xfrm>
              <a:off x="0" y="896506"/>
              <a:ext cx="22260680" cy="2101850"/>
            </a:xfrm>
            <a:prstGeom prst="rect">
              <a:avLst/>
            </a:prstGeom>
          </p:spPr>
          <p:txBody>
            <a:bodyPr lIns="0" tIns="0" rIns="0" bIns="0" rtlCol="0" anchor="t">
              <a:spAutoFit/>
            </a:bodyPr>
            <a:lstStyle/>
            <a:p>
              <a:pPr>
                <a:lnSpc>
                  <a:spcPts val="3120"/>
                </a:lnSpc>
              </a:pPr>
              <a:endParaRPr/>
            </a:p>
            <a:p>
              <a:pPr algn="ctr">
                <a:lnSpc>
                  <a:spcPts val="3120"/>
                </a:lnSpc>
              </a:pPr>
              <a:r>
                <a:rPr lang="en-US" sz="2600" spc="52">
                  <a:solidFill>
                    <a:srgbClr val="291B25"/>
                  </a:solidFill>
                  <a:latin typeface="Arimo Bold"/>
                </a:rPr>
                <a:t>Klaipėdos rajono savivaldybės gyventojų skaičius 2024 m. sausio 1 d. (išankstiniai duomenys) buvo 67 280, o </a:t>
              </a:r>
              <a:r>
                <a:rPr lang="en-US" sz="2600" spc="52">
                  <a:solidFill>
                    <a:srgbClr val="000000"/>
                  </a:solidFill>
                  <a:latin typeface="Arimo Bold"/>
                </a:rPr>
                <a:t>2002-2023 m. laikotarpiu padidėjo 20 867 gyventojais, arba 45 proc.</a:t>
              </a:r>
            </a:p>
            <a:p>
              <a:pPr>
                <a:lnSpc>
                  <a:spcPts val="3120"/>
                </a:lnSpc>
              </a:pPr>
              <a:endParaRPr lang="en-US" sz="2600" spc="52">
                <a:solidFill>
                  <a:srgbClr val="000000"/>
                </a:solidFill>
                <a:latin typeface="Arimo Bold"/>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000"/>
            </a:blip>
            <a:stretch>
              <a:fillRect t="-86978" b="-80905"/>
            </a:stretch>
          </a:blipFill>
        </p:spPr>
      </p:sp>
      <p:grpSp>
        <p:nvGrpSpPr>
          <p:cNvPr id="3" name="Group 3"/>
          <p:cNvGrpSpPr/>
          <p:nvPr/>
        </p:nvGrpSpPr>
        <p:grpSpPr>
          <a:xfrm>
            <a:off x="1685622" y="196426"/>
            <a:ext cx="16459007" cy="2139502"/>
            <a:chOff x="0" y="0"/>
            <a:chExt cx="21945342" cy="2852670"/>
          </a:xfrm>
        </p:grpSpPr>
        <p:sp>
          <p:nvSpPr>
            <p:cNvPr id="4" name="TextBox 4"/>
            <p:cNvSpPr txBox="1"/>
            <p:nvPr/>
          </p:nvSpPr>
          <p:spPr>
            <a:xfrm>
              <a:off x="0" y="-28575"/>
              <a:ext cx="21945333" cy="739775"/>
            </a:xfrm>
            <a:prstGeom prst="rect">
              <a:avLst/>
            </a:prstGeom>
          </p:spPr>
          <p:txBody>
            <a:bodyPr lIns="0" tIns="0" rIns="0" bIns="0" rtlCol="0" anchor="t">
              <a:spAutoFit/>
            </a:bodyPr>
            <a:lstStyle/>
            <a:p>
              <a:pPr algn="ctr">
                <a:lnSpc>
                  <a:spcPts val="4200"/>
                </a:lnSpc>
              </a:pPr>
              <a:r>
                <a:rPr lang="en-US" sz="3500" spc="70">
                  <a:solidFill>
                    <a:srgbClr val="291B25"/>
                  </a:solidFill>
                  <a:latin typeface="Arimo Bold"/>
                </a:rPr>
                <a:t>MAŽĖJANTIS NEDARBO LYGIS</a:t>
              </a:r>
            </a:p>
          </p:txBody>
        </p:sp>
        <p:sp>
          <p:nvSpPr>
            <p:cNvPr id="5" name="TextBox 5"/>
            <p:cNvSpPr txBox="1"/>
            <p:nvPr/>
          </p:nvSpPr>
          <p:spPr>
            <a:xfrm>
              <a:off x="0" y="912745"/>
              <a:ext cx="21945342" cy="1939925"/>
            </a:xfrm>
            <a:prstGeom prst="rect">
              <a:avLst/>
            </a:prstGeom>
          </p:spPr>
          <p:txBody>
            <a:bodyPr lIns="0" tIns="0" rIns="0" bIns="0" rtlCol="0" anchor="t">
              <a:spAutoFit/>
            </a:bodyPr>
            <a:lstStyle/>
            <a:p>
              <a:pPr algn="just">
                <a:lnSpc>
                  <a:spcPts val="2892"/>
                </a:lnSpc>
              </a:pPr>
              <a:r>
                <a:rPr lang="en-US" sz="2410" spc="48">
                  <a:solidFill>
                    <a:srgbClr val="291B25"/>
                  </a:solidFill>
                  <a:latin typeface="Arimo Bold"/>
                </a:rPr>
                <a:t>Remiantis Užimtumo tarnybos duomenimis 2022 m. liepos mėnesį Klaipėdos rajone registruotas nedarbas buvo apie 40 proc. mažesnis nei šalyje. </a:t>
              </a:r>
            </a:p>
            <a:p>
              <a:pPr algn="just">
                <a:lnSpc>
                  <a:spcPts val="2892"/>
                </a:lnSpc>
              </a:pPr>
              <a:endParaRPr lang="en-US" sz="2410" spc="48">
                <a:solidFill>
                  <a:srgbClr val="291B25"/>
                </a:solidFill>
                <a:latin typeface="Arimo Bold"/>
              </a:endParaRPr>
            </a:p>
            <a:p>
              <a:pPr algn="just">
                <a:lnSpc>
                  <a:spcPts val="2892"/>
                </a:lnSpc>
              </a:pPr>
              <a:endParaRPr lang="en-US" sz="2410" spc="48">
                <a:solidFill>
                  <a:srgbClr val="291B25"/>
                </a:solidFill>
                <a:latin typeface="Arimo Bold"/>
              </a:endParaRPr>
            </a:p>
          </p:txBody>
        </p:sp>
      </p:grpSp>
      <p:grpSp>
        <p:nvGrpSpPr>
          <p:cNvPr id="6" name="Group 6"/>
          <p:cNvGrpSpPr>
            <a:grpSpLocks noChangeAspect="1"/>
          </p:cNvGrpSpPr>
          <p:nvPr/>
        </p:nvGrpSpPr>
        <p:grpSpPr>
          <a:xfrm>
            <a:off x="-4254063" y="0"/>
            <a:ext cx="11879371" cy="10287000"/>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alphaModFix amt="19999"/>
              </a:blip>
              <a:stretch>
                <a:fillRect l="-14865" r="-14865"/>
              </a:stretch>
            </a:blipFill>
          </p:spPr>
        </p:sp>
      </p:grpSp>
      <p:sp>
        <p:nvSpPr>
          <p:cNvPr id="8" name="Freeform 8"/>
          <p:cNvSpPr/>
          <p:nvPr/>
        </p:nvSpPr>
        <p:spPr>
          <a:xfrm>
            <a:off x="2834762" y="1891253"/>
            <a:ext cx="12618477" cy="7902597"/>
          </a:xfrm>
          <a:custGeom>
            <a:avLst/>
            <a:gdLst/>
            <a:ahLst/>
            <a:cxnLst/>
            <a:rect l="l" t="t" r="r" b="b"/>
            <a:pathLst>
              <a:path w="12618477" h="7902597">
                <a:moveTo>
                  <a:pt x="0" y="0"/>
                </a:moveTo>
                <a:lnTo>
                  <a:pt x="12618476" y="0"/>
                </a:lnTo>
                <a:lnTo>
                  <a:pt x="12618476" y="7902596"/>
                </a:lnTo>
                <a:lnTo>
                  <a:pt x="0" y="7902596"/>
                </a:lnTo>
                <a:lnTo>
                  <a:pt x="0" y="0"/>
                </a:lnTo>
                <a:close/>
              </a:path>
            </a:pathLst>
          </a:custGeom>
          <a:blipFill>
            <a:blip r:embed="rId4"/>
            <a:stretch>
              <a:fillRect t="-2198" b="-2198"/>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000"/>
            </a:blip>
            <a:stretch>
              <a:fillRect t="-86978" b="-80905"/>
            </a:stretch>
          </a:blipFill>
        </p:spPr>
      </p:sp>
      <p:pic>
        <p:nvPicPr>
          <p:cNvPr id="3" name="Picture 3"/>
          <p:cNvPicPr>
            <a:picLocks noChangeAspect="1"/>
          </p:cNvPicPr>
          <p:nvPr/>
        </p:nvPicPr>
        <p:blipFill>
          <a:blip r:embed="rId3"/>
          <a:stretch>
            <a:fillRect/>
          </a:stretch>
        </p:blipFill>
        <p:spPr>
          <a:xfrm>
            <a:off x="-362907" y="1044436"/>
            <a:ext cx="19437025" cy="10547361"/>
          </a:xfrm>
          <a:prstGeom prst="rect">
            <a:avLst/>
          </a:prstGeom>
        </p:spPr>
      </p:pic>
      <p:sp>
        <p:nvSpPr>
          <p:cNvPr id="4" name="TextBox 4"/>
          <p:cNvSpPr txBox="1"/>
          <p:nvPr/>
        </p:nvSpPr>
        <p:spPr>
          <a:xfrm>
            <a:off x="11379361" y="5254793"/>
            <a:ext cx="639335" cy="338453"/>
          </a:xfrm>
          <a:prstGeom prst="rect">
            <a:avLst/>
          </a:prstGeom>
        </p:spPr>
        <p:txBody>
          <a:bodyPr lIns="0" tIns="0" rIns="0" bIns="0" rtlCol="0" anchor="t">
            <a:spAutoFit/>
          </a:bodyPr>
          <a:lstStyle/>
          <a:p>
            <a:pPr algn="ctr">
              <a:lnSpc>
                <a:spcPts val="2687"/>
              </a:lnSpc>
              <a:spcBef>
                <a:spcPct val="0"/>
              </a:spcBef>
            </a:pPr>
            <a:r>
              <a:rPr lang="en-US" sz="1919">
                <a:solidFill>
                  <a:srgbClr val="291B25"/>
                </a:solidFill>
                <a:latin typeface="Arimo"/>
              </a:rPr>
              <a:t>1902</a:t>
            </a:r>
          </a:p>
        </p:txBody>
      </p:sp>
      <p:sp>
        <p:nvSpPr>
          <p:cNvPr id="5" name="TextBox 5"/>
          <p:cNvSpPr txBox="1"/>
          <p:nvPr/>
        </p:nvSpPr>
        <p:spPr>
          <a:xfrm>
            <a:off x="10347485" y="5545620"/>
            <a:ext cx="639335" cy="338453"/>
          </a:xfrm>
          <a:prstGeom prst="rect">
            <a:avLst/>
          </a:prstGeom>
        </p:spPr>
        <p:txBody>
          <a:bodyPr lIns="0" tIns="0" rIns="0" bIns="0" rtlCol="0" anchor="t">
            <a:spAutoFit/>
          </a:bodyPr>
          <a:lstStyle/>
          <a:p>
            <a:pPr algn="ctr">
              <a:lnSpc>
                <a:spcPts val="2687"/>
              </a:lnSpc>
              <a:spcBef>
                <a:spcPct val="0"/>
              </a:spcBef>
            </a:pPr>
            <a:r>
              <a:rPr lang="en-US" sz="1919">
                <a:solidFill>
                  <a:srgbClr val="291B25"/>
                </a:solidFill>
                <a:latin typeface="Arimo"/>
              </a:rPr>
              <a:t>1786</a:t>
            </a:r>
          </a:p>
        </p:txBody>
      </p:sp>
      <p:sp>
        <p:nvSpPr>
          <p:cNvPr id="6" name="TextBox 6"/>
          <p:cNvSpPr txBox="1"/>
          <p:nvPr/>
        </p:nvSpPr>
        <p:spPr>
          <a:xfrm>
            <a:off x="9355606" y="5691034"/>
            <a:ext cx="639335" cy="338453"/>
          </a:xfrm>
          <a:prstGeom prst="rect">
            <a:avLst/>
          </a:prstGeom>
        </p:spPr>
        <p:txBody>
          <a:bodyPr lIns="0" tIns="0" rIns="0" bIns="0" rtlCol="0" anchor="t">
            <a:spAutoFit/>
          </a:bodyPr>
          <a:lstStyle/>
          <a:p>
            <a:pPr algn="ctr">
              <a:lnSpc>
                <a:spcPts val="2687"/>
              </a:lnSpc>
              <a:spcBef>
                <a:spcPct val="0"/>
              </a:spcBef>
            </a:pPr>
            <a:r>
              <a:rPr lang="en-US" sz="1919">
                <a:solidFill>
                  <a:srgbClr val="291B25"/>
                </a:solidFill>
                <a:latin typeface="Arimo"/>
              </a:rPr>
              <a:t>1702</a:t>
            </a:r>
          </a:p>
        </p:txBody>
      </p:sp>
      <p:sp>
        <p:nvSpPr>
          <p:cNvPr id="7" name="TextBox 7"/>
          <p:cNvSpPr txBox="1"/>
          <p:nvPr/>
        </p:nvSpPr>
        <p:spPr>
          <a:xfrm>
            <a:off x="8318566" y="5981862"/>
            <a:ext cx="639335" cy="338453"/>
          </a:xfrm>
          <a:prstGeom prst="rect">
            <a:avLst/>
          </a:prstGeom>
        </p:spPr>
        <p:txBody>
          <a:bodyPr lIns="0" tIns="0" rIns="0" bIns="0" rtlCol="0" anchor="t">
            <a:spAutoFit/>
          </a:bodyPr>
          <a:lstStyle/>
          <a:p>
            <a:pPr algn="ctr">
              <a:lnSpc>
                <a:spcPts val="2687"/>
              </a:lnSpc>
              <a:spcBef>
                <a:spcPct val="0"/>
              </a:spcBef>
            </a:pPr>
            <a:r>
              <a:rPr lang="en-US" sz="1919">
                <a:solidFill>
                  <a:srgbClr val="291B25"/>
                </a:solidFill>
                <a:latin typeface="Arimo"/>
              </a:rPr>
              <a:t>1576</a:t>
            </a:r>
          </a:p>
        </p:txBody>
      </p:sp>
      <p:sp>
        <p:nvSpPr>
          <p:cNvPr id="8" name="TextBox 8"/>
          <p:cNvSpPr txBox="1"/>
          <p:nvPr/>
        </p:nvSpPr>
        <p:spPr>
          <a:xfrm>
            <a:off x="7183348" y="6125077"/>
            <a:ext cx="639335" cy="338453"/>
          </a:xfrm>
          <a:prstGeom prst="rect">
            <a:avLst/>
          </a:prstGeom>
        </p:spPr>
        <p:txBody>
          <a:bodyPr lIns="0" tIns="0" rIns="0" bIns="0" rtlCol="0" anchor="t">
            <a:spAutoFit/>
          </a:bodyPr>
          <a:lstStyle/>
          <a:p>
            <a:pPr algn="ctr">
              <a:lnSpc>
                <a:spcPts val="2687"/>
              </a:lnSpc>
              <a:spcBef>
                <a:spcPct val="0"/>
              </a:spcBef>
            </a:pPr>
            <a:r>
              <a:rPr lang="en-US" sz="1919">
                <a:solidFill>
                  <a:srgbClr val="291B25"/>
                </a:solidFill>
                <a:latin typeface="Arimo"/>
              </a:rPr>
              <a:t>1427</a:t>
            </a:r>
          </a:p>
        </p:txBody>
      </p:sp>
      <p:sp>
        <p:nvSpPr>
          <p:cNvPr id="9" name="TextBox 9"/>
          <p:cNvSpPr txBox="1"/>
          <p:nvPr/>
        </p:nvSpPr>
        <p:spPr>
          <a:xfrm>
            <a:off x="6205477" y="6272690"/>
            <a:ext cx="639335" cy="338453"/>
          </a:xfrm>
          <a:prstGeom prst="rect">
            <a:avLst/>
          </a:prstGeom>
        </p:spPr>
        <p:txBody>
          <a:bodyPr lIns="0" tIns="0" rIns="0" bIns="0" rtlCol="0" anchor="t">
            <a:spAutoFit/>
          </a:bodyPr>
          <a:lstStyle/>
          <a:p>
            <a:pPr algn="ctr">
              <a:lnSpc>
                <a:spcPts val="2687"/>
              </a:lnSpc>
              <a:spcBef>
                <a:spcPct val="0"/>
              </a:spcBef>
            </a:pPr>
            <a:r>
              <a:rPr lang="en-US" sz="1919">
                <a:solidFill>
                  <a:srgbClr val="291B25"/>
                </a:solidFill>
                <a:latin typeface="Arimo"/>
              </a:rPr>
              <a:t>1392</a:t>
            </a:r>
          </a:p>
        </p:txBody>
      </p:sp>
      <p:sp>
        <p:nvSpPr>
          <p:cNvPr id="10" name="TextBox 10"/>
          <p:cNvSpPr txBox="1"/>
          <p:nvPr/>
        </p:nvSpPr>
        <p:spPr>
          <a:xfrm>
            <a:off x="5112581" y="6418104"/>
            <a:ext cx="639335" cy="338453"/>
          </a:xfrm>
          <a:prstGeom prst="rect">
            <a:avLst/>
          </a:prstGeom>
        </p:spPr>
        <p:txBody>
          <a:bodyPr lIns="0" tIns="0" rIns="0" bIns="0" rtlCol="0" anchor="t">
            <a:spAutoFit/>
          </a:bodyPr>
          <a:lstStyle/>
          <a:p>
            <a:pPr algn="ctr">
              <a:lnSpc>
                <a:spcPts val="2687"/>
              </a:lnSpc>
              <a:spcBef>
                <a:spcPct val="0"/>
              </a:spcBef>
            </a:pPr>
            <a:r>
              <a:rPr lang="en-US" sz="1919">
                <a:solidFill>
                  <a:srgbClr val="291B25"/>
                </a:solidFill>
                <a:latin typeface="Arimo"/>
              </a:rPr>
              <a:t>1323</a:t>
            </a:r>
          </a:p>
        </p:txBody>
      </p:sp>
      <p:sp>
        <p:nvSpPr>
          <p:cNvPr id="11" name="TextBox 11"/>
          <p:cNvSpPr txBox="1"/>
          <p:nvPr/>
        </p:nvSpPr>
        <p:spPr>
          <a:xfrm>
            <a:off x="4149396" y="6563518"/>
            <a:ext cx="639335" cy="338453"/>
          </a:xfrm>
          <a:prstGeom prst="rect">
            <a:avLst/>
          </a:prstGeom>
        </p:spPr>
        <p:txBody>
          <a:bodyPr lIns="0" tIns="0" rIns="0" bIns="0" rtlCol="0" anchor="t">
            <a:spAutoFit/>
          </a:bodyPr>
          <a:lstStyle/>
          <a:p>
            <a:pPr algn="ctr">
              <a:lnSpc>
                <a:spcPts val="2687"/>
              </a:lnSpc>
              <a:spcBef>
                <a:spcPct val="0"/>
              </a:spcBef>
            </a:pPr>
            <a:r>
              <a:rPr lang="en-US" sz="1919">
                <a:solidFill>
                  <a:srgbClr val="291B25"/>
                </a:solidFill>
                <a:latin typeface="Arimo"/>
              </a:rPr>
              <a:t>1202</a:t>
            </a:r>
          </a:p>
        </p:txBody>
      </p:sp>
      <p:sp>
        <p:nvSpPr>
          <p:cNvPr id="12" name="TextBox 12"/>
          <p:cNvSpPr txBox="1"/>
          <p:nvPr/>
        </p:nvSpPr>
        <p:spPr>
          <a:xfrm>
            <a:off x="3183058" y="6708932"/>
            <a:ext cx="639335" cy="338453"/>
          </a:xfrm>
          <a:prstGeom prst="rect">
            <a:avLst/>
          </a:prstGeom>
        </p:spPr>
        <p:txBody>
          <a:bodyPr lIns="0" tIns="0" rIns="0" bIns="0" rtlCol="0" anchor="t">
            <a:spAutoFit/>
          </a:bodyPr>
          <a:lstStyle/>
          <a:p>
            <a:pPr algn="ctr">
              <a:lnSpc>
                <a:spcPts val="2687"/>
              </a:lnSpc>
              <a:spcBef>
                <a:spcPct val="0"/>
              </a:spcBef>
            </a:pPr>
            <a:r>
              <a:rPr lang="en-US" sz="1919">
                <a:solidFill>
                  <a:srgbClr val="291B25"/>
                </a:solidFill>
                <a:latin typeface="Arimo"/>
              </a:rPr>
              <a:t>1237</a:t>
            </a:r>
          </a:p>
        </p:txBody>
      </p:sp>
      <p:sp>
        <p:nvSpPr>
          <p:cNvPr id="13" name="TextBox 13"/>
          <p:cNvSpPr txBox="1"/>
          <p:nvPr/>
        </p:nvSpPr>
        <p:spPr>
          <a:xfrm>
            <a:off x="2019982" y="6708932"/>
            <a:ext cx="639335" cy="338453"/>
          </a:xfrm>
          <a:prstGeom prst="rect">
            <a:avLst/>
          </a:prstGeom>
        </p:spPr>
        <p:txBody>
          <a:bodyPr lIns="0" tIns="0" rIns="0" bIns="0" rtlCol="0" anchor="t">
            <a:spAutoFit/>
          </a:bodyPr>
          <a:lstStyle/>
          <a:p>
            <a:pPr algn="ctr">
              <a:lnSpc>
                <a:spcPts val="2687"/>
              </a:lnSpc>
              <a:spcBef>
                <a:spcPct val="0"/>
              </a:spcBef>
            </a:pPr>
            <a:r>
              <a:rPr lang="en-US" sz="1919">
                <a:solidFill>
                  <a:srgbClr val="291B25"/>
                </a:solidFill>
                <a:latin typeface="Arimo"/>
              </a:rPr>
              <a:t>1184</a:t>
            </a:r>
          </a:p>
        </p:txBody>
      </p:sp>
      <p:sp>
        <p:nvSpPr>
          <p:cNvPr id="14" name="TextBox 14"/>
          <p:cNvSpPr txBox="1"/>
          <p:nvPr/>
        </p:nvSpPr>
        <p:spPr>
          <a:xfrm>
            <a:off x="12421987" y="4963965"/>
            <a:ext cx="639335" cy="338453"/>
          </a:xfrm>
          <a:prstGeom prst="rect">
            <a:avLst/>
          </a:prstGeom>
        </p:spPr>
        <p:txBody>
          <a:bodyPr lIns="0" tIns="0" rIns="0" bIns="0" rtlCol="0" anchor="t">
            <a:spAutoFit/>
          </a:bodyPr>
          <a:lstStyle/>
          <a:p>
            <a:pPr algn="ctr">
              <a:lnSpc>
                <a:spcPts val="2687"/>
              </a:lnSpc>
              <a:spcBef>
                <a:spcPct val="0"/>
              </a:spcBef>
            </a:pPr>
            <a:r>
              <a:rPr lang="en-US" sz="1919">
                <a:solidFill>
                  <a:srgbClr val="291B25"/>
                </a:solidFill>
                <a:latin typeface="Arimo"/>
              </a:rPr>
              <a:t>2052</a:t>
            </a:r>
          </a:p>
        </p:txBody>
      </p:sp>
      <p:sp>
        <p:nvSpPr>
          <p:cNvPr id="15" name="TextBox 15"/>
          <p:cNvSpPr txBox="1"/>
          <p:nvPr/>
        </p:nvSpPr>
        <p:spPr>
          <a:xfrm>
            <a:off x="13317487" y="4805047"/>
            <a:ext cx="888559" cy="338453"/>
          </a:xfrm>
          <a:prstGeom prst="rect">
            <a:avLst/>
          </a:prstGeom>
        </p:spPr>
        <p:txBody>
          <a:bodyPr lIns="0" tIns="0" rIns="0" bIns="0" rtlCol="0" anchor="t">
            <a:spAutoFit/>
          </a:bodyPr>
          <a:lstStyle/>
          <a:p>
            <a:pPr algn="ctr">
              <a:lnSpc>
                <a:spcPts val="2687"/>
              </a:lnSpc>
              <a:spcBef>
                <a:spcPct val="0"/>
              </a:spcBef>
            </a:pPr>
            <a:r>
              <a:rPr lang="en-US" sz="1919">
                <a:solidFill>
                  <a:srgbClr val="291B25"/>
                </a:solidFill>
                <a:latin typeface="Arimo"/>
              </a:rPr>
              <a:t>2092</a:t>
            </a:r>
          </a:p>
        </p:txBody>
      </p:sp>
      <p:grpSp>
        <p:nvGrpSpPr>
          <p:cNvPr id="16" name="Group 16"/>
          <p:cNvGrpSpPr/>
          <p:nvPr/>
        </p:nvGrpSpPr>
        <p:grpSpPr>
          <a:xfrm>
            <a:off x="1926142" y="136524"/>
            <a:ext cx="14639666" cy="3002747"/>
            <a:chOff x="0" y="0"/>
            <a:chExt cx="19519555" cy="4003663"/>
          </a:xfrm>
        </p:grpSpPr>
        <p:sp>
          <p:nvSpPr>
            <p:cNvPr id="17" name="TextBox 17"/>
            <p:cNvSpPr txBox="1"/>
            <p:nvPr/>
          </p:nvSpPr>
          <p:spPr>
            <a:xfrm>
              <a:off x="0" y="-19050"/>
              <a:ext cx="19502056" cy="661848"/>
            </a:xfrm>
            <a:prstGeom prst="rect">
              <a:avLst/>
            </a:prstGeom>
          </p:spPr>
          <p:txBody>
            <a:bodyPr lIns="0" tIns="0" rIns="0" bIns="0" rtlCol="0" anchor="t">
              <a:spAutoFit/>
            </a:bodyPr>
            <a:lstStyle/>
            <a:p>
              <a:pPr>
                <a:lnSpc>
                  <a:spcPts val="3796"/>
                </a:lnSpc>
              </a:pPr>
              <a:r>
                <a:rPr lang="en-US" sz="3163" spc="63">
                  <a:solidFill>
                    <a:srgbClr val="291B25"/>
                  </a:solidFill>
                  <a:latin typeface="Arimo Bold"/>
                </a:rPr>
                <a:t>AUGANTIS VEIKIANČIŲ ŪKIO SUBJEKTŲ SKAIČIUS</a:t>
              </a:r>
            </a:p>
          </p:txBody>
        </p:sp>
        <p:sp>
          <p:nvSpPr>
            <p:cNvPr id="18" name="TextBox 18"/>
            <p:cNvSpPr txBox="1"/>
            <p:nvPr/>
          </p:nvSpPr>
          <p:spPr>
            <a:xfrm>
              <a:off x="0" y="845014"/>
              <a:ext cx="19502063" cy="2406453"/>
            </a:xfrm>
            <a:prstGeom prst="rect">
              <a:avLst/>
            </a:prstGeom>
          </p:spPr>
          <p:txBody>
            <a:bodyPr lIns="0" tIns="0" rIns="0" bIns="0" rtlCol="0" anchor="t">
              <a:spAutoFit/>
            </a:bodyPr>
            <a:lstStyle/>
            <a:p>
              <a:pPr algn="just">
                <a:lnSpc>
                  <a:spcPts val="2381"/>
                </a:lnSpc>
              </a:pPr>
              <a:r>
                <a:rPr lang="en-US" sz="1777" spc="35">
                  <a:solidFill>
                    <a:srgbClr val="291B25"/>
                  </a:solidFill>
                  <a:latin typeface="Arimo Bold"/>
                </a:rPr>
                <a:t>Klaipėdos rajonas – tai vieta, kur noriai kuriasi verslas. Nuolat augantis ūkio subjektų skaičius rodo, jog Klaipėdos rajone yra palanki ekonominė aplinka verslo kūrimui ir plėtrai.</a:t>
              </a:r>
            </a:p>
            <a:p>
              <a:pPr algn="just">
                <a:lnSpc>
                  <a:spcPts val="2381"/>
                </a:lnSpc>
              </a:pPr>
              <a:r>
                <a:rPr lang="en-US" sz="1777" spc="35">
                  <a:solidFill>
                    <a:srgbClr val="291B25"/>
                  </a:solidFill>
                  <a:latin typeface="Arimo Bold"/>
                </a:rPr>
                <a:t>Klaipėdos rajone nuo 2010 iki 2024 m. veikiančių ūkio subjektų skaičius ženkliai augo – nuo 1184 iki 3045 veikiančių ūkio subjektų t. y. per 14 metų šis skaičius padidėjo daugiau nei du kartus.</a:t>
              </a:r>
            </a:p>
            <a:p>
              <a:pPr algn="just">
                <a:lnSpc>
                  <a:spcPts val="2381"/>
                </a:lnSpc>
              </a:pPr>
              <a:r>
                <a:rPr lang="en-US" sz="1777" spc="35">
                  <a:solidFill>
                    <a:srgbClr val="291B25"/>
                  </a:solidFill>
                  <a:latin typeface="Arimo Bold"/>
                </a:rPr>
                <a:t>Verta atkreipti dėmesį, kad kitose Lietuvos savivaldybėse veikiančių ūkio subjektų skaičius augo nežymiai arba net sumažėjo, tačiau Klaipėdos rajone veikiančių ūkio subjektų skaičiaus augimas vis didėja.</a:t>
              </a:r>
            </a:p>
          </p:txBody>
        </p:sp>
        <p:sp>
          <p:nvSpPr>
            <p:cNvPr id="19" name="TextBox 19"/>
            <p:cNvSpPr txBox="1"/>
            <p:nvPr/>
          </p:nvSpPr>
          <p:spPr>
            <a:xfrm>
              <a:off x="0" y="3508146"/>
              <a:ext cx="19519555" cy="495518"/>
            </a:xfrm>
            <a:prstGeom prst="rect">
              <a:avLst/>
            </a:prstGeom>
          </p:spPr>
          <p:txBody>
            <a:bodyPr lIns="0" tIns="0" rIns="0" bIns="0" rtlCol="0" anchor="t">
              <a:spAutoFit/>
            </a:bodyPr>
            <a:lstStyle/>
            <a:p>
              <a:pPr>
                <a:lnSpc>
                  <a:spcPts val="3317"/>
                </a:lnSpc>
              </a:pPr>
              <a:endParaRPr/>
            </a:p>
          </p:txBody>
        </p:sp>
      </p:grpSp>
      <p:sp>
        <p:nvSpPr>
          <p:cNvPr id="20" name="TextBox 20"/>
          <p:cNvSpPr txBox="1"/>
          <p:nvPr/>
        </p:nvSpPr>
        <p:spPr>
          <a:xfrm>
            <a:off x="14401271" y="4515954"/>
            <a:ext cx="888559" cy="336718"/>
          </a:xfrm>
          <a:prstGeom prst="rect">
            <a:avLst/>
          </a:prstGeom>
        </p:spPr>
        <p:txBody>
          <a:bodyPr lIns="0" tIns="0" rIns="0" bIns="0" rtlCol="0" anchor="t">
            <a:spAutoFit/>
          </a:bodyPr>
          <a:lstStyle/>
          <a:p>
            <a:pPr algn="ctr">
              <a:lnSpc>
                <a:spcPts val="2684"/>
              </a:lnSpc>
              <a:spcBef>
                <a:spcPct val="0"/>
              </a:spcBef>
            </a:pPr>
            <a:r>
              <a:rPr lang="en-US" sz="1917">
                <a:solidFill>
                  <a:srgbClr val="291B25"/>
                </a:solidFill>
                <a:latin typeface="Arimo"/>
              </a:rPr>
              <a:t>2254</a:t>
            </a:r>
          </a:p>
        </p:txBody>
      </p:sp>
      <p:sp>
        <p:nvSpPr>
          <p:cNvPr id="21" name="TextBox 21"/>
          <p:cNvSpPr txBox="1"/>
          <p:nvPr/>
        </p:nvSpPr>
        <p:spPr>
          <a:xfrm>
            <a:off x="15452232" y="3988648"/>
            <a:ext cx="888559" cy="336718"/>
          </a:xfrm>
          <a:prstGeom prst="rect">
            <a:avLst/>
          </a:prstGeom>
        </p:spPr>
        <p:txBody>
          <a:bodyPr lIns="0" tIns="0" rIns="0" bIns="0" rtlCol="0" anchor="t">
            <a:spAutoFit/>
          </a:bodyPr>
          <a:lstStyle/>
          <a:p>
            <a:pPr algn="ctr">
              <a:lnSpc>
                <a:spcPts val="2684"/>
              </a:lnSpc>
              <a:spcBef>
                <a:spcPct val="0"/>
              </a:spcBef>
            </a:pPr>
            <a:r>
              <a:rPr lang="en-US" sz="1917">
                <a:solidFill>
                  <a:srgbClr val="291B25"/>
                </a:solidFill>
                <a:latin typeface="Arimo"/>
              </a:rPr>
              <a:t>2572</a:t>
            </a:r>
          </a:p>
        </p:txBody>
      </p:sp>
      <p:sp>
        <p:nvSpPr>
          <p:cNvPr id="22" name="TextBox 22"/>
          <p:cNvSpPr txBox="1"/>
          <p:nvPr/>
        </p:nvSpPr>
        <p:spPr>
          <a:xfrm>
            <a:off x="16565808" y="3063071"/>
            <a:ext cx="888559" cy="499942"/>
          </a:xfrm>
          <a:prstGeom prst="rect">
            <a:avLst/>
          </a:prstGeom>
        </p:spPr>
        <p:txBody>
          <a:bodyPr lIns="0" tIns="0" rIns="0" bIns="0" rtlCol="0" anchor="t">
            <a:spAutoFit/>
          </a:bodyPr>
          <a:lstStyle/>
          <a:p>
            <a:pPr algn="ctr">
              <a:lnSpc>
                <a:spcPts val="3944"/>
              </a:lnSpc>
              <a:spcBef>
                <a:spcPct val="0"/>
              </a:spcBef>
            </a:pPr>
            <a:r>
              <a:rPr lang="en-US" sz="2817">
                <a:solidFill>
                  <a:srgbClr val="291B25"/>
                </a:solidFill>
                <a:latin typeface="Arimo Bold"/>
              </a:rPr>
              <a:t>3045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000"/>
            </a:blip>
            <a:stretch>
              <a:fillRect t="-86978" b="-80905"/>
            </a:stretch>
          </a:blipFill>
        </p:spPr>
      </p:sp>
      <p:sp>
        <p:nvSpPr>
          <p:cNvPr id="3" name="AutoShape 3"/>
          <p:cNvSpPr/>
          <p:nvPr/>
        </p:nvSpPr>
        <p:spPr>
          <a:xfrm>
            <a:off x="4877136" y="0"/>
            <a:ext cx="13410864" cy="10287000"/>
          </a:xfrm>
          <a:prstGeom prst="rect">
            <a:avLst/>
          </a:prstGeom>
          <a:solidFill>
            <a:srgbClr val="FFFFFF">
              <a:alpha val="47843"/>
            </a:srgbClr>
          </a:solidFill>
        </p:spPr>
      </p:sp>
      <p:pic>
        <p:nvPicPr>
          <p:cNvPr id="4" name="Picture 4"/>
          <p:cNvPicPr>
            <a:picLocks noChangeAspect="1"/>
          </p:cNvPicPr>
          <p:nvPr/>
        </p:nvPicPr>
        <p:blipFill>
          <a:blip r:embed="rId3"/>
          <a:stretch>
            <a:fillRect/>
          </a:stretch>
        </p:blipFill>
        <p:spPr>
          <a:xfrm>
            <a:off x="3822773" y="-981097"/>
            <a:ext cx="15786340" cy="11479618"/>
          </a:xfrm>
          <a:prstGeom prst="rect">
            <a:avLst/>
          </a:prstGeom>
        </p:spPr>
      </p:pic>
      <p:grpSp>
        <p:nvGrpSpPr>
          <p:cNvPr id="5" name="Group 5"/>
          <p:cNvGrpSpPr/>
          <p:nvPr/>
        </p:nvGrpSpPr>
        <p:grpSpPr>
          <a:xfrm>
            <a:off x="135829" y="348034"/>
            <a:ext cx="5022653" cy="7277419"/>
            <a:chOff x="0" y="0"/>
            <a:chExt cx="6696871" cy="9703226"/>
          </a:xfrm>
        </p:grpSpPr>
        <p:sp>
          <p:nvSpPr>
            <p:cNvPr id="6" name="TextBox 6"/>
            <p:cNvSpPr txBox="1"/>
            <p:nvPr/>
          </p:nvSpPr>
          <p:spPr>
            <a:xfrm>
              <a:off x="0" y="-28575"/>
              <a:ext cx="6690867" cy="2873375"/>
            </a:xfrm>
            <a:prstGeom prst="rect">
              <a:avLst/>
            </a:prstGeom>
          </p:spPr>
          <p:txBody>
            <a:bodyPr lIns="0" tIns="0" rIns="0" bIns="0" rtlCol="0" anchor="t">
              <a:spAutoFit/>
            </a:bodyPr>
            <a:lstStyle/>
            <a:p>
              <a:pPr>
                <a:lnSpc>
                  <a:spcPts val="4223"/>
                </a:lnSpc>
              </a:pPr>
              <a:r>
                <a:rPr lang="en-US" sz="3519" spc="70">
                  <a:solidFill>
                    <a:srgbClr val="291B25"/>
                  </a:solidFill>
                  <a:latin typeface="Arimo Bold"/>
                </a:rPr>
                <a:t>KLAIPĖDOS RAJONE VYKDOMOS EKONOMINĖS VEIKLOS RŪŠYS</a:t>
              </a:r>
            </a:p>
          </p:txBody>
        </p:sp>
        <p:sp>
          <p:nvSpPr>
            <p:cNvPr id="7" name="TextBox 7"/>
            <p:cNvSpPr txBox="1"/>
            <p:nvPr/>
          </p:nvSpPr>
          <p:spPr>
            <a:xfrm>
              <a:off x="0" y="3010899"/>
              <a:ext cx="6690870" cy="5924353"/>
            </a:xfrm>
            <a:prstGeom prst="rect">
              <a:avLst/>
            </a:prstGeom>
          </p:spPr>
          <p:txBody>
            <a:bodyPr lIns="0" tIns="0" rIns="0" bIns="0" rtlCol="0" anchor="t">
              <a:spAutoFit/>
            </a:bodyPr>
            <a:lstStyle/>
            <a:p>
              <a:pPr>
                <a:lnSpc>
                  <a:spcPts val="3945"/>
                </a:lnSpc>
              </a:pPr>
              <a:r>
                <a:rPr lang="en-US" sz="2818" spc="56">
                  <a:solidFill>
                    <a:srgbClr val="291B25"/>
                  </a:solidFill>
                  <a:latin typeface="Arimo"/>
                </a:rPr>
                <a:t>Klaipėdos rajone 2024 m. pradžioje daugiausia užsiimama didmenine ir mažmenine prekyba bei variklinių transporto priemonių ir motociklų remontu – 582, statyba – 504,  transportu ir saugojimu – 306, apdirbamąja gamyba – 329.</a:t>
              </a:r>
            </a:p>
          </p:txBody>
        </p:sp>
        <p:sp>
          <p:nvSpPr>
            <p:cNvPr id="8" name="TextBox 8"/>
            <p:cNvSpPr txBox="1"/>
            <p:nvPr/>
          </p:nvSpPr>
          <p:spPr>
            <a:xfrm>
              <a:off x="0" y="9194835"/>
              <a:ext cx="6696871" cy="508390"/>
            </a:xfrm>
            <a:prstGeom prst="rect">
              <a:avLst/>
            </a:prstGeom>
          </p:spPr>
          <p:txBody>
            <a:bodyPr lIns="0" tIns="0" rIns="0" bIns="0" rtlCol="0" anchor="t">
              <a:spAutoFit/>
            </a:bodyPr>
            <a:lstStyle/>
            <a:p>
              <a:pPr>
                <a:lnSpc>
                  <a:spcPts val="3344"/>
                </a:lnSpc>
              </a:pPr>
              <a:endParaRPr/>
            </a:p>
          </p:txBody>
        </p:sp>
      </p:grpSp>
      <p:sp>
        <p:nvSpPr>
          <p:cNvPr id="9" name="TextBox 9"/>
          <p:cNvSpPr txBox="1"/>
          <p:nvPr/>
        </p:nvSpPr>
        <p:spPr>
          <a:xfrm>
            <a:off x="10583642" y="353269"/>
            <a:ext cx="814242"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42</a:t>
            </a:r>
          </a:p>
        </p:txBody>
      </p:sp>
      <p:sp>
        <p:nvSpPr>
          <p:cNvPr id="10" name="TextBox 10"/>
          <p:cNvSpPr txBox="1"/>
          <p:nvPr/>
        </p:nvSpPr>
        <p:spPr>
          <a:xfrm>
            <a:off x="10034263" y="786896"/>
            <a:ext cx="814242"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13</a:t>
            </a:r>
          </a:p>
        </p:txBody>
      </p:sp>
      <p:sp>
        <p:nvSpPr>
          <p:cNvPr id="11" name="TextBox 11"/>
          <p:cNvSpPr txBox="1"/>
          <p:nvPr/>
        </p:nvSpPr>
        <p:spPr>
          <a:xfrm>
            <a:off x="15597906" y="1156204"/>
            <a:ext cx="814242"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329</a:t>
            </a:r>
          </a:p>
        </p:txBody>
      </p:sp>
      <p:sp>
        <p:nvSpPr>
          <p:cNvPr id="12" name="TextBox 12"/>
          <p:cNvSpPr txBox="1"/>
          <p:nvPr/>
        </p:nvSpPr>
        <p:spPr>
          <a:xfrm>
            <a:off x="10441384" y="1665749"/>
            <a:ext cx="814242"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32</a:t>
            </a:r>
          </a:p>
        </p:txBody>
      </p:sp>
      <p:sp>
        <p:nvSpPr>
          <p:cNvPr id="13" name="TextBox 13"/>
          <p:cNvSpPr txBox="1"/>
          <p:nvPr/>
        </p:nvSpPr>
        <p:spPr>
          <a:xfrm>
            <a:off x="10034263" y="2149357"/>
            <a:ext cx="814242"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6</a:t>
            </a:r>
          </a:p>
        </p:txBody>
      </p:sp>
      <p:sp>
        <p:nvSpPr>
          <p:cNvPr id="14" name="TextBox 14"/>
          <p:cNvSpPr txBox="1"/>
          <p:nvPr/>
        </p:nvSpPr>
        <p:spPr>
          <a:xfrm>
            <a:off x="16852179" y="2518665"/>
            <a:ext cx="814242"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504</a:t>
            </a:r>
          </a:p>
        </p:txBody>
      </p:sp>
      <p:sp>
        <p:nvSpPr>
          <p:cNvPr id="15" name="TextBox 15"/>
          <p:cNvSpPr txBox="1"/>
          <p:nvPr/>
        </p:nvSpPr>
        <p:spPr>
          <a:xfrm>
            <a:off x="14157640" y="3474146"/>
            <a:ext cx="1070398"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306</a:t>
            </a:r>
          </a:p>
        </p:txBody>
      </p:sp>
      <p:sp>
        <p:nvSpPr>
          <p:cNvPr id="16" name="TextBox 16"/>
          <p:cNvSpPr txBox="1"/>
          <p:nvPr/>
        </p:nvSpPr>
        <p:spPr>
          <a:xfrm>
            <a:off x="10862685" y="3929594"/>
            <a:ext cx="1070398"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78</a:t>
            </a:r>
          </a:p>
        </p:txBody>
      </p:sp>
      <p:sp>
        <p:nvSpPr>
          <p:cNvPr id="17" name="TextBox 17"/>
          <p:cNvSpPr txBox="1"/>
          <p:nvPr/>
        </p:nvSpPr>
        <p:spPr>
          <a:xfrm>
            <a:off x="10720427" y="4415645"/>
            <a:ext cx="1070398"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64</a:t>
            </a:r>
          </a:p>
        </p:txBody>
      </p:sp>
      <p:sp>
        <p:nvSpPr>
          <p:cNvPr id="18" name="TextBox 18"/>
          <p:cNvSpPr txBox="1"/>
          <p:nvPr/>
        </p:nvSpPr>
        <p:spPr>
          <a:xfrm>
            <a:off x="9906185" y="4901696"/>
            <a:ext cx="1070398"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15</a:t>
            </a:r>
          </a:p>
        </p:txBody>
      </p:sp>
      <p:sp>
        <p:nvSpPr>
          <p:cNvPr id="19" name="TextBox 19"/>
          <p:cNvSpPr txBox="1"/>
          <p:nvPr/>
        </p:nvSpPr>
        <p:spPr>
          <a:xfrm>
            <a:off x="11621607" y="5375711"/>
            <a:ext cx="1070398"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134</a:t>
            </a:r>
          </a:p>
        </p:txBody>
      </p:sp>
      <p:sp>
        <p:nvSpPr>
          <p:cNvPr id="20" name="TextBox 20"/>
          <p:cNvSpPr txBox="1"/>
          <p:nvPr/>
        </p:nvSpPr>
        <p:spPr>
          <a:xfrm>
            <a:off x="13844117" y="5745019"/>
            <a:ext cx="1070398"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284</a:t>
            </a:r>
          </a:p>
        </p:txBody>
      </p:sp>
      <p:sp>
        <p:nvSpPr>
          <p:cNvPr id="21" name="TextBox 21"/>
          <p:cNvSpPr txBox="1"/>
          <p:nvPr/>
        </p:nvSpPr>
        <p:spPr>
          <a:xfrm>
            <a:off x="12239544" y="6279717"/>
            <a:ext cx="904921" cy="426076"/>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160</a:t>
            </a:r>
          </a:p>
        </p:txBody>
      </p:sp>
      <p:sp>
        <p:nvSpPr>
          <p:cNvPr id="22" name="TextBox 22"/>
          <p:cNvSpPr txBox="1"/>
          <p:nvPr/>
        </p:nvSpPr>
        <p:spPr>
          <a:xfrm>
            <a:off x="9778107" y="6648644"/>
            <a:ext cx="1070398"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4</a:t>
            </a:r>
          </a:p>
        </p:txBody>
      </p:sp>
      <p:sp>
        <p:nvSpPr>
          <p:cNvPr id="23" name="TextBox 23"/>
          <p:cNvSpPr txBox="1"/>
          <p:nvPr/>
        </p:nvSpPr>
        <p:spPr>
          <a:xfrm>
            <a:off x="10848505" y="7094171"/>
            <a:ext cx="1070398"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85</a:t>
            </a:r>
          </a:p>
        </p:txBody>
      </p:sp>
      <p:sp>
        <p:nvSpPr>
          <p:cNvPr id="24" name="TextBox 24"/>
          <p:cNvSpPr txBox="1"/>
          <p:nvPr/>
        </p:nvSpPr>
        <p:spPr>
          <a:xfrm>
            <a:off x="10641744" y="7658996"/>
            <a:ext cx="1016953" cy="408019"/>
          </a:xfrm>
          <a:prstGeom prst="rect">
            <a:avLst/>
          </a:prstGeom>
        </p:spPr>
        <p:txBody>
          <a:bodyPr lIns="0" tIns="0" rIns="0" bIns="0" rtlCol="0" anchor="t">
            <a:spAutoFit/>
          </a:bodyPr>
          <a:lstStyle/>
          <a:p>
            <a:pPr algn="ctr">
              <a:lnSpc>
                <a:spcPts val="3291"/>
              </a:lnSpc>
              <a:spcBef>
                <a:spcPct val="0"/>
              </a:spcBef>
            </a:pPr>
            <a:r>
              <a:rPr lang="en-US" sz="2351">
                <a:solidFill>
                  <a:srgbClr val="291B25"/>
                </a:solidFill>
                <a:latin typeface="Arimo"/>
              </a:rPr>
              <a:t>65</a:t>
            </a:r>
          </a:p>
        </p:txBody>
      </p:sp>
      <p:sp>
        <p:nvSpPr>
          <p:cNvPr id="25" name="TextBox 25"/>
          <p:cNvSpPr txBox="1"/>
          <p:nvPr/>
        </p:nvSpPr>
        <p:spPr>
          <a:xfrm>
            <a:off x="10862685" y="8009865"/>
            <a:ext cx="1296417"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88</a:t>
            </a:r>
          </a:p>
        </p:txBody>
      </p:sp>
      <p:sp>
        <p:nvSpPr>
          <p:cNvPr id="26" name="TextBox 26"/>
          <p:cNvSpPr txBox="1"/>
          <p:nvPr/>
        </p:nvSpPr>
        <p:spPr>
          <a:xfrm>
            <a:off x="13396421" y="8554607"/>
            <a:ext cx="1296417" cy="426458"/>
          </a:xfrm>
          <a:prstGeom prst="rect">
            <a:avLst/>
          </a:prstGeom>
        </p:spPr>
        <p:txBody>
          <a:bodyPr lIns="0" tIns="0" rIns="0" bIns="0" rtlCol="0" anchor="t">
            <a:spAutoFit/>
          </a:bodyPr>
          <a:lstStyle/>
          <a:p>
            <a:pPr algn="ctr">
              <a:lnSpc>
                <a:spcPts val="3464"/>
              </a:lnSpc>
              <a:spcBef>
                <a:spcPct val="0"/>
              </a:spcBef>
            </a:pPr>
            <a:r>
              <a:rPr lang="en-US" sz="2474">
                <a:solidFill>
                  <a:srgbClr val="291B25"/>
                </a:solidFill>
                <a:latin typeface="Arimo"/>
              </a:rPr>
              <a:t>253</a:t>
            </a:r>
          </a:p>
        </p:txBody>
      </p:sp>
      <p:sp>
        <p:nvSpPr>
          <p:cNvPr id="27" name="TextBox 27"/>
          <p:cNvSpPr txBox="1"/>
          <p:nvPr/>
        </p:nvSpPr>
        <p:spPr>
          <a:xfrm>
            <a:off x="16881167" y="2999647"/>
            <a:ext cx="1570508" cy="987097"/>
          </a:xfrm>
          <a:prstGeom prst="rect">
            <a:avLst/>
          </a:prstGeom>
        </p:spPr>
        <p:txBody>
          <a:bodyPr lIns="0" tIns="0" rIns="0" bIns="0" rtlCol="0" anchor="t">
            <a:spAutoFit/>
          </a:bodyPr>
          <a:lstStyle/>
          <a:p>
            <a:pPr algn="ctr">
              <a:lnSpc>
                <a:spcPts val="3930"/>
              </a:lnSpc>
            </a:pPr>
            <a:r>
              <a:rPr lang="en-US" sz="2807">
                <a:solidFill>
                  <a:srgbClr val="291B25"/>
                </a:solidFill>
                <a:latin typeface="Arimo Bold"/>
              </a:rPr>
              <a:t>582</a:t>
            </a:r>
          </a:p>
          <a:p>
            <a:pPr algn="ctr">
              <a:lnSpc>
                <a:spcPts val="3930"/>
              </a:lnSpc>
              <a:spcBef>
                <a:spcPct val="0"/>
              </a:spcBef>
            </a:pPr>
            <a:endParaRPr lang="en-US" sz="2807">
              <a:solidFill>
                <a:srgbClr val="291B25"/>
              </a:solidFill>
              <a:latin typeface="Arimo Bold"/>
            </a:endParaRPr>
          </a:p>
        </p:txBody>
      </p:sp>
      <p:grpSp>
        <p:nvGrpSpPr>
          <p:cNvPr id="28" name="Group 28"/>
          <p:cNvGrpSpPr>
            <a:grpSpLocks noChangeAspect="1"/>
          </p:cNvGrpSpPr>
          <p:nvPr/>
        </p:nvGrpSpPr>
        <p:grpSpPr>
          <a:xfrm>
            <a:off x="-4910986" y="2377129"/>
            <a:ext cx="11879371" cy="10287000"/>
            <a:chOff x="0" y="0"/>
            <a:chExt cx="4282440" cy="3708400"/>
          </a:xfrm>
        </p:grpSpPr>
        <p:sp>
          <p:nvSpPr>
            <p:cNvPr id="29" name="Freeform 2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alphaModFix amt="19999"/>
              </a:blip>
              <a:stretch>
                <a:fillRect l="-14865" r="-14865"/>
              </a:stretch>
            </a:blipFill>
          </p:spPr>
        </p:sp>
      </p:grpSp>
      <p:grpSp>
        <p:nvGrpSpPr>
          <p:cNvPr id="30" name="Group 30"/>
          <p:cNvGrpSpPr>
            <a:grpSpLocks noChangeAspect="1"/>
          </p:cNvGrpSpPr>
          <p:nvPr/>
        </p:nvGrpSpPr>
        <p:grpSpPr>
          <a:xfrm>
            <a:off x="-9774010" y="1907553"/>
            <a:ext cx="11879371" cy="10287000"/>
            <a:chOff x="0" y="0"/>
            <a:chExt cx="4282440" cy="3708400"/>
          </a:xfrm>
        </p:grpSpPr>
        <p:sp>
          <p:nvSpPr>
            <p:cNvPr id="31" name="Freeform 3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000000">
                <a:alpha val="0"/>
              </a:srgbClr>
            </a:solidFill>
            <a:ln w="12700">
              <a:solidFill>
                <a:srgbClr val="000000"/>
              </a:solidFill>
            </a:ln>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6000"/>
            </a:blip>
            <a:stretch>
              <a:fillRect t="-12213" r="-4229" b="-11092"/>
            </a:stretch>
          </a:blipFill>
        </p:spPr>
      </p:sp>
      <p:grpSp>
        <p:nvGrpSpPr>
          <p:cNvPr id="3" name="Group 3"/>
          <p:cNvGrpSpPr>
            <a:grpSpLocks noChangeAspect="1"/>
          </p:cNvGrpSpPr>
          <p:nvPr/>
        </p:nvGrpSpPr>
        <p:grpSpPr>
          <a:xfrm>
            <a:off x="14879398" y="-2397269"/>
            <a:ext cx="5536706" cy="4794538"/>
            <a:chOff x="0" y="0"/>
            <a:chExt cx="4282440" cy="3708400"/>
          </a:xfrm>
        </p:grpSpPr>
        <p:sp>
          <p:nvSpPr>
            <p:cNvPr id="4" name="Freeform 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alphaModFix amt="19999"/>
              </a:blip>
              <a:stretch>
                <a:fillRect l="-14865" r="-14865"/>
              </a:stretch>
            </a:blipFill>
          </p:spPr>
        </p:sp>
      </p:grpSp>
      <p:grpSp>
        <p:nvGrpSpPr>
          <p:cNvPr id="5" name="Group 5"/>
          <p:cNvGrpSpPr>
            <a:grpSpLocks noChangeAspect="1"/>
          </p:cNvGrpSpPr>
          <p:nvPr/>
        </p:nvGrpSpPr>
        <p:grpSpPr>
          <a:xfrm>
            <a:off x="-8632241" y="0"/>
            <a:ext cx="11879371" cy="10287000"/>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alphaModFix amt="19999"/>
              </a:blip>
              <a:stretch>
                <a:fillRect l="-14865" r="-14865"/>
              </a:stretch>
            </a:blipFill>
          </p:spPr>
        </p:sp>
      </p:grpSp>
      <p:sp>
        <p:nvSpPr>
          <p:cNvPr id="7" name="Freeform 7"/>
          <p:cNvSpPr/>
          <p:nvPr/>
        </p:nvSpPr>
        <p:spPr>
          <a:xfrm>
            <a:off x="3171965" y="139362"/>
            <a:ext cx="11944070" cy="8718105"/>
          </a:xfrm>
          <a:custGeom>
            <a:avLst/>
            <a:gdLst/>
            <a:ahLst/>
            <a:cxnLst/>
            <a:rect l="l" t="t" r="r" b="b"/>
            <a:pathLst>
              <a:path w="11944070" h="8718105">
                <a:moveTo>
                  <a:pt x="0" y="0"/>
                </a:moveTo>
                <a:lnTo>
                  <a:pt x="11944070" y="0"/>
                </a:lnTo>
                <a:lnTo>
                  <a:pt x="11944070" y="8718104"/>
                </a:lnTo>
                <a:lnTo>
                  <a:pt x="0" y="8718104"/>
                </a:lnTo>
                <a:lnTo>
                  <a:pt x="0" y="0"/>
                </a:lnTo>
                <a:close/>
              </a:path>
            </a:pathLst>
          </a:custGeom>
          <a:blipFill>
            <a:blip r:embed="rId4"/>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941175" y="-686522"/>
            <a:ext cx="13464955" cy="11660044"/>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alpha val="40784"/>
              </a:srgbClr>
            </a:solidFill>
            <a:ln w="12700">
              <a:solidFill>
                <a:srgbClr val="000000"/>
              </a:solidFill>
            </a:ln>
          </p:spPr>
        </p:sp>
      </p:grpSp>
      <p:grpSp>
        <p:nvGrpSpPr>
          <p:cNvPr id="4" name="Group 4"/>
          <p:cNvGrpSpPr>
            <a:grpSpLocks noChangeAspect="1"/>
          </p:cNvGrpSpPr>
          <p:nvPr/>
        </p:nvGrpSpPr>
        <p:grpSpPr>
          <a:xfrm rot="-2313803">
            <a:off x="-1209231" y="7885918"/>
            <a:ext cx="4475863" cy="3875896"/>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alphaModFix amt="19999"/>
              </a:blip>
              <a:stretch>
                <a:fillRect l="-14865" r="-14865"/>
              </a:stretch>
            </a:blipFill>
          </p:spPr>
        </p:sp>
      </p:grpSp>
      <p:sp>
        <p:nvSpPr>
          <p:cNvPr id="6" name="Freeform 6"/>
          <p:cNvSpPr/>
          <p:nvPr/>
        </p:nvSpPr>
        <p:spPr>
          <a:xfrm>
            <a:off x="2134797" y="0"/>
            <a:ext cx="14777966" cy="10287000"/>
          </a:xfrm>
          <a:custGeom>
            <a:avLst/>
            <a:gdLst/>
            <a:ahLst/>
            <a:cxnLst/>
            <a:rect l="l" t="t" r="r" b="b"/>
            <a:pathLst>
              <a:path w="14777966" h="10287000">
                <a:moveTo>
                  <a:pt x="0" y="0"/>
                </a:moveTo>
                <a:lnTo>
                  <a:pt x="14777966" y="0"/>
                </a:lnTo>
                <a:lnTo>
                  <a:pt x="14777966" y="10287000"/>
                </a:lnTo>
                <a:lnTo>
                  <a:pt x="0" y="10287000"/>
                </a:lnTo>
                <a:lnTo>
                  <a:pt x="0" y="0"/>
                </a:lnTo>
                <a:close/>
              </a:path>
            </a:pathLst>
          </a:custGeom>
          <a:blipFill>
            <a:blip r:embed="rId3"/>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1101</Words>
  <Application>Microsoft Office PowerPoint</Application>
  <PresentationFormat>Pasirinktinai</PresentationFormat>
  <Paragraphs>134</Paragraphs>
  <Slides>14</Slides>
  <Notes>0</Notes>
  <HiddenSlides>0</HiddenSlides>
  <MMClips>0</MMClips>
  <ScaleCrop>false</ScaleCrop>
  <HeadingPairs>
    <vt:vector size="6" baseType="variant">
      <vt:variant>
        <vt:lpstr>Naudojami šriftai</vt:lpstr>
      </vt:variant>
      <vt:variant>
        <vt:i4>7</vt:i4>
      </vt:variant>
      <vt:variant>
        <vt:lpstr>Tema</vt:lpstr>
      </vt:variant>
      <vt:variant>
        <vt:i4>1</vt:i4>
      </vt:variant>
      <vt:variant>
        <vt:lpstr>Skaidrių pavadinimai</vt:lpstr>
      </vt:variant>
      <vt:variant>
        <vt:i4>14</vt:i4>
      </vt:variant>
    </vt:vector>
  </HeadingPairs>
  <TitlesOfParts>
    <vt:vector size="22" baseType="lpstr">
      <vt:lpstr>Arimo</vt:lpstr>
      <vt:lpstr>Arial</vt:lpstr>
      <vt:lpstr>Arimo Bold</vt:lpstr>
      <vt:lpstr>Canva Sans Bold</vt:lpstr>
      <vt:lpstr>Calibri</vt:lpstr>
      <vt:lpstr>Raleway Bold</vt:lpstr>
      <vt:lpstr>Fira Sans Bold Bold</vt:lpstr>
      <vt:lpstr>Office Theme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Investicinė aplinka</dc:title>
  <dc:creator>Mantas Virbauskas</dc:creator>
  <cp:lastModifiedBy>Mantas Virbauskas</cp:lastModifiedBy>
  <cp:revision>1</cp:revision>
  <dcterms:created xsi:type="dcterms:W3CDTF">2006-08-16T00:00:00Z</dcterms:created>
  <dcterms:modified xsi:type="dcterms:W3CDTF">2024-01-29T12:32:30Z</dcterms:modified>
  <dc:identifier>DAEuBLmzquQ</dc:identifier>
</cp:coreProperties>
</file>