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Arimo" panose="020B0604020202020204" charset="0"/>
      <p:regular r:id="rId27"/>
    </p:embeddedFont>
    <p:embeddedFont>
      <p:font typeface="Arimo Bold" panose="020B0604020202020204" charset="0"/>
      <p:regular r:id="rId28"/>
    </p:embeddedFont>
    <p:embeddedFont>
      <p:font typeface="Arimo Italics" panose="020B0604020202020204" charset="0"/>
      <p:regular r:id="rId29"/>
    </p:embeddedFont>
    <p:embeddedFont>
      <p:font typeface="Barlow Medium Bold Italics" panose="020B0604020202020204" charset="-70"/>
      <p:regular r:id="rId30"/>
    </p:embeddedFont>
    <p:embeddedFont>
      <p:font typeface="Canva Sans 1 Bold" panose="020B0604020202020204" charset="0"/>
      <p:regular r:id="rId31"/>
    </p:embeddedFont>
    <p:embeddedFont>
      <p:font typeface="Canva Sans 1 Bold Italics" panose="020B0604020202020204" charset="0"/>
      <p:regular r:id="rId32"/>
    </p:embeddedFont>
    <p:embeddedFont>
      <p:font typeface="Canva Sans 1 Italics" panose="020B0604020202020204" charset="0"/>
      <p:regular r:id="rId33"/>
    </p:embeddedFont>
    <p:embeddedFont>
      <p:font typeface="Canva Sans 2 Bold" panose="020B0604020202020204" charset="0"/>
      <p:regular r:id="rId34"/>
    </p:embeddedFont>
    <p:embeddedFont>
      <p:font typeface="Fira Sans Bold" panose="020B0604020202020204" charset="0"/>
      <p:regular r:id="rId35"/>
    </p:embeddedFont>
    <p:embeddedFont>
      <p:font typeface="Fira Sans Bold Bold Italics" panose="020B0604020202020204" charset="0"/>
      <p:regular r:id="rId36"/>
    </p:embeddedFont>
    <p:embeddedFont>
      <p:font typeface="Garet Bold" panose="020B0604020202020204" charset="-7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rena.gailiuviene@klaipedos-r.l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" r="-74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8032704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3"/>
            <a:stretch>
              <a:fillRect t="-57307" r="-10427" b="-167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0267" y="3791715"/>
            <a:ext cx="17707465" cy="363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7500">
                <a:solidFill>
                  <a:srgbClr val="FFFFFF"/>
                </a:solidFill>
                <a:latin typeface="Garet Bold"/>
              </a:rPr>
              <a:t>KLAIPĖDOS RAJONO SAVIVALDYBĖS VERSLO PLĖTROS SKATINIMO PRIEMONĖS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12345" y="8511852"/>
            <a:ext cx="25295432" cy="2877135"/>
          </a:xfrm>
          <a:custGeom>
            <a:avLst/>
            <a:gdLst/>
            <a:ahLst/>
            <a:cxnLst/>
            <a:rect l="l" t="t" r="r" b="b"/>
            <a:pathLst>
              <a:path w="25295432" h="2877135">
                <a:moveTo>
                  <a:pt x="25295432" y="0"/>
                </a:moveTo>
                <a:lnTo>
                  <a:pt x="0" y="0"/>
                </a:lnTo>
                <a:lnTo>
                  <a:pt x="0" y="2877135"/>
                </a:lnTo>
                <a:lnTo>
                  <a:pt x="25295432" y="2877135"/>
                </a:lnTo>
                <a:lnTo>
                  <a:pt x="25295432" y="0"/>
                </a:lnTo>
                <a:close/>
              </a:path>
            </a:pathLst>
          </a:custGeom>
          <a:blipFill>
            <a:blip r:embed="rId2"/>
            <a:stretch>
              <a:fillRect t="-57307" r="-10427" b="-167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02378" y="9349377"/>
            <a:ext cx="20558719" cy="1436311"/>
            <a:chOff x="0" y="0"/>
            <a:chExt cx="13269564" cy="927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69565" cy="927063"/>
            </a:xfrm>
            <a:custGeom>
              <a:avLst/>
              <a:gdLst/>
              <a:ahLst/>
              <a:cxnLst/>
              <a:rect l="l" t="t" r="r" b="b"/>
              <a:pathLst>
                <a:path w="13269565" h="927063">
                  <a:moveTo>
                    <a:pt x="19205" y="0"/>
                  </a:moveTo>
                  <a:lnTo>
                    <a:pt x="13250360" y="0"/>
                  </a:lnTo>
                  <a:cubicBezTo>
                    <a:pt x="13255453" y="0"/>
                    <a:pt x="13260338" y="2023"/>
                    <a:pt x="13263941" y="5625"/>
                  </a:cubicBezTo>
                  <a:cubicBezTo>
                    <a:pt x="13267542" y="9227"/>
                    <a:pt x="13269565" y="14112"/>
                    <a:pt x="13269565" y="19205"/>
                  </a:cubicBezTo>
                  <a:lnTo>
                    <a:pt x="13269565" y="907857"/>
                  </a:lnTo>
                  <a:cubicBezTo>
                    <a:pt x="13269565" y="918464"/>
                    <a:pt x="13260967" y="927063"/>
                    <a:pt x="13250360" y="927063"/>
                  </a:cubicBezTo>
                  <a:lnTo>
                    <a:pt x="19205" y="927063"/>
                  </a:lnTo>
                  <a:cubicBezTo>
                    <a:pt x="14112" y="927063"/>
                    <a:pt x="9227" y="925039"/>
                    <a:pt x="5625" y="921438"/>
                  </a:cubicBezTo>
                  <a:cubicBezTo>
                    <a:pt x="2023" y="917836"/>
                    <a:pt x="0" y="912951"/>
                    <a:pt x="0" y="907857"/>
                  </a:cubicBezTo>
                  <a:lnTo>
                    <a:pt x="0" y="19205"/>
                  </a:lnTo>
                  <a:cubicBezTo>
                    <a:pt x="0" y="14112"/>
                    <a:pt x="2023" y="9227"/>
                    <a:pt x="5625" y="5625"/>
                  </a:cubicBezTo>
                  <a:cubicBezTo>
                    <a:pt x="9227" y="2023"/>
                    <a:pt x="14112" y="0"/>
                    <a:pt x="19205" y="0"/>
                  </a:cubicBezTo>
                  <a:close/>
                </a:path>
              </a:pathLst>
            </a:custGeom>
            <a:solidFill>
              <a:srgbClr val="F9DC6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3269564" cy="984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3452" y="0"/>
            <a:ext cx="18264548" cy="9390764"/>
          </a:xfrm>
          <a:custGeom>
            <a:avLst/>
            <a:gdLst/>
            <a:ahLst/>
            <a:cxnLst/>
            <a:rect l="l" t="t" r="r" b="b"/>
            <a:pathLst>
              <a:path w="18264548" h="9390764">
                <a:moveTo>
                  <a:pt x="0" y="0"/>
                </a:moveTo>
                <a:lnTo>
                  <a:pt x="18264548" y="0"/>
                </a:lnTo>
                <a:lnTo>
                  <a:pt x="18264548" y="9390764"/>
                </a:lnTo>
                <a:lnTo>
                  <a:pt x="0" y="93907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842" b="-4842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9305039"/>
            <a:ext cx="18288000" cy="81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291B25"/>
                </a:solidFill>
                <a:latin typeface="Canva Sans 1 Bold"/>
              </a:rPr>
              <a:t>Sekite naujienas!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38550" y="166369"/>
            <a:ext cx="14810899" cy="86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VVG "PAJŪRIO KRAŠTAS" ĮGYVENDINAMI PROJEKTAI 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0" y="8032704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2"/>
            <a:stretch>
              <a:fillRect t="-57307" r="-10427" b="-167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38848" y="8262340"/>
            <a:ext cx="2849152" cy="1277875"/>
          </a:xfrm>
          <a:custGeom>
            <a:avLst/>
            <a:gdLst/>
            <a:ahLst/>
            <a:cxnLst/>
            <a:rect l="l" t="t" r="r" b="b"/>
            <a:pathLst>
              <a:path w="2849152" h="1277875">
                <a:moveTo>
                  <a:pt x="0" y="0"/>
                </a:moveTo>
                <a:lnTo>
                  <a:pt x="2849152" y="0"/>
                </a:lnTo>
                <a:lnTo>
                  <a:pt x="2849152" y="1277875"/>
                </a:lnTo>
                <a:lnTo>
                  <a:pt x="0" y="1277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932" t="-30732" r="-19306" b="-4765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734386" y="8262340"/>
            <a:ext cx="2483593" cy="1390812"/>
          </a:xfrm>
          <a:custGeom>
            <a:avLst/>
            <a:gdLst/>
            <a:ahLst/>
            <a:cxnLst/>
            <a:rect l="l" t="t" r="r" b="b"/>
            <a:pathLst>
              <a:path w="2483593" h="1390812">
                <a:moveTo>
                  <a:pt x="0" y="0"/>
                </a:moveTo>
                <a:lnTo>
                  <a:pt x="2483593" y="0"/>
                </a:lnTo>
                <a:lnTo>
                  <a:pt x="2483593" y="1390812"/>
                </a:lnTo>
                <a:lnTo>
                  <a:pt x="0" y="13908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6144" y="952500"/>
            <a:ext cx="17755712" cy="796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92"/>
              </a:lnSpc>
            </a:pPr>
            <a:endParaRPr/>
          </a:p>
          <a:p>
            <a:pPr marL="788036" lvl="1" indent="-394018" algn="just">
              <a:lnSpc>
                <a:spcPts val="5292"/>
              </a:lnSpc>
              <a:buFont typeface="Arial"/>
              <a:buChar char="•"/>
            </a:pPr>
            <a:r>
              <a:rPr lang="en-US" sz="3650" spc="54">
                <a:solidFill>
                  <a:srgbClr val="000000"/>
                </a:solidFill>
                <a:latin typeface="Canva Sans 1 Bold"/>
              </a:rPr>
              <a:t>VVG "Pajūrio kraštas" įgyvendina ES programą LEADER, kurios pagrindinis tikslas – skatinti tolygią regionų plėtrą, gerinti gyvenimo kokybę kaime, spręsti socialines, ekonomines ir aplinkos problemas.</a:t>
            </a:r>
          </a:p>
          <a:p>
            <a:pPr algn="just">
              <a:lnSpc>
                <a:spcPts val="5292"/>
              </a:lnSpc>
            </a:pPr>
            <a:endParaRPr lang="en-US" sz="3650" spc="54">
              <a:solidFill>
                <a:srgbClr val="000000"/>
              </a:solidFill>
              <a:latin typeface="Canva Sans 1 Bold"/>
            </a:endParaRPr>
          </a:p>
          <a:p>
            <a:pPr marL="788036" lvl="1" indent="-394018" algn="just">
              <a:lnSpc>
                <a:spcPts val="5292"/>
              </a:lnSpc>
              <a:buFont typeface="Arial"/>
              <a:buChar char="•"/>
            </a:pPr>
            <a:r>
              <a:rPr lang="en-US" sz="3650" spc="54">
                <a:solidFill>
                  <a:srgbClr val="000000"/>
                </a:solidFill>
                <a:latin typeface="Canva Sans 1 Bold"/>
              </a:rPr>
              <a:t>VVG "Pajūrio kraštas" įgyvendina projektus susijusius su verslumo kaimo vietovėse skatinimu, ekonominio gerbūvio kūrimu, paslaugų ir verslo infrastruktūros kūrimu ir plėtra.</a:t>
            </a:r>
          </a:p>
          <a:p>
            <a:pPr algn="just">
              <a:lnSpc>
                <a:spcPts val="5292"/>
              </a:lnSpc>
            </a:pPr>
            <a:endParaRPr lang="en-US" sz="3650" spc="54">
              <a:solidFill>
                <a:srgbClr val="000000"/>
              </a:solidFill>
              <a:latin typeface="Canva Sans 1 Bold"/>
            </a:endParaRPr>
          </a:p>
          <a:p>
            <a:pPr marL="788036" lvl="1" indent="-394018" algn="just">
              <a:lnSpc>
                <a:spcPts val="5292"/>
              </a:lnSpc>
              <a:buFont typeface="Arial"/>
              <a:buChar char="•"/>
            </a:pPr>
            <a:r>
              <a:rPr lang="en-US" sz="3650" spc="54">
                <a:solidFill>
                  <a:srgbClr val="000000"/>
                </a:solidFill>
                <a:latin typeface="Canva Sans 1 Bold"/>
              </a:rPr>
              <a:t>Iš Savivaldybės biudžeto projektų įgyvendinimui numatyta skirti 310 901,00 Eur</a:t>
            </a:r>
          </a:p>
          <a:p>
            <a:pPr algn="just">
              <a:lnSpc>
                <a:spcPts val="5292"/>
              </a:lnSpc>
            </a:pPr>
            <a:endParaRPr lang="en-US" sz="3650" spc="54">
              <a:solidFill>
                <a:srgbClr val="000000"/>
              </a:solidFill>
              <a:latin typeface="Canva Sans 1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8032704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2"/>
            <a:stretch>
              <a:fillRect t="-57307" r="-10427" b="-16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38848" y="8262340"/>
            <a:ext cx="2849152" cy="1277875"/>
          </a:xfrm>
          <a:custGeom>
            <a:avLst/>
            <a:gdLst/>
            <a:ahLst/>
            <a:cxnLst/>
            <a:rect l="l" t="t" r="r" b="b"/>
            <a:pathLst>
              <a:path w="2849152" h="1277875">
                <a:moveTo>
                  <a:pt x="0" y="0"/>
                </a:moveTo>
                <a:lnTo>
                  <a:pt x="2849152" y="0"/>
                </a:lnTo>
                <a:lnTo>
                  <a:pt x="2849152" y="1277875"/>
                </a:lnTo>
                <a:lnTo>
                  <a:pt x="0" y="1277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932" t="-30732" r="-19306" b="-4765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734386" y="8262340"/>
            <a:ext cx="2483593" cy="1390812"/>
          </a:xfrm>
          <a:custGeom>
            <a:avLst/>
            <a:gdLst/>
            <a:ahLst/>
            <a:cxnLst/>
            <a:rect l="l" t="t" r="r" b="b"/>
            <a:pathLst>
              <a:path w="2483593" h="1390812">
                <a:moveTo>
                  <a:pt x="0" y="0"/>
                </a:moveTo>
                <a:lnTo>
                  <a:pt x="2483593" y="0"/>
                </a:lnTo>
                <a:lnTo>
                  <a:pt x="2483593" y="1390812"/>
                </a:lnTo>
                <a:lnTo>
                  <a:pt x="0" y="13908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1783284"/>
            <a:ext cx="18288000" cy="802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DĖL DALYVAVIMO VVG "PJAŪRIO KRAŠTAS" ĮGYVENDINAMOJE PROGRAMOJE GALITE KREIPTIS Į </a:t>
            </a:r>
          </a:p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VPS administravimo vadovę</a:t>
            </a:r>
          </a:p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Raimondą Damulienę</a:t>
            </a:r>
          </a:p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El.p. pajurio.krastas@gmail.com</a:t>
            </a:r>
          </a:p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TEL.+370 615 13 814</a:t>
            </a:r>
          </a:p>
          <a:p>
            <a:pPr algn="ctr">
              <a:lnSpc>
                <a:spcPts val="7069"/>
              </a:lnSpc>
            </a:pPr>
            <a:endParaRPr lang="en-US" sz="5049">
              <a:solidFill>
                <a:srgbClr val="000000"/>
              </a:solidFill>
              <a:latin typeface="Fira Sans Bold"/>
            </a:endParaRPr>
          </a:p>
          <a:p>
            <a:pPr algn="ctr">
              <a:lnSpc>
                <a:spcPts val="7069"/>
              </a:lnSpc>
            </a:pPr>
            <a:endParaRPr lang="en-US" sz="5049">
              <a:solidFill>
                <a:srgbClr val="000000"/>
              </a:solidFill>
              <a:latin typeface="Fira Sans Bold"/>
            </a:endParaRPr>
          </a:p>
          <a:p>
            <a:pPr algn="ctr">
              <a:lnSpc>
                <a:spcPts val="7069"/>
              </a:lnSpc>
            </a:pPr>
            <a:endParaRPr lang="en-US" sz="5049">
              <a:solidFill>
                <a:srgbClr val="000000"/>
              </a:solidFill>
              <a:latin typeface="Fira Sans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32575" y="166369"/>
            <a:ext cx="14222849" cy="86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MOKESČIŲ LENGVATOS NAUJAI ĮKURTAM VERSLUI 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0" y="8032704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2"/>
            <a:stretch>
              <a:fillRect t="-57307" r="-10427" b="-167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38848" y="8262340"/>
            <a:ext cx="2849152" cy="1277875"/>
          </a:xfrm>
          <a:custGeom>
            <a:avLst/>
            <a:gdLst/>
            <a:ahLst/>
            <a:cxnLst/>
            <a:rect l="l" t="t" r="r" b="b"/>
            <a:pathLst>
              <a:path w="2849152" h="1277875">
                <a:moveTo>
                  <a:pt x="0" y="0"/>
                </a:moveTo>
                <a:lnTo>
                  <a:pt x="2849152" y="0"/>
                </a:lnTo>
                <a:lnTo>
                  <a:pt x="2849152" y="1277875"/>
                </a:lnTo>
                <a:lnTo>
                  <a:pt x="0" y="1277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932" t="-30732" r="-19306" b="-4765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734386" y="8262340"/>
            <a:ext cx="2483593" cy="1390812"/>
          </a:xfrm>
          <a:custGeom>
            <a:avLst/>
            <a:gdLst/>
            <a:ahLst/>
            <a:cxnLst/>
            <a:rect l="l" t="t" r="r" b="b"/>
            <a:pathLst>
              <a:path w="2483593" h="1390812">
                <a:moveTo>
                  <a:pt x="0" y="0"/>
                </a:moveTo>
                <a:lnTo>
                  <a:pt x="2483593" y="0"/>
                </a:lnTo>
                <a:lnTo>
                  <a:pt x="2483593" y="1390812"/>
                </a:lnTo>
                <a:lnTo>
                  <a:pt x="0" y="13908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2805405"/>
            <a:ext cx="18288000" cy="3291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4"/>
              </a:lnSpc>
              <a:spcBef>
                <a:spcPct val="0"/>
              </a:spcBef>
            </a:pPr>
            <a:r>
              <a:rPr lang="en-US" sz="4674">
                <a:solidFill>
                  <a:srgbClr val="000000"/>
                </a:solidFill>
                <a:latin typeface="Canva Sans 1 Bold"/>
              </a:rPr>
              <a:t>Visoms naujai Klaipėdos rajono savivaldybės teritorijoje įregistruotoms įmonėms suteikiama nekilnojamojo turto mokesčio lengvata. </a:t>
            </a:r>
          </a:p>
          <a:p>
            <a:pPr algn="ctr">
              <a:lnSpc>
                <a:spcPts val="6544"/>
              </a:lnSpc>
              <a:spcBef>
                <a:spcPct val="0"/>
              </a:spcBef>
            </a:pPr>
            <a:r>
              <a:rPr lang="en-US" sz="4674">
                <a:solidFill>
                  <a:srgbClr val="000000"/>
                </a:solidFill>
                <a:latin typeface="Canva Sans 1 Bold"/>
              </a:rPr>
              <a:t>Lengvatos terminas – 3 metai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5563" y="166369"/>
            <a:ext cx="14996874" cy="86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MOKESČIŲ LENGVATOS NAUJIEMS INVESTUOTOJAMS 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0" y="8032704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2"/>
            <a:stretch>
              <a:fillRect t="-57307" r="-10427" b="-167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979662" y="9191625"/>
            <a:ext cx="1308338" cy="586804"/>
          </a:xfrm>
          <a:custGeom>
            <a:avLst/>
            <a:gdLst/>
            <a:ahLst/>
            <a:cxnLst/>
            <a:rect l="l" t="t" r="r" b="b"/>
            <a:pathLst>
              <a:path w="1308338" h="586804">
                <a:moveTo>
                  <a:pt x="0" y="0"/>
                </a:moveTo>
                <a:lnTo>
                  <a:pt x="1308338" y="0"/>
                </a:lnTo>
                <a:lnTo>
                  <a:pt x="1308338" y="586804"/>
                </a:lnTo>
                <a:lnTo>
                  <a:pt x="0" y="586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932" t="-30732" r="-19306" b="-4765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38702" y="9258300"/>
            <a:ext cx="1140960" cy="638938"/>
          </a:xfrm>
          <a:custGeom>
            <a:avLst/>
            <a:gdLst/>
            <a:ahLst/>
            <a:cxnLst/>
            <a:rect l="l" t="t" r="r" b="b"/>
            <a:pathLst>
              <a:path w="1140960" h="638938">
                <a:moveTo>
                  <a:pt x="0" y="0"/>
                </a:moveTo>
                <a:lnTo>
                  <a:pt x="1140960" y="0"/>
                </a:lnTo>
                <a:lnTo>
                  <a:pt x="1140960" y="638938"/>
                </a:lnTo>
                <a:lnTo>
                  <a:pt x="0" y="638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3629" y="2370585"/>
            <a:ext cx="17660743" cy="5662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6"/>
              </a:lnSpc>
            </a:pPr>
            <a:r>
              <a:rPr lang="en-US" sz="3574">
                <a:solidFill>
                  <a:srgbClr val="000000"/>
                </a:solidFill>
                <a:latin typeface="Canva Sans 1 Bold"/>
              </a:rPr>
              <a:t>Kai planuojama investuoti </a:t>
            </a:r>
            <a:r>
              <a:rPr lang="en-US" sz="3574">
                <a:solidFill>
                  <a:srgbClr val="004AAD"/>
                </a:solidFill>
                <a:latin typeface="Canva Sans 1 Bold"/>
              </a:rPr>
              <a:t>daugiau kaip 500 000 eur</a:t>
            </a:r>
            <a:r>
              <a:rPr lang="en-US" sz="3574">
                <a:solidFill>
                  <a:srgbClr val="000000"/>
                </a:solidFill>
                <a:latin typeface="Canva Sans 1 Bold"/>
              </a:rPr>
              <a:t>ų ir sukurti ne mažiau kaip </a:t>
            </a:r>
            <a:r>
              <a:rPr lang="en-US" sz="3574">
                <a:solidFill>
                  <a:srgbClr val="004AAD"/>
                </a:solidFill>
                <a:latin typeface="Canva Sans 1 Bold"/>
              </a:rPr>
              <a:t>10 naujų darbo vietų</a:t>
            </a:r>
            <a:r>
              <a:rPr lang="en-US" sz="3574">
                <a:solidFill>
                  <a:srgbClr val="000000"/>
                </a:solidFill>
                <a:latin typeface="Canva Sans 1 Bold"/>
              </a:rPr>
              <a:t>:</a:t>
            </a:r>
          </a:p>
          <a:p>
            <a:pPr algn="just">
              <a:lnSpc>
                <a:spcPts val="6506"/>
              </a:lnSpc>
            </a:pPr>
            <a:endParaRPr lang="en-US" sz="3574">
              <a:solidFill>
                <a:srgbClr val="000000"/>
              </a:solidFill>
              <a:latin typeface="Canva Sans 1 Bold"/>
            </a:endParaRPr>
          </a:p>
          <a:p>
            <a:pPr algn="just">
              <a:lnSpc>
                <a:spcPts val="6506"/>
              </a:lnSpc>
            </a:pPr>
            <a:r>
              <a:rPr lang="en-US" sz="3574">
                <a:solidFill>
                  <a:srgbClr val="000000"/>
                </a:solidFill>
                <a:latin typeface="Canva Sans 1 Bold"/>
              </a:rPr>
              <a:t>Investicinio projekto laikotarpiui gali būti atleidžiama nuo žemės, valstybinės žemės nuomos bei nekilnojamojo turto mokesčių arba skiriamos </a:t>
            </a:r>
            <a:r>
              <a:rPr lang="en-US" sz="3574">
                <a:solidFill>
                  <a:srgbClr val="004AAD"/>
                </a:solidFill>
                <a:latin typeface="Canva Sans 1 Bold"/>
              </a:rPr>
              <a:t>iki 100 000 Eur</a:t>
            </a:r>
            <a:r>
              <a:rPr lang="en-US" sz="3574">
                <a:solidFill>
                  <a:srgbClr val="000000"/>
                </a:solidFill>
                <a:latin typeface="Canva Sans 1 Bold"/>
              </a:rPr>
              <a:t> Savivaldybės investicijos į Savivaldybės inžinerinę infrastruktūrą iki investicinio sklypo.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02234"/>
            <a:ext cx="18288000" cy="175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MOKESČIŲ LENGVATOS INVESTUOTOJAMS, VYKDANTIEMS VERSLO PLĖTRĄ  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0" y="8032704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2"/>
            <a:stretch>
              <a:fillRect t="-57307" r="-10427" b="-167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979662" y="9191625"/>
            <a:ext cx="1308338" cy="586804"/>
          </a:xfrm>
          <a:custGeom>
            <a:avLst/>
            <a:gdLst/>
            <a:ahLst/>
            <a:cxnLst/>
            <a:rect l="l" t="t" r="r" b="b"/>
            <a:pathLst>
              <a:path w="1308338" h="586804">
                <a:moveTo>
                  <a:pt x="0" y="0"/>
                </a:moveTo>
                <a:lnTo>
                  <a:pt x="1308338" y="0"/>
                </a:lnTo>
                <a:lnTo>
                  <a:pt x="1308338" y="586804"/>
                </a:lnTo>
                <a:lnTo>
                  <a:pt x="0" y="586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932" t="-30732" r="-19306" b="-4765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38702" y="9258300"/>
            <a:ext cx="1140960" cy="638938"/>
          </a:xfrm>
          <a:custGeom>
            <a:avLst/>
            <a:gdLst/>
            <a:ahLst/>
            <a:cxnLst/>
            <a:rect l="l" t="t" r="r" b="b"/>
            <a:pathLst>
              <a:path w="1140960" h="638938">
                <a:moveTo>
                  <a:pt x="0" y="0"/>
                </a:moveTo>
                <a:lnTo>
                  <a:pt x="1140960" y="0"/>
                </a:lnTo>
                <a:lnTo>
                  <a:pt x="1140960" y="638938"/>
                </a:lnTo>
                <a:lnTo>
                  <a:pt x="0" y="638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3629" y="2717920"/>
            <a:ext cx="17660743" cy="4670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1"/>
              </a:lnSpc>
            </a:pPr>
            <a:r>
              <a:rPr lang="en-US" sz="3574">
                <a:solidFill>
                  <a:srgbClr val="000000"/>
                </a:solidFill>
                <a:latin typeface="Canva Sans 1 Bold"/>
              </a:rPr>
              <a:t>Kai planuojama investuoti </a:t>
            </a:r>
            <a:r>
              <a:rPr lang="en-US" sz="3574">
                <a:solidFill>
                  <a:srgbClr val="004AAD"/>
                </a:solidFill>
                <a:latin typeface="Canva Sans 1 Bold"/>
              </a:rPr>
              <a:t>daugiau kaip 1000 000 eur</a:t>
            </a:r>
            <a:r>
              <a:rPr lang="en-US" sz="3574">
                <a:solidFill>
                  <a:srgbClr val="000000"/>
                </a:solidFill>
                <a:latin typeface="Canva Sans 1 Bold"/>
              </a:rPr>
              <a:t>ų ir sukurti ne mažiau kaip </a:t>
            </a:r>
            <a:r>
              <a:rPr lang="en-US" sz="3574">
                <a:solidFill>
                  <a:srgbClr val="004AAD"/>
                </a:solidFill>
                <a:latin typeface="Canva Sans 1 Bold"/>
              </a:rPr>
              <a:t>15 naujų darbo vietų</a:t>
            </a:r>
            <a:r>
              <a:rPr lang="en-US" sz="3574">
                <a:solidFill>
                  <a:srgbClr val="000000"/>
                </a:solidFill>
                <a:latin typeface="Canva Sans 1 Bold"/>
              </a:rPr>
              <a:t>:</a:t>
            </a:r>
          </a:p>
          <a:p>
            <a:pPr algn="just">
              <a:lnSpc>
                <a:spcPts val="6291"/>
              </a:lnSpc>
            </a:pPr>
            <a:endParaRPr lang="en-US" sz="3574">
              <a:solidFill>
                <a:srgbClr val="000000"/>
              </a:solidFill>
              <a:latin typeface="Canva Sans 1 Bold"/>
            </a:endParaRPr>
          </a:p>
          <a:p>
            <a:pPr algn="just">
              <a:lnSpc>
                <a:spcPts val="6291"/>
              </a:lnSpc>
            </a:pPr>
            <a:r>
              <a:rPr lang="en-US" sz="3574">
                <a:solidFill>
                  <a:srgbClr val="000000"/>
                </a:solidFill>
                <a:latin typeface="Canva Sans 1 Bold"/>
              </a:rPr>
              <a:t>Investuotojai gali būti atleidžiami nuo žemės, valstybinės žemės nuomos bei nekilnojamojo turto mokesčių arba skiriamos </a:t>
            </a:r>
            <a:r>
              <a:rPr lang="en-US" sz="3574">
                <a:solidFill>
                  <a:srgbClr val="004AAD"/>
                </a:solidFill>
                <a:latin typeface="Canva Sans 1 Bold"/>
              </a:rPr>
              <a:t>iki 200 000 Eur</a:t>
            </a:r>
            <a:r>
              <a:rPr lang="en-US" sz="3574">
                <a:solidFill>
                  <a:srgbClr val="000000"/>
                </a:solidFill>
                <a:latin typeface="Canva Sans 1 Bold"/>
              </a:rPr>
              <a:t> Savivaldybės investicijos į Savivaldybės inžinerinę infrastruktūrą iki investicinio sklypo.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50" y="102234"/>
            <a:ext cx="18268950" cy="175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MOKESČIŲ LENGVATOS INVESTUOTOJAMS UŽ ATLIKTAS INVESTICIJAS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0" y="8032704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2"/>
            <a:stretch>
              <a:fillRect t="-57307" r="-10427" b="-167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979662" y="9191625"/>
            <a:ext cx="1308338" cy="586804"/>
          </a:xfrm>
          <a:custGeom>
            <a:avLst/>
            <a:gdLst/>
            <a:ahLst/>
            <a:cxnLst/>
            <a:rect l="l" t="t" r="r" b="b"/>
            <a:pathLst>
              <a:path w="1308338" h="586804">
                <a:moveTo>
                  <a:pt x="0" y="0"/>
                </a:moveTo>
                <a:lnTo>
                  <a:pt x="1308338" y="0"/>
                </a:lnTo>
                <a:lnTo>
                  <a:pt x="1308338" y="586804"/>
                </a:lnTo>
                <a:lnTo>
                  <a:pt x="0" y="586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932" t="-30732" r="-19306" b="-4765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38702" y="9258300"/>
            <a:ext cx="1140960" cy="638938"/>
          </a:xfrm>
          <a:custGeom>
            <a:avLst/>
            <a:gdLst/>
            <a:ahLst/>
            <a:cxnLst/>
            <a:rect l="l" t="t" r="r" b="b"/>
            <a:pathLst>
              <a:path w="1140960" h="638938">
                <a:moveTo>
                  <a:pt x="0" y="0"/>
                </a:moveTo>
                <a:lnTo>
                  <a:pt x="1140960" y="0"/>
                </a:lnTo>
                <a:lnTo>
                  <a:pt x="1140960" y="638938"/>
                </a:lnTo>
                <a:lnTo>
                  <a:pt x="0" y="638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3448" y="3076779"/>
            <a:ext cx="17761104" cy="380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25"/>
              </a:lnSpc>
            </a:pPr>
            <a:r>
              <a:rPr lang="en-US" sz="3560">
                <a:solidFill>
                  <a:srgbClr val="000000"/>
                </a:solidFill>
                <a:latin typeface="Canva Sans 1 Bold"/>
              </a:rPr>
              <a:t>Jei per tris metus iki prašymo pateikimo:</a:t>
            </a:r>
          </a:p>
          <a:p>
            <a:pPr marL="768606" lvl="1" indent="-384303">
              <a:lnSpc>
                <a:spcPts val="7725"/>
              </a:lnSpc>
              <a:buFont typeface="Arial"/>
              <a:buChar char="•"/>
            </a:pPr>
            <a:r>
              <a:rPr lang="en-US" sz="3560">
                <a:solidFill>
                  <a:srgbClr val="000000"/>
                </a:solidFill>
                <a:latin typeface="Canva Sans 1 Bold"/>
              </a:rPr>
              <a:t>Investuota 1 mln. ir sukurtos 7 darbo vietos (arba 30 darbo vietų) &gt; 3 m.</a:t>
            </a:r>
          </a:p>
          <a:p>
            <a:pPr marL="768606" lvl="1" indent="-384303">
              <a:lnSpc>
                <a:spcPts val="7725"/>
              </a:lnSpc>
              <a:buFont typeface="Arial"/>
              <a:buChar char="•"/>
            </a:pPr>
            <a:r>
              <a:rPr lang="en-US" sz="3560">
                <a:solidFill>
                  <a:srgbClr val="000000"/>
                </a:solidFill>
                <a:latin typeface="Canva Sans 1 Bold"/>
              </a:rPr>
              <a:t>Investuota 10 mln. ir sukurta 15 darbo vietų (arba 50 darbo vietų) &gt; 5 m.</a:t>
            </a:r>
          </a:p>
          <a:p>
            <a:pPr marL="768606" lvl="1" indent="-384303">
              <a:lnSpc>
                <a:spcPts val="7725"/>
              </a:lnSpc>
              <a:buFont typeface="Arial"/>
              <a:buChar char="•"/>
            </a:pPr>
            <a:r>
              <a:rPr lang="en-US" sz="3560">
                <a:solidFill>
                  <a:srgbClr val="000000"/>
                </a:solidFill>
                <a:latin typeface="Canva Sans 1 Bold"/>
              </a:rPr>
              <a:t>Investuota 50 mln. ir sukurta 100 darbo vietų (arba 150 darbo vietų) &gt; 10 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02234"/>
            <a:ext cx="18288000" cy="175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MOKESČIŲ LENGVATOS REMIANTIEMS SPORTO, KULTŪROS IR MOKSLO VEIKLAS 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0" y="8032704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2"/>
            <a:stretch>
              <a:fillRect t="-57307" r="-10427" b="-167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979662" y="9191625"/>
            <a:ext cx="1308338" cy="586804"/>
          </a:xfrm>
          <a:custGeom>
            <a:avLst/>
            <a:gdLst/>
            <a:ahLst/>
            <a:cxnLst/>
            <a:rect l="l" t="t" r="r" b="b"/>
            <a:pathLst>
              <a:path w="1308338" h="586804">
                <a:moveTo>
                  <a:pt x="0" y="0"/>
                </a:moveTo>
                <a:lnTo>
                  <a:pt x="1308338" y="0"/>
                </a:lnTo>
                <a:lnTo>
                  <a:pt x="1308338" y="586804"/>
                </a:lnTo>
                <a:lnTo>
                  <a:pt x="0" y="586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932" t="-30732" r="-19306" b="-4765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38702" y="9258300"/>
            <a:ext cx="1140960" cy="638938"/>
          </a:xfrm>
          <a:custGeom>
            <a:avLst/>
            <a:gdLst/>
            <a:ahLst/>
            <a:cxnLst/>
            <a:rect l="l" t="t" r="r" b="b"/>
            <a:pathLst>
              <a:path w="1140960" h="638938">
                <a:moveTo>
                  <a:pt x="0" y="0"/>
                </a:moveTo>
                <a:lnTo>
                  <a:pt x="1140960" y="0"/>
                </a:lnTo>
                <a:lnTo>
                  <a:pt x="1140960" y="638938"/>
                </a:lnTo>
                <a:lnTo>
                  <a:pt x="0" y="638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5993" y="2607545"/>
            <a:ext cx="17736014" cy="767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0763" lvl="1" indent="-385382" algn="just">
              <a:lnSpc>
                <a:spcPts val="5033"/>
              </a:lnSpc>
              <a:buFont typeface="Arial"/>
              <a:buChar char="•"/>
            </a:pPr>
            <a:r>
              <a:rPr lang="en-US" sz="3570">
                <a:solidFill>
                  <a:srgbClr val="101010"/>
                </a:solidFill>
                <a:latin typeface="Canva Sans 1 Bold"/>
              </a:rPr>
              <a:t>Taikomos žemės, valstybinės žemės nuomos, nekilnojamojo turto mokesčių lengvatos, kai suteikiama </a:t>
            </a:r>
            <a:r>
              <a:rPr lang="en-US" sz="3570">
                <a:solidFill>
                  <a:srgbClr val="004AAD"/>
                </a:solidFill>
                <a:latin typeface="Canva Sans 1 Bold"/>
              </a:rPr>
              <a:t>ne mažesnė kaip 3 tūkst. Eur parama</a:t>
            </a:r>
            <a:r>
              <a:rPr lang="en-US" sz="3570">
                <a:solidFill>
                  <a:srgbClr val="101010"/>
                </a:solidFill>
                <a:latin typeface="Canva Sans 1 Bold"/>
              </a:rPr>
              <a:t> Klaipėdos rajone registruotoms sporto organizacijoms ir (ar) Klaipėdos rajone veikiančioms kultūros įstaigoms, kurių steigėja yra Klaipėdos rajono savivaldybė ar Lietuvos Respublikos valstybė. </a:t>
            </a:r>
          </a:p>
          <a:p>
            <a:pPr algn="just">
              <a:lnSpc>
                <a:spcPts val="5033"/>
              </a:lnSpc>
            </a:pPr>
            <a:endParaRPr lang="en-US" sz="3570">
              <a:solidFill>
                <a:srgbClr val="101010"/>
              </a:solidFill>
              <a:latin typeface="Canva Sans 1 Bold"/>
            </a:endParaRPr>
          </a:p>
          <a:p>
            <a:pPr marL="770763" lvl="1" indent="-385382" algn="just">
              <a:lnSpc>
                <a:spcPts val="5033"/>
              </a:lnSpc>
              <a:buFont typeface="Arial"/>
              <a:buChar char="•"/>
            </a:pPr>
            <a:r>
              <a:rPr lang="en-US" sz="3570">
                <a:solidFill>
                  <a:srgbClr val="101010"/>
                </a:solidFill>
                <a:latin typeface="Canva Sans 1 Bold"/>
              </a:rPr>
              <a:t>Lengvatos taikomos </a:t>
            </a:r>
            <a:r>
              <a:rPr lang="en-US" sz="3570">
                <a:solidFill>
                  <a:srgbClr val="004AAD"/>
                </a:solidFill>
                <a:latin typeface="Canva Sans 1 Bold"/>
              </a:rPr>
              <a:t>einamaisiais metais apskaičiuotiems mokesčiams</a:t>
            </a:r>
            <a:r>
              <a:rPr lang="en-US" sz="3570">
                <a:solidFill>
                  <a:srgbClr val="101010"/>
                </a:solidFill>
                <a:latin typeface="Canva Sans 1 Bold"/>
              </a:rPr>
              <a:t>.</a:t>
            </a:r>
          </a:p>
          <a:p>
            <a:pPr algn="just">
              <a:lnSpc>
                <a:spcPts val="5033"/>
              </a:lnSpc>
            </a:pPr>
            <a:endParaRPr lang="en-US" sz="3570">
              <a:solidFill>
                <a:srgbClr val="101010"/>
              </a:solidFill>
              <a:latin typeface="Canva Sans 1 Bold"/>
            </a:endParaRPr>
          </a:p>
          <a:p>
            <a:pPr>
              <a:lnSpc>
                <a:spcPts val="5033"/>
              </a:lnSpc>
            </a:pPr>
            <a:endParaRPr lang="en-US" sz="3570">
              <a:solidFill>
                <a:srgbClr val="101010"/>
              </a:solidFill>
              <a:latin typeface="Canva Sans 1 Bold"/>
            </a:endParaRPr>
          </a:p>
          <a:p>
            <a:pPr>
              <a:lnSpc>
                <a:spcPts val="5604"/>
              </a:lnSpc>
            </a:pPr>
            <a:endParaRPr lang="en-US" sz="3570">
              <a:solidFill>
                <a:srgbClr val="101010"/>
              </a:solidFill>
              <a:latin typeface="Canva Sans 1 Bold"/>
            </a:endParaRPr>
          </a:p>
          <a:p>
            <a:pPr>
              <a:lnSpc>
                <a:spcPts val="4998"/>
              </a:lnSpc>
            </a:pPr>
            <a:endParaRPr lang="en-US" sz="3570">
              <a:solidFill>
                <a:srgbClr val="101010"/>
              </a:solidFill>
              <a:latin typeface="Canva Sans 1 Bold"/>
            </a:endParaRPr>
          </a:p>
          <a:p>
            <a:pPr marL="0" lvl="0" indent="0" algn="l">
              <a:lnSpc>
                <a:spcPts val="4998"/>
              </a:lnSpc>
              <a:spcBef>
                <a:spcPct val="0"/>
              </a:spcBef>
            </a:pPr>
            <a:endParaRPr lang="en-US" sz="3570">
              <a:solidFill>
                <a:srgbClr val="101010"/>
              </a:solidFill>
              <a:latin typeface="Canva Sans 1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1673" y="166369"/>
            <a:ext cx="15324654" cy="86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MOKESČIŲ LENGVATOS VERSLO LIUDIJIMŲ ĮSIGYJIMUI 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0" y="8032704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2"/>
            <a:stretch>
              <a:fillRect t="-57307" r="-10427" b="-167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979662" y="9191625"/>
            <a:ext cx="1308338" cy="586804"/>
          </a:xfrm>
          <a:custGeom>
            <a:avLst/>
            <a:gdLst/>
            <a:ahLst/>
            <a:cxnLst/>
            <a:rect l="l" t="t" r="r" b="b"/>
            <a:pathLst>
              <a:path w="1308338" h="586804">
                <a:moveTo>
                  <a:pt x="0" y="0"/>
                </a:moveTo>
                <a:lnTo>
                  <a:pt x="1308338" y="0"/>
                </a:lnTo>
                <a:lnTo>
                  <a:pt x="1308338" y="586804"/>
                </a:lnTo>
                <a:lnTo>
                  <a:pt x="0" y="586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932" t="-30732" r="-19306" b="-4765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38702" y="9258300"/>
            <a:ext cx="1140960" cy="638938"/>
          </a:xfrm>
          <a:custGeom>
            <a:avLst/>
            <a:gdLst/>
            <a:ahLst/>
            <a:cxnLst/>
            <a:rect l="l" t="t" r="r" b="b"/>
            <a:pathLst>
              <a:path w="1140960" h="638938">
                <a:moveTo>
                  <a:pt x="0" y="0"/>
                </a:moveTo>
                <a:lnTo>
                  <a:pt x="1140960" y="0"/>
                </a:lnTo>
                <a:lnTo>
                  <a:pt x="1140960" y="638938"/>
                </a:lnTo>
                <a:lnTo>
                  <a:pt x="0" y="638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26896" y="1721208"/>
            <a:ext cx="17761104" cy="1073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8605" lvl="1" indent="-384302" algn="just">
              <a:lnSpc>
                <a:spcPts val="5019"/>
              </a:lnSpc>
              <a:buFont typeface="Arial"/>
              <a:buChar char="•"/>
            </a:pPr>
            <a:r>
              <a:rPr lang="en-US" sz="3560">
                <a:solidFill>
                  <a:srgbClr val="101010"/>
                </a:solidFill>
                <a:latin typeface="Canva Sans 1 Bold"/>
              </a:rPr>
              <a:t>gyventojams, sulaukusiems senatvės pensijos amžiaus</a:t>
            </a:r>
          </a:p>
          <a:p>
            <a:pPr marL="768605" lvl="1" indent="-384302" algn="just">
              <a:lnSpc>
                <a:spcPts val="5019"/>
              </a:lnSpc>
              <a:buFont typeface="Arial"/>
              <a:buChar char="•"/>
            </a:pPr>
            <a:r>
              <a:rPr lang="en-US" sz="3560">
                <a:solidFill>
                  <a:srgbClr val="101010"/>
                </a:solidFill>
                <a:latin typeface="Canva Sans 1 Bold"/>
              </a:rPr>
              <a:t>bedarbiams, įregistruotiems Užimtumo tarnyboje </a:t>
            </a:r>
          </a:p>
          <a:p>
            <a:pPr marL="768605" lvl="1" indent="-384302" algn="just">
              <a:lnSpc>
                <a:spcPts val="5019"/>
              </a:lnSpc>
              <a:buFont typeface="Arial"/>
              <a:buChar char="•"/>
            </a:pPr>
            <a:r>
              <a:rPr lang="en-US" sz="3560">
                <a:solidFill>
                  <a:srgbClr val="101010"/>
                </a:solidFill>
                <a:latin typeface="Canva Sans 1 Bold"/>
              </a:rPr>
              <a:t>tėvams (įtėviams), auginantiems tris ir daugiau vaikų (įvaikių) iki 18 metų </a:t>
            </a:r>
          </a:p>
          <a:p>
            <a:pPr marL="768605" lvl="1" indent="-384302" algn="just">
              <a:lnSpc>
                <a:spcPts val="5019"/>
              </a:lnSpc>
              <a:buFont typeface="Arial"/>
              <a:buChar char="•"/>
            </a:pPr>
            <a:r>
              <a:rPr lang="en-US" sz="3560">
                <a:solidFill>
                  <a:srgbClr val="101010"/>
                </a:solidFill>
                <a:latin typeface="Canva Sans 1 Bold"/>
              </a:rPr>
              <a:t>tėvams (motinoms, įtėviams, įmotėms) vieniems auginantiems vaiką (įvaikį) iki 18 metų </a:t>
            </a:r>
          </a:p>
          <a:p>
            <a:pPr marL="768605" lvl="1" indent="-384302" algn="just">
              <a:lnSpc>
                <a:spcPts val="5019"/>
              </a:lnSpc>
              <a:buFont typeface="Arial"/>
              <a:buChar char="•"/>
            </a:pPr>
            <a:r>
              <a:rPr lang="en-US" sz="3560">
                <a:solidFill>
                  <a:srgbClr val="101010"/>
                </a:solidFill>
                <a:latin typeface="Canva Sans 1 Bold"/>
              </a:rPr>
              <a:t>tėvams (įtėviams) auginantiems neįgalų vaiką (įvaikį) iki 18 metų </a:t>
            </a:r>
          </a:p>
          <a:p>
            <a:pPr marL="768605" lvl="1" indent="-384302" algn="just">
              <a:lnSpc>
                <a:spcPts val="5019"/>
              </a:lnSpc>
              <a:buFont typeface="Arial"/>
              <a:buChar char="•"/>
            </a:pPr>
            <a:r>
              <a:rPr lang="en-US" sz="3560">
                <a:solidFill>
                  <a:srgbClr val="101010"/>
                </a:solidFill>
                <a:latin typeface="Canva Sans 1 Bold"/>
              </a:rPr>
              <a:t>mokiniams (studentams) jeigu jie mokosi mokyklose pagal bendrojo ugdymo mokymo programas</a:t>
            </a:r>
          </a:p>
          <a:p>
            <a:pPr marL="768605" lvl="1" indent="-384302" algn="just">
              <a:lnSpc>
                <a:spcPts val="5019"/>
              </a:lnSpc>
              <a:buFont typeface="Arial"/>
              <a:buChar char="•"/>
            </a:pPr>
            <a:r>
              <a:rPr lang="en-US" sz="3560">
                <a:solidFill>
                  <a:srgbClr val="101010"/>
                </a:solidFill>
                <a:latin typeface="Canva Sans 1 Bold"/>
              </a:rPr>
              <a:t>asmenims, turintiems tradicinio amatininko statusą</a:t>
            </a:r>
          </a:p>
          <a:p>
            <a:pPr marL="768605" lvl="1" indent="-384302" algn="just">
              <a:lnSpc>
                <a:spcPts val="5019"/>
              </a:lnSpc>
              <a:buFont typeface="Arial"/>
              <a:buChar char="•"/>
            </a:pPr>
            <a:r>
              <a:rPr lang="en-US" sz="3560">
                <a:solidFill>
                  <a:srgbClr val="101010"/>
                </a:solidFill>
                <a:latin typeface="Canva Sans 1 Bold"/>
              </a:rPr>
              <a:t>dirbantiems (tarnaujantiems) asmenims</a:t>
            </a:r>
          </a:p>
          <a:p>
            <a:pPr marL="768605" lvl="1" indent="-384302" algn="just">
              <a:lnSpc>
                <a:spcPts val="5019"/>
              </a:lnSpc>
              <a:buFont typeface="Arial"/>
              <a:buChar char="•"/>
            </a:pPr>
            <a:r>
              <a:rPr lang="en-US" sz="3560">
                <a:solidFill>
                  <a:srgbClr val="101010"/>
                </a:solidFill>
                <a:latin typeface="Canva Sans 1 Bold"/>
              </a:rPr>
              <a:t>neįgaliems asmenims, pagal nustatytą nedarbingumo lygį</a:t>
            </a:r>
          </a:p>
          <a:p>
            <a:pPr algn="just">
              <a:lnSpc>
                <a:spcPts val="5019"/>
              </a:lnSpc>
            </a:pPr>
            <a:endParaRPr lang="en-US" sz="3560">
              <a:solidFill>
                <a:srgbClr val="101010"/>
              </a:solidFill>
              <a:latin typeface="Canva Sans 1 Bold"/>
            </a:endParaRPr>
          </a:p>
          <a:p>
            <a:pPr algn="just">
              <a:lnSpc>
                <a:spcPts val="5019"/>
              </a:lnSpc>
            </a:pPr>
            <a:endParaRPr lang="en-US" sz="3560">
              <a:solidFill>
                <a:srgbClr val="101010"/>
              </a:solidFill>
              <a:latin typeface="Canva Sans 1 Bold"/>
            </a:endParaRPr>
          </a:p>
          <a:p>
            <a:pPr>
              <a:lnSpc>
                <a:spcPts val="5019"/>
              </a:lnSpc>
            </a:pPr>
            <a:endParaRPr lang="en-US" sz="3560">
              <a:solidFill>
                <a:srgbClr val="101010"/>
              </a:solidFill>
              <a:latin typeface="Canva Sans 1 Bold"/>
            </a:endParaRPr>
          </a:p>
          <a:p>
            <a:pPr>
              <a:lnSpc>
                <a:spcPts val="5589"/>
              </a:lnSpc>
            </a:pPr>
            <a:endParaRPr lang="en-US" sz="3560">
              <a:solidFill>
                <a:srgbClr val="101010"/>
              </a:solidFill>
              <a:latin typeface="Canva Sans 1 Bold"/>
            </a:endParaRPr>
          </a:p>
          <a:p>
            <a:pPr>
              <a:lnSpc>
                <a:spcPts val="4984"/>
              </a:lnSpc>
            </a:pPr>
            <a:endParaRPr lang="en-US" sz="3560">
              <a:solidFill>
                <a:srgbClr val="101010"/>
              </a:solidFill>
              <a:latin typeface="Canva Sans 1 Bold"/>
            </a:endParaRPr>
          </a:p>
          <a:p>
            <a:pPr marL="0" lvl="0" indent="0" algn="l">
              <a:lnSpc>
                <a:spcPts val="4984"/>
              </a:lnSpc>
              <a:spcBef>
                <a:spcPct val="0"/>
              </a:spcBef>
            </a:pPr>
            <a:endParaRPr lang="en-US" sz="3560">
              <a:solidFill>
                <a:srgbClr val="101010"/>
              </a:solidFill>
              <a:latin typeface="Canva Sans 1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4104" y="2009097"/>
            <a:ext cx="15479792" cy="4443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DĖL MOKESČIŲ LENGVATŲ TAIKYMO GALITE KREIPTIS Į</a:t>
            </a:r>
          </a:p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Biudžeto ir ekonomikos skyriaus vedėją </a:t>
            </a:r>
          </a:p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Ireną Gailiuvienę</a:t>
            </a:r>
          </a:p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El. p. </a:t>
            </a:r>
            <a:r>
              <a:rPr lang="en-US" sz="5049">
                <a:solidFill>
                  <a:srgbClr val="000000"/>
                </a:solidFill>
                <a:latin typeface="Fira Sans Bold"/>
                <a:hlinkClick r:id="rId2" tooltip="mailto:irena.gailiuviene@klaipedos-r.lt"/>
              </a:rPr>
              <a:t>irena.gailiuviene@klaipedos-r.lt</a:t>
            </a:r>
          </a:p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Tel. +370 616 83 638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0" y="8032704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3"/>
            <a:stretch>
              <a:fillRect t="-57307" r="-10427" b="-167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979662" y="9191625"/>
            <a:ext cx="1308338" cy="586804"/>
          </a:xfrm>
          <a:custGeom>
            <a:avLst/>
            <a:gdLst/>
            <a:ahLst/>
            <a:cxnLst/>
            <a:rect l="l" t="t" r="r" b="b"/>
            <a:pathLst>
              <a:path w="1308338" h="586804">
                <a:moveTo>
                  <a:pt x="0" y="0"/>
                </a:moveTo>
                <a:lnTo>
                  <a:pt x="1308338" y="0"/>
                </a:lnTo>
                <a:lnTo>
                  <a:pt x="1308338" y="586804"/>
                </a:lnTo>
                <a:lnTo>
                  <a:pt x="0" y="5868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932" t="-30732" r="-19306" b="-4765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38702" y="9258300"/>
            <a:ext cx="1140960" cy="638938"/>
          </a:xfrm>
          <a:custGeom>
            <a:avLst/>
            <a:gdLst/>
            <a:ahLst/>
            <a:cxnLst/>
            <a:rect l="l" t="t" r="r" b="b"/>
            <a:pathLst>
              <a:path w="1140960" h="638938">
                <a:moveTo>
                  <a:pt x="0" y="0"/>
                </a:moveTo>
                <a:lnTo>
                  <a:pt x="1140960" y="0"/>
                </a:lnTo>
                <a:lnTo>
                  <a:pt x="1140960" y="638938"/>
                </a:lnTo>
                <a:lnTo>
                  <a:pt x="0" y="6389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8032704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2"/>
            <a:stretch>
              <a:fillRect t="-57307" r="-10427" b="-16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86953" y="8480656"/>
            <a:ext cx="2201047" cy="987194"/>
          </a:xfrm>
          <a:custGeom>
            <a:avLst/>
            <a:gdLst/>
            <a:ahLst/>
            <a:cxnLst/>
            <a:rect l="l" t="t" r="r" b="b"/>
            <a:pathLst>
              <a:path w="2201047" h="987194">
                <a:moveTo>
                  <a:pt x="0" y="0"/>
                </a:moveTo>
                <a:lnTo>
                  <a:pt x="2201047" y="0"/>
                </a:lnTo>
                <a:lnTo>
                  <a:pt x="2201047" y="987194"/>
                </a:lnTo>
                <a:lnTo>
                  <a:pt x="0" y="987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932" t="-30732" r="-19306" b="-4765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45306" y="8643778"/>
            <a:ext cx="1641647" cy="919322"/>
          </a:xfrm>
          <a:custGeom>
            <a:avLst/>
            <a:gdLst/>
            <a:ahLst/>
            <a:cxnLst/>
            <a:rect l="l" t="t" r="r" b="b"/>
            <a:pathLst>
              <a:path w="1641647" h="919322">
                <a:moveTo>
                  <a:pt x="0" y="0"/>
                </a:moveTo>
                <a:lnTo>
                  <a:pt x="1641647" y="0"/>
                </a:lnTo>
                <a:lnTo>
                  <a:pt x="1641647" y="919322"/>
                </a:lnTo>
                <a:lnTo>
                  <a:pt x="0" y="9193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707182" y="2629262"/>
            <a:ext cx="8341622" cy="5851395"/>
          </a:xfrm>
          <a:custGeom>
            <a:avLst/>
            <a:gdLst/>
            <a:ahLst/>
            <a:cxnLst/>
            <a:rect l="l" t="t" r="r" b="b"/>
            <a:pathLst>
              <a:path w="8341622" h="5851395">
                <a:moveTo>
                  <a:pt x="0" y="0"/>
                </a:moveTo>
                <a:lnTo>
                  <a:pt x="8341622" y="0"/>
                </a:lnTo>
                <a:lnTo>
                  <a:pt x="8341622" y="5851394"/>
                </a:lnTo>
                <a:lnTo>
                  <a:pt x="0" y="58513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7326" t="-12788" r="-1878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39025" y="610569"/>
            <a:ext cx="17609949" cy="267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Canva Sans 1 Bold Italics"/>
              </a:rPr>
              <a:t>Pesimistas mato sunkumų kiekvienoje galimybėje, o optimistas bet kokiame sunkume įžiūri galimybę.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Canva Sans 1 Bold"/>
              </a:rPr>
              <a:t>                                                                                                             </a:t>
            </a:r>
            <a:r>
              <a:rPr lang="en-US" sz="3999">
                <a:solidFill>
                  <a:srgbClr val="000000"/>
                </a:solidFill>
                <a:latin typeface="Canva Sans 1 Italics"/>
              </a:rPr>
              <a:t>Vinstonas Čerčilis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02234"/>
            <a:ext cx="18288000" cy="175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JAUNIMO UŽIMTUMO VASARĄ IR INTEGRACIJOS Į DARBO RINKĄ PROGRAMA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6144" y="2043304"/>
            <a:ext cx="17755712" cy="6344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8605" lvl="1" indent="-384302" algn="just">
              <a:lnSpc>
                <a:spcPts val="5090"/>
              </a:lnSpc>
              <a:buFont typeface="Arial"/>
              <a:buChar char="•"/>
            </a:pPr>
            <a:r>
              <a:rPr lang="en-US" sz="3560" spc="53">
                <a:solidFill>
                  <a:srgbClr val="000000"/>
                </a:solidFill>
                <a:latin typeface="Canva Sans 2 Bold"/>
              </a:rPr>
              <a:t>Darbdaviui gali būti skiriamos </a:t>
            </a:r>
            <a:r>
              <a:rPr lang="en-US" sz="3560" spc="53">
                <a:solidFill>
                  <a:srgbClr val="004AAD"/>
                </a:solidFill>
                <a:latin typeface="Canva Sans 2 Bold"/>
              </a:rPr>
              <a:t>iki 600 Eur kompensacijos</a:t>
            </a:r>
            <a:r>
              <a:rPr lang="en-US" sz="3560" spc="53">
                <a:solidFill>
                  <a:srgbClr val="000000"/>
                </a:solidFill>
                <a:latin typeface="Canva Sans 2 Bold"/>
              </a:rPr>
              <a:t> už vieną įdarbintą (14-18 m.) jaunuolį. Įdarbinimo periodas: liepos 1 - rugpjūčio 31 d.</a:t>
            </a:r>
          </a:p>
          <a:p>
            <a:pPr algn="just">
              <a:lnSpc>
                <a:spcPts val="5090"/>
              </a:lnSpc>
            </a:pPr>
            <a:endParaRPr lang="en-US" sz="3560" spc="53">
              <a:solidFill>
                <a:srgbClr val="000000"/>
              </a:solidFill>
              <a:latin typeface="Canva Sans 2 Bold"/>
            </a:endParaRPr>
          </a:p>
          <a:p>
            <a:pPr marL="768605" lvl="1" indent="-384302" algn="just">
              <a:lnSpc>
                <a:spcPts val="5090"/>
              </a:lnSpc>
              <a:buFont typeface="Arial"/>
              <a:buChar char="•"/>
            </a:pPr>
            <a:r>
              <a:rPr lang="en-US" sz="3560" spc="53">
                <a:solidFill>
                  <a:srgbClr val="000000"/>
                </a:solidFill>
                <a:latin typeface="Canva Sans 2 Bold"/>
              </a:rPr>
              <a:t>Programoje gali dalyvauti įmonės, kurios </a:t>
            </a:r>
            <a:r>
              <a:rPr lang="en-US" sz="3560" spc="53">
                <a:solidFill>
                  <a:srgbClr val="004AAD"/>
                </a:solidFill>
                <a:latin typeface="Canva Sans 2 Bold"/>
              </a:rPr>
              <a:t>registruotos Klaipėdos rajone</a:t>
            </a:r>
            <a:r>
              <a:rPr lang="en-US" sz="3560" spc="53">
                <a:solidFill>
                  <a:srgbClr val="000000"/>
                </a:solidFill>
                <a:latin typeface="Canva Sans 2 Bold"/>
              </a:rPr>
              <a:t> ir </a:t>
            </a:r>
            <a:r>
              <a:rPr lang="en-US" sz="3560" spc="53">
                <a:solidFill>
                  <a:srgbClr val="004AAD"/>
                </a:solidFill>
                <a:latin typeface="Canva Sans 2 Bold"/>
              </a:rPr>
              <a:t>veiklą vykdo Klaipėdos rajono savivaldybės teritorijoje</a:t>
            </a:r>
            <a:r>
              <a:rPr lang="en-US" sz="3560" spc="53">
                <a:solidFill>
                  <a:srgbClr val="000000"/>
                </a:solidFill>
                <a:latin typeface="Canva Sans 2 Bold"/>
              </a:rPr>
              <a:t>.</a:t>
            </a:r>
          </a:p>
          <a:p>
            <a:pPr algn="just">
              <a:lnSpc>
                <a:spcPts val="5090"/>
              </a:lnSpc>
            </a:pPr>
            <a:endParaRPr lang="en-US" sz="3560" spc="53">
              <a:solidFill>
                <a:srgbClr val="000000"/>
              </a:solidFill>
              <a:latin typeface="Canva Sans 2 Bold"/>
            </a:endParaRPr>
          </a:p>
          <a:p>
            <a:pPr marL="768605" lvl="1" indent="-384302" algn="just">
              <a:lnSpc>
                <a:spcPts val="5090"/>
              </a:lnSpc>
              <a:buFont typeface="Arial"/>
              <a:buChar char="•"/>
            </a:pPr>
            <a:r>
              <a:rPr lang="en-US" sz="3560" spc="53">
                <a:solidFill>
                  <a:srgbClr val="000000"/>
                </a:solidFill>
                <a:latin typeface="Canva Sans 2 Bold"/>
              </a:rPr>
              <a:t>Tikslas – sudaryti palankias sąlygas jaunuolių užimtumui didinti vasaros atostogų metu: teikti pagalbą jauniems žmonėms susipažinti su įvairiomis profesijomis, skatinti patiems išbandyti susirasti pirmąjį darbą, išbandyti įvairias darbo sritis ir veiklų procesus.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0" y="8032704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2"/>
            <a:stretch>
              <a:fillRect t="-57307" r="-10427" b="-167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38848" y="8262340"/>
            <a:ext cx="2849152" cy="1277875"/>
          </a:xfrm>
          <a:custGeom>
            <a:avLst/>
            <a:gdLst/>
            <a:ahLst/>
            <a:cxnLst/>
            <a:rect l="l" t="t" r="r" b="b"/>
            <a:pathLst>
              <a:path w="2849152" h="1277875">
                <a:moveTo>
                  <a:pt x="0" y="0"/>
                </a:moveTo>
                <a:lnTo>
                  <a:pt x="2849152" y="0"/>
                </a:lnTo>
                <a:lnTo>
                  <a:pt x="2849152" y="1277875"/>
                </a:lnTo>
                <a:lnTo>
                  <a:pt x="0" y="1277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932" t="-30732" r="-19306" b="-4765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34386" y="8262340"/>
            <a:ext cx="2483593" cy="1390812"/>
          </a:xfrm>
          <a:custGeom>
            <a:avLst/>
            <a:gdLst/>
            <a:ahLst/>
            <a:cxnLst/>
            <a:rect l="l" t="t" r="r" b="b"/>
            <a:pathLst>
              <a:path w="2483593" h="1390812">
                <a:moveTo>
                  <a:pt x="0" y="0"/>
                </a:moveTo>
                <a:lnTo>
                  <a:pt x="2483593" y="0"/>
                </a:lnTo>
                <a:lnTo>
                  <a:pt x="2483593" y="1390812"/>
                </a:lnTo>
                <a:lnTo>
                  <a:pt x="0" y="13908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8032704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2"/>
            <a:stretch>
              <a:fillRect t="-57307" r="-10427" b="-16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38848" y="8262340"/>
            <a:ext cx="2849152" cy="1277875"/>
          </a:xfrm>
          <a:custGeom>
            <a:avLst/>
            <a:gdLst/>
            <a:ahLst/>
            <a:cxnLst/>
            <a:rect l="l" t="t" r="r" b="b"/>
            <a:pathLst>
              <a:path w="2849152" h="1277875">
                <a:moveTo>
                  <a:pt x="0" y="0"/>
                </a:moveTo>
                <a:lnTo>
                  <a:pt x="2849152" y="0"/>
                </a:lnTo>
                <a:lnTo>
                  <a:pt x="2849152" y="1277875"/>
                </a:lnTo>
                <a:lnTo>
                  <a:pt x="0" y="1277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932" t="-30732" r="-19306" b="-4765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734386" y="8262340"/>
            <a:ext cx="2483593" cy="1390812"/>
          </a:xfrm>
          <a:custGeom>
            <a:avLst/>
            <a:gdLst/>
            <a:ahLst/>
            <a:cxnLst/>
            <a:rect l="l" t="t" r="r" b="b"/>
            <a:pathLst>
              <a:path w="2483593" h="1390812">
                <a:moveTo>
                  <a:pt x="0" y="0"/>
                </a:moveTo>
                <a:lnTo>
                  <a:pt x="2483593" y="0"/>
                </a:lnTo>
                <a:lnTo>
                  <a:pt x="2483593" y="1390812"/>
                </a:lnTo>
                <a:lnTo>
                  <a:pt x="0" y="13908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1783284"/>
            <a:ext cx="18288000" cy="6234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DĖL DALYVAVIMO JAUNIMO UŽIMTUMO VASARĄ IR INTEGRACIJOS Į DARBO RINKĄ PROGRAMOJE GALITE KREIPTIS Į</a:t>
            </a:r>
          </a:p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GARGŽDŲ ATVIRO JAUNIMO CENTRO JAUNIMO PRAKTINIŲ IR VERSLUMO ĮGŪDŽIŲ UGDYMUI SPECIALISTĄ </a:t>
            </a:r>
          </a:p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AIVARĄ BUITKŲ</a:t>
            </a:r>
          </a:p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El. p. aivaras.buitkus@gmail.com</a:t>
            </a:r>
          </a:p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Tel. +370 609 27134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74914" y="166369"/>
            <a:ext cx="13938171" cy="86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 MOKINIŲ INICIATYVŲ PROJEKTŲ ĮGYVENDINIMAS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8870" y="2061996"/>
            <a:ext cx="17630261" cy="437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7" lvl="1" indent="-388618" algn="just">
              <a:lnSpc>
                <a:spcPts val="5795"/>
              </a:lnSpc>
              <a:buFont typeface="Arial"/>
              <a:buChar char="•"/>
            </a:pPr>
            <a:r>
              <a:rPr lang="en-US" sz="3599" spc="-82">
                <a:solidFill>
                  <a:srgbClr val="000000"/>
                </a:solidFill>
                <a:latin typeface="Canva Sans 1 Bold"/>
              </a:rPr>
              <a:t>MOKINIŲ INICIATYVŲ PROJEKTŲ TIKSLAS - TOBULINTI MOKINIŲ FINANSINIO RAŠTINGUMO IR VERSLUMO ĮGŪDŽIUS, GILINTI ŽINIAS APIE MOKYKLOS BIUDŽETO SUDARYMĄ, DIDINTI MOKINIŲ ĮTRAUKIMĄ Į MOKYKLOS VEIKLAS IR KURTI ATVIRĄ SPRENDIMŲ PRIĖMIMO KULTŪRĄ. </a:t>
            </a:r>
          </a:p>
          <a:p>
            <a:pPr algn="just">
              <a:lnSpc>
                <a:spcPts val="5975"/>
              </a:lnSpc>
            </a:pPr>
            <a:endParaRPr lang="en-US" sz="3599" spc="-82">
              <a:solidFill>
                <a:srgbClr val="000000"/>
              </a:solidFill>
              <a:latin typeface="Canva Sans 1 Bold"/>
            </a:endParaRPr>
          </a:p>
          <a:p>
            <a:pPr marL="777237" lvl="1" indent="-388618" algn="just">
              <a:lnSpc>
                <a:spcPts val="5975"/>
              </a:lnSpc>
              <a:buFont typeface="Arial"/>
              <a:buChar char="•"/>
            </a:pPr>
            <a:r>
              <a:rPr lang="en-US" sz="3599" spc="-82">
                <a:solidFill>
                  <a:srgbClr val="000000"/>
                </a:solidFill>
                <a:latin typeface="Canva Sans 1 Bold"/>
              </a:rPr>
              <a:t>Projektų įgyvendimui  2023 m. numatyta skirti 34 000 eurų.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0" y="8032704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2"/>
            <a:stretch>
              <a:fillRect t="-57307" r="-10427" b="-167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38848" y="8262340"/>
            <a:ext cx="2849152" cy="1277875"/>
          </a:xfrm>
          <a:custGeom>
            <a:avLst/>
            <a:gdLst/>
            <a:ahLst/>
            <a:cxnLst/>
            <a:rect l="l" t="t" r="r" b="b"/>
            <a:pathLst>
              <a:path w="2849152" h="1277875">
                <a:moveTo>
                  <a:pt x="0" y="0"/>
                </a:moveTo>
                <a:lnTo>
                  <a:pt x="2849152" y="0"/>
                </a:lnTo>
                <a:lnTo>
                  <a:pt x="2849152" y="1277875"/>
                </a:lnTo>
                <a:lnTo>
                  <a:pt x="0" y="1277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932" t="-30732" r="-19306" b="-4765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34386" y="8262340"/>
            <a:ext cx="2483593" cy="1390812"/>
          </a:xfrm>
          <a:custGeom>
            <a:avLst/>
            <a:gdLst/>
            <a:ahLst/>
            <a:cxnLst/>
            <a:rect l="l" t="t" r="r" b="b"/>
            <a:pathLst>
              <a:path w="2483593" h="1390812">
                <a:moveTo>
                  <a:pt x="0" y="0"/>
                </a:moveTo>
                <a:lnTo>
                  <a:pt x="2483593" y="0"/>
                </a:lnTo>
                <a:lnTo>
                  <a:pt x="2483593" y="1390812"/>
                </a:lnTo>
                <a:lnTo>
                  <a:pt x="0" y="13908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59763"/>
            <a:ext cx="18288000" cy="175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LIETUVOS JUNIOR ACHIEVEMENT PROGRAMŲ ĮGYVENDINIMAS KLAIPĖDOS RAJONO MOKYKLOSE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0" y="8032704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2"/>
            <a:stretch>
              <a:fillRect t="-57307" r="-10427" b="-167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83186" y="8551333"/>
            <a:ext cx="2204814" cy="988883"/>
          </a:xfrm>
          <a:custGeom>
            <a:avLst/>
            <a:gdLst/>
            <a:ahLst/>
            <a:cxnLst/>
            <a:rect l="l" t="t" r="r" b="b"/>
            <a:pathLst>
              <a:path w="2204814" h="988883">
                <a:moveTo>
                  <a:pt x="0" y="0"/>
                </a:moveTo>
                <a:lnTo>
                  <a:pt x="2204814" y="0"/>
                </a:lnTo>
                <a:lnTo>
                  <a:pt x="2204814" y="988882"/>
                </a:lnTo>
                <a:lnTo>
                  <a:pt x="0" y="988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932" t="-30732" r="-19306" b="-4765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435309" y="8698446"/>
            <a:ext cx="1647877" cy="922811"/>
          </a:xfrm>
          <a:custGeom>
            <a:avLst/>
            <a:gdLst/>
            <a:ahLst/>
            <a:cxnLst/>
            <a:rect l="l" t="t" r="r" b="b"/>
            <a:pathLst>
              <a:path w="1647877" h="922811">
                <a:moveTo>
                  <a:pt x="0" y="0"/>
                </a:moveTo>
                <a:lnTo>
                  <a:pt x="1647877" y="0"/>
                </a:lnTo>
                <a:lnTo>
                  <a:pt x="1647877" y="922811"/>
                </a:lnTo>
                <a:lnTo>
                  <a:pt x="0" y="9228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6737" y="1616289"/>
            <a:ext cx="17608829" cy="9536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65"/>
              </a:lnSpc>
            </a:pPr>
            <a:endParaRPr/>
          </a:p>
          <a:p>
            <a:pPr marL="774351" lvl="1" indent="-387176" algn="just">
              <a:lnSpc>
                <a:spcPts val="3765"/>
              </a:lnSpc>
              <a:buFont typeface="Arial"/>
              <a:buChar char="•"/>
            </a:pPr>
            <a:r>
              <a:rPr lang="en-US" sz="3586" spc="39">
                <a:solidFill>
                  <a:srgbClr val="000000"/>
                </a:solidFill>
                <a:latin typeface="Canva Sans 1 Bold"/>
              </a:rPr>
              <a:t>LJA – pirmoji Lietuvoje nevyriausybinė organizacija, įgyvendinanti progresinio ekonominio švietimo, verslumo ugdymo, finansinio raštingumo ir ugdymo karjerai programas bendrojo ugdymo mokyklose.</a:t>
            </a:r>
          </a:p>
          <a:p>
            <a:pPr algn="just">
              <a:lnSpc>
                <a:spcPts val="3765"/>
              </a:lnSpc>
            </a:pPr>
            <a:endParaRPr lang="en-US" sz="3586" spc="39">
              <a:solidFill>
                <a:srgbClr val="000000"/>
              </a:solidFill>
              <a:latin typeface="Canva Sans 1 Bold"/>
            </a:endParaRPr>
          </a:p>
          <a:p>
            <a:pPr marL="774351" lvl="1" indent="-387176" algn="just">
              <a:lnSpc>
                <a:spcPts val="3765"/>
              </a:lnSpc>
              <a:buFont typeface="Arial"/>
              <a:buChar char="•"/>
            </a:pPr>
            <a:r>
              <a:rPr lang="en-US" sz="3586" spc="39">
                <a:solidFill>
                  <a:srgbClr val="000000"/>
                </a:solidFill>
                <a:latin typeface="Canva Sans 1 Bold"/>
              </a:rPr>
              <a:t>Klaipėdos rajono mokyklų </a:t>
            </a:r>
            <a:r>
              <a:rPr lang="en-US" sz="3586" spc="39">
                <a:solidFill>
                  <a:srgbClr val="004AAD"/>
                </a:solidFill>
                <a:latin typeface="Canva Sans 1 Bold"/>
              </a:rPr>
              <a:t>1-12 klasėse</a:t>
            </a:r>
            <a:r>
              <a:rPr lang="en-US" sz="3586" spc="39">
                <a:solidFill>
                  <a:srgbClr val="000000"/>
                </a:solidFill>
                <a:latin typeface="Canva Sans 1 Bold"/>
              </a:rPr>
              <a:t> įgyvendinamas progresinis verslumo ir finansinio raštingumo  ugdymas.</a:t>
            </a:r>
          </a:p>
          <a:p>
            <a:pPr algn="just">
              <a:lnSpc>
                <a:spcPts val="3765"/>
              </a:lnSpc>
            </a:pPr>
            <a:endParaRPr lang="en-US" sz="3586" spc="39">
              <a:solidFill>
                <a:srgbClr val="000000"/>
              </a:solidFill>
              <a:latin typeface="Canva Sans 1 Bold"/>
            </a:endParaRPr>
          </a:p>
          <a:p>
            <a:pPr marL="774351" lvl="1" indent="-387176" algn="just">
              <a:lnSpc>
                <a:spcPts val="3765"/>
              </a:lnSpc>
              <a:buFont typeface="Arial"/>
              <a:buChar char="•"/>
            </a:pPr>
            <a:r>
              <a:rPr lang="en-US" sz="3586" spc="39">
                <a:solidFill>
                  <a:srgbClr val="000000"/>
                </a:solidFill>
                <a:latin typeface="Canva Sans 1 Bold"/>
              </a:rPr>
              <a:t>Apmokyta integruoti programas daugiau kaip </a:t>
            </a:r>
            <a:r>
              <a:rPr lang="en-US" sz="3586" spc="39">
                <a:solidFill>
                  <a:srgbClr val="004AAD"/>
                </a:solidFill>
                <a:latin typeface="Canva Sans 1 Bold"/>
              </a:rPr>
              <a:t>150 Klaipėdos rajono mokytojų.</a:t>
            </a:r>
          </a:p>
          <a:p>
            <a:pPr algn="just">
              <a:lnSpc>
                <a:spcPts val="3765"/>
              </a:lnSpc>
            </a:pPr>
            <a:endParaRPr lang="en-US" sz="3586" spc="39">
              <a:solidFill>
                <a:srgbClr val="004AAD"/>
              </a:solidFill>
              <a:latin typeface="Canva Sans 1 Bold"/>
            </a:endParaRPr>
          </a:p>
          <a:p>
            <a:pPr marL="774351" lvl="1" indent="-387176" algn="just">
              <a:lnSpc>
                <a:spcPts val="3765"/>
              </a:lnSpc>
              <a:buFont typeface="Arial"/>
              <a:buChar char="•"/>
            </a:pPr>
            <a:r>
              <a:rPr lang="en-US" sz="3586" spc="39">
                <a:solidFill>
                  <a:srgbClr val="000000"/>
                </a:solidFill>
                <a:latin typeface="Canva Sans 1 Bold"/>
              </a:rPr>
              <a:t>Programose jau dalyvavo daugiau kaip </a:t>
            </a:r>
            <a:r>
              <a:rPr lang="en-US" sz="3586" spc="39">
                <a:solidFill>
                  <a:srgbClr val="004AAD"/>
                </a:solidFill>
                <a:latin typeface="Canva Sans 1 Bold"/>
              </a:rPr>
              <a:t>2 400 moksleivių. </a:t>
            </a:r>
          </a:p>
          <a:p>
            <a:pPr algn="just">
              <a:lnSpc>
                <a:spcPts val="3765"/>
              </a:lnSpc>
            </a:pPr>
            <a:endParaRPr lang="en-US" sz="3586" spc="39">
              <a:solidFill>
                <a:srgbClr val="004AAD"/>
              </a:solidFill>
              <a:latin typeface="Canva Sans 1 Bold"/>
            </a:endParaRPr>
          </a:p>
          <a:p>
            <a:pPr marL="774351" lvl="1" indent="-387176" algn="just">
              <a:lnSpc>
                <a:spcPts val="3765"/>
              </a:lnSpc>
              <a:buFont typeface="Arial"/>
              <a:buChar char="•"/>
            </a:pPr>
            <a:r>
              <a:rPr lang="en-US" sz="3586" spc="39">
                <a:solidFill>
                  <a:srgbClr val="000000"/>
                </a:solidFill>
                <a:latin typeface="Canva Sans 1 Bold"/>
              </a:rPr>
              <a:t>Kiekvienais metais šių programų įgyvendinimui Savivaldybė skiria po </a:t>
            </a:r>
            <a:r>
              <a:rPr lang="en-US" sz="3586" spc="39">
                <a:solidFill>
                  <a:srgbClr val="004AAD"/>
                </a:solidFill>
                <a:latin typeface="Canva Sans 1 Bold"/>
              </a:rPr>
              <a:t>20 000 Eur.</a:t>
            </a:r>
          </a:p>
          <a:p>
            <a:pPr algn="just">
              <a:lnSpc>
                <a:spcPts val="3765"/>
              </a:lnSpc>
            </a:pPr>
            <a:endParaRPr lang="en-US" sz="3586" spc="39">
              <a:solidFill>
                <a:srgbClr val="004AAD"/>
              </a:solidFill>
              <a:latin typeface="Canva Sans 1 Bold"/>
            </a:endParaRPr>
          </a:p>
          <a:p>
            <a:pPr algn="just">
              <a:lnSpc>
                <a:spcPts val="3765"/>
              </a:lnSpc>
            </a:pPr>
            <a:endParaRPr lang="en-US" sz="3586" spc="39">
              <a:solidFill>
                <a:srgbClr val="004AAD"/>
              </a:solidFill>
              <a:latin typeface="Canva Sans 1 Bold"/>
            </a:endParaRPr>
          </a:p>
          <a:p>
            <a:pPr algn="just">
              <a:lnSpc>
                <a:spcPts val="3765"/>
              </a:lnSpc>
            </a:pPr>
            <a:endParaRPr lang="en-US" sz="3586" spc="39">
              <a:solidFill>
                <a:srgbClr val="004AAD"/>
              </a:solidFill>
              <a:latin typeface="Canva Sans 1 Bold"/>
            </a:endParaRPr>
          </a:p>
          <a:p>
            <a:pPr algn="just">
              <a:lnSpc>
                <a:spcPts val="3765"/>
              </a:lnSpc>
            </a:pPr>
            <a:endParaRPr lang="en-US" sz="3586" spc="39">
              <a:solidFill>
                <a:srgbClr val="004AAD"/>
              </a:solidFill>
              <a:latin typeface="Canva Sans 1 Bold"/>
            </a:endParaRPr>
          </a:p>
          <a:p>
            <a:pPr algn="just">
              <a:lnSpc>
                <a:spcPts val="3765"/>
              </a:lnSpc>
            </a:pPr>
            <a:endParaRPr lang="en-US" sz="3586" spc="39">
              <a:solidFill>
                <a:srgbClr val="004AAD"/>
              </a:solidFill>
              <a:latin typeface="Canva Sans 1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23949"/>
          </a:xfrm>
          <a:custGeom>
            <a:avLst/>
            <a:gdLst/>
            <a:ahLst/>
            <a:cxnLst/>
            <a:rect l="l" t="t" r="r" b="b"/>
            <a:pathLst>
              <a:path w="18288000" h="10223949">
                <a:moveTo>
                  <a:pt x="0" y="0"/>
                </a:moveTo>
                <a:lnTo>
                  <a:pt x="18288000" y="0"/>
                </a:lnTo>
                <a:lnTo>
                  <a:pt x="18288000" y="10223949"/>
                </a:lnTo>
                <a:lnTo>
                  <a:pt x="0" y="10223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8" b="-30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-95250"/>
            <a:ext cx="9144000" cy="8638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1"/>
              </a:lnSpc>
            </a:pPr>
            <a:endParaRPr/>
          </a:p>
          <a:p>
            <a:pPr algn="ctr">
              <a:lnSpc>
                <a:spcPts val="6871"/>
              </a:lnSpc>
            </a:pPr>
            <a:r>
              <a:rPr lang="en-US" sz="4907">
                <a:solidFill>
                  <a:srgbClr val="000000"/>
                </a:solidFill>
                <a:latin typeface="Fira Sans Bold Bold Italics"/>
              </a:rPr>
              <a:t>Gyvenimo kovas ne visada</a:t>
            </a:r>
          </a:p>
          <a:p>
            <a:pPr algn="ctr">
              <a:lnSpc>
                <a:spcPts val="6871"/>
              </a:lnSpc>
            </a:pPr>
            <a:r>
              <a:rPr lang="en-US" sz="4907">
                <a:solidFill>
                  <a:srgbClr val="000000"/>
                </a:solidFill>
                <a:latin typeface="Fira Sans Bold Bold Italics"/>
              </a:rPr>
              <a:t>laimi stipriausi ir greičiausi…</a:t>
            </a:r>
          </a:p>
          <a:p>
            <a:pPr algn="ctr">
              <a:lnSpc>
                <a:spcPts val="6871"/>
              </a:lnSpc>
            </a:pPr>
            <a:r>
              <a:rPr lang="en-US" sz="4907">
                <a:solidFill>
                  <a:srgbClr val="000000"/>
                </a:solidFill>
                <a:latin typeface="Fira Sans Bold Bold Italics"/>
              </a:rPr>
              <a:t>Dažniausiai laimi tie,</a:t>
            </a:r>
          </a:p>
          <a:p>
            <a:pPr algn="ctr">
              <a:lnSpc>
                <a:spcPts val="6871"/>
              </a:lnSpc>
            </a:pPr>
            <a:r>
              <a:rPr lang="en-US" sz="4907">
                <a:solidFill>
                  <a:srgbClr val="000000"/>
                </a:solidFill>
                <a:latin typeface="Fira Sans Bold Bold Italics"/>
              </a:rPr>
              <a:t>kurie karštai tiki tuo ką daro ir atkakliai to siekia.</a:t>
            </a:r>
          </a:p>
          <a:p>
            <a:pPr algn="ctr">
              <a:lnSpc>
                <a:spcPts val="6871"/>
              </a:lnSpc>
            </a:pPr>
            <a:endParaRPr lang="en-US" sz="4907">
              <a:solidFill>
                <a:srgbClr val="000000"/>
              </a:solidFill>
              <a:latin typeface="Fira Sans Bold Bold Italics"/>
            </a:endParaRPr>
          </a:p>
          <a:p>
            <a:pPr algn="ctr">
              <a:lnSpc>
                <a:spcPts val="6871"/>
              </a:lnSpc>
            </a:pPr>
            <a:endParaRPr lang="en-US" sz="4907">
              <a:solidFill>
                <a:srgbClr val="000000"/>
              </a:solidFill>
              <a:latin typeface="Fira Sans Bold Bold Italics"/>
            </a:endParaRPr>
          </a:p>
          <a:p>
            <a:pPr algn="ctr">
              <a:lnSpc>
                <a:spcPts val="6871"/>
              </a:lnSpc>
            </a:pPr>
            <a:endParaRPr lang="en-US" sz="4907">
              <a:solidFill>
                <a:srgbClr val="000000"/>
              </a:solidFill>
              <a:latin typeface="Fira Sans Bold Bold Italics"/>
            </a:endParaRPr>
          </a:p>
          <a:p>
            <a:pPr marL="0" lvl="0" indent="0" algn="ctr">
              <a:lnSpc>
                <a:spcPts val="6871"/>
              </a:lnSpc>
              <a:spcBef>
                <a:spcPct val="0"/>
              </a:spcBef>
            </a:pPr>
            <a:endParaRPr lang="en-US" sz="4907">
              <a:solidFill>
                <a:srgbClr val="000000"/>
              </a:solidFill>
              <a:latin typeface="Fira Sans Bold Bold Itali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0" y="8032704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3"/>
            <a:stretch>
              <a:fillRect t="-57307" r="-10427" b="-167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61310" y="8946850"/>
            <a:ext cx="2226690" cy="998695"/>
          </a:xfrm>
          <a:custGeom>
            <a:avLst/>
            <a:gdLst/>
            <a:ahLst/>
            <a:cxnLst/>
            <a:rect l="l" t="t" r="r" b="b"/>
            <a:pathLst>
              <a:path w="2226690" h="998695">
                <a:moveTo>
                  <a:pt x="0" y="0"/>
                </a:moveTo>
                <a:lnTo>
                  <a:pt x="2226690" y="0"/>
                </a:lnTo>
                <a:lnTo>
                  <a:pt x="2226690" y="998694"/>
                </a:lnTo>
                <a:lnTo>
                  <a:pt x="0" y="9986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932" t="-30732" r="-19306" b="-4765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871098" y="9061150"/>
            <a:ext cx="1985056" cy="1111631"/>
          </a:xfrm>
          <a:custGeom>
            <a:avLst/>
            <a:gdLst/>
            <a:ahLst/>
            <a:cxnLst/>
            <a:rect l="l" t="t" r="r" b="b"/>
            <a:pathLst>
              <a:path w="1985056" h="1111631">
                <a:moveTo>
                  <a:pt x="0" y="0"/>
                </a:moveTo>
                <a:lnTo>
                  <a:pt x="1985056" y="0"/>
                </a:lnTo>
                <a:lnTo>
                  <a:pt x="1985056" y="1111631"/>
                </a:lnTo>
                <a:lnTo>
                  <a:pt x="0" y="11116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5782" y="5086350"/>
            <a:ext cx="7824305" cy="432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Arimo Italics"/>
              </a:rPr>
              <a:t>Napoleonas Hilas, asmeninio tobulėjimo pradininkas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7" b="-931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30293" y="931712"/>
            <a:ext cx="14027414" cy="686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10"/>
              </a:lnSpc>
            </a:pPr>
            <a:r>
              <a:rPr lang="en-US" sz="13007">
                <a:solidFill>
                  <a:srgbClr val="000000"/>
                </a:solidFill>
                <a:latin typeface="Fira Sans Bold"/>
              </a:rPr>
              <a:t>Bendraukime!</a:t>
            </a:r>
          </a:p>
          <a:p>
            <a:pPr algn="ctr">
              <a:lnSpc>
                <a:spcPts val="18210"/>
              </a:lnSpc>
              <a:spcBef>
                <a:spcPct val="0"/>
              </a:spcBef>
            </a:pPr>
            <a:endParaRPr lang="en-US" sz="13007">
              <a:solidFill>
                <a:srgbClr val="000000"/>
              </a:solidFill>
              <a:latin typeface="Fira Sans Bold"/>
            </a:endParaRPr>
          </a:p>
          <a:p>
            <a:pPr algn="ctr">
              <a:lnSpc>
                <a:spcPts val="18210"/>
              </a:lnSpc>
              <a:spcBef>
                <a:spcPct val="0"/>
              </a:spcBef>
            </a:pPr>
            <a:endParaRPr lang="en-US" sz="13007">
              <a:solidFill>
                <a:srgbClr val="000000"/>
              </a:solidFill>
              <a:latin typeface="Fira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177027" y="3368765"/>
            <a:ext cx="10631191" cy="5202595"/>
          </a:xfrm>
          <a:custGeom>
            <a:avLst/>
            <a:gdLst/>
            <a:ahLst/>
            <a:cxnLst/>
            <a:rect l="l" t="t" r="r" b="b"/>
            <a:pathLst>
              <a:path w="10631191" h="5202595">
                <a:moveTo>
                  <a:pt x="0" y="0"/>
                </a:moveTo>
                <a:lnTo>
                  <a:pt x="10631191" y="0"/>
                </a:lnTo>
                <a:lnTo>
                  <a:pt x="10631191" y="5202595"/>
                </a:lnTo>
                <a:lnTo>
                  <a:pt x="0" y="52025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917" t="-24682" r="-20716" b="-34667"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0" y="8032704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4"/>
            <a:stretch>
              <a:fillRect t="-57307" r="-10427" b="-1671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9159852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2"/>
            <a:stretch>
              <a:fillRect t="-57307" r="-10427" b="-16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86953" y="9159852"/>
            <a:ext cx="2201047" cy="987194"/>
          </a:xfrm>
          <a:custGeom>
            <a:avLst/>
            <a:gdLst/>
            <a:ahLst/>
            <a:cxnLst/>
            <a:rect l="l" t="t" r="r" b="b"/>
            <a:pathLst>
              <a:path w="2201047" h="987194">
                <a:moveTo>
                  <a:pt x="0" y="0"/>
                </a:moveTo>
                <a:lnTo>
                  <a:pt x="2201047" y="0"/>
                </a:lnTo>
                <a:lnTo>
                  <a:pt x="2201047" y="987193"/>
                </a:lnTo>
                <a:lnTo>
                  <a:pt x="0" y="9871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932" t="-30732" r="-19306" b="-4765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45306" y="9258300"/>
            <a:ext cx="1641647" cy="919322"/>
          </a:xfrm>
          <a:custGeom>
            <a:avLst/>
            <a:gdLst/>
            <a:ahLst/>
            <a:cxnLst/>
            <a:rect l="l" t="t" r="r" b="b"/>
            <a:pathLst>
              <a:path w="1641647" h="919322">
                <a:moveTo>
                  <a:pt x="0" y="0"/>
                </a:moveTo>
                <a:lnTo>
                  <a:pt x="1641647" y="0"/>
                </a:lnTo>
                <a:lnTo>
                  <a:pt x="1641647" y="919322"/>
                </a:lnTo>
                <a:lnTo>
                  <a:pt x="0" y="9193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99676" y="1325750"/>
            <a:ext cx="15492332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Fira Sans Bold"/>
              </a:rPr>
              <a:t>GALIMYBĖS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4684" y="4251319"/>
            <a:ext cx="15718631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Fira Sans Bold"/>
              </a:rPr>
              <a:t>KADA ir KUR KREIPTIS?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56239" y="52069"/>
            <a:ext cx="4175522" cy="86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Fira Sans Bold"/>
              </a:rPr>
              <a:t>KĄ ATSIMINTI?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8288" y="-948579"/>
            <a:ext cx="17519522" cy="1896215"/>
            <a:chOff x="0" y="0"/>
            <a:chExt cx="6101571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01571" cy="660400"/>
            </a:xfrm>
            <a:custGeom>
              <a:avLst/>
              <a:gdLst/>
              <a:ahLst/>
              <a:cxnLst/>
              <a:rect l="l" t="t" r="r" b="b"/>
              <a:pathLst>
                <a:path w="6101571" h="660400">
                  <a:moveTo>
                    <a:pt x="597711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977111" y="0"/>
                  </a:lnTo>
                  <a:cubicBezTo>
                    <a:pt x="6045691" y="0"/>
                    <a:pt x="6101571" y="55880"/>
                    <a:pt x="6101571" y="124460"/>
                  </a:cubicBezTo>
                  <a:lnTo>
                    <a:pt x="6101571" y="535940"/>
                  </a:lnTo>
                  <a:cubicBezTo>
                    <a:pt x="6101571" y="604520"/>
                    <a:pt x="6045691" y="660400"/>
                    <a:pt x="5977111" y="660400"/>
                  </a:cubicBezTo>
                  <a:close/>
                </a:path>
              </a:pathLst>
            </a:custGeom>
            <a:solidFill>
              <a:srgbClr val="004AAD">
                <a:alpha val="55686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43520" y="-26644"/>
            <a:ext cx="17520769" cy="878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51"/>
              </a:lnSpc>
            </a:pPr>
            <a:r>
              <a:rPr lang="en-US" sz="4933" spc="4">
                <a:solidFill>
                  <a:srgbClr val="000000"/>
                </a:solidFill>
                <a:latin typeface="Barlow Medium Bold Italics"/>
              </a:rPr>
              <a:t>VERSLO PLĖTROS SKATINIMO PRIEMONĖS </a:t>
            </a:r>
          </a:p>
        </p:txBody>
      </p:sp>
      <p:sp>
        <p:nvSpPr>
          <p:cNvPr id="5" name="Freeform 5"/>
          <p:cNvSpPr/>
          <p:nvPr/>
        </p:nvSpPr>
        <p:spPr>
          <a:xfrm rot="-5400000">
            <a:off x="14191325" y="3417499"/>
            <a:ext cx="982700" cy="400066"/>
          </a:xfrm>
          <a:custGeom>
            <a:avLst/>
            <a:gdLst/>
            <a:ahLst/>
            <a:cxnLst/>
            <a:rect l="l" t="t" r="r" b="b"/>
            <a:pathLst>
              <a:path w="982700" h="400066">
                <a:moveTo>
                  <a:pt x="0" y="0"/>
                </a:moveTo>
                <a:lnTo>
                  <a:pt x="982701" y="0"/>
                </a:lnTo>
                <a:lnTo>
                  <a:pt x="982701" y="400067"/>
                </a:lnTo>
                <a:lnTo>
                  <a:pt x="0" y="400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37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1996" r="-2695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951906" y="4107111"/>
            <a:ext cx="5839425" cy="402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3" lvl="1" indent="-269876">
              <a:lnSpc>
                <a:spcPts val="3575"/>
              </a:lnSpc>
              <a:buFont typeface="Arial"/>
              <a:buChar char="•"/>
            </a:pPr>
            <a:r>
              <a:rPr lang="en-US" sz="2500" spc="20">
                <a:solidFill>
                  <a:srgbClr val="191919"/>
                </a:solidFill>
                <a:latin typeface="Arimo Bold"/>
              </a:rPr>
              <a:t>Lietuvos Junior Achievement programų įgyvendinimas</a:t>
            </a:r>
          </a:p>
          <a:p>
            <a:pPr>
              <a:lnSpc>
                <a:spcPts val="3575"/>
              </a:lnSpc>
            </a:pPr>
            <a:endParaRPr lang="en-US" sz="2500" spc="20">
              <a:solidFill>
                <a:srgbClr val="191919"/>
              </a:solidFill>
              <a:latin typeface="Arimo Bold"/>
            </a:endParaRPr>
          </a:p>
          <a:p>
            <a:pPr marL="539753" lvl="1" indent="-269876">
              <a:lnSpc>
                <a:spcPts val="3575"/>
              </a:lnSpc>
              <a:buFont typeface="Arial"/>
              <a:buChar char="•"/>
            </a:pPr>
            <a:r>
              <a:rPr lang="en-US" sz="2500" spc="20">
                <a:solidFill>
                  <a:srgbClr val="191919"/>
                </a:solidFill>
                <a:latin typeface="Arimo Bold"/>
              </a:rPr>
              <a:t>Jaunimo užimtumo vasarą programa</a:t>
            </a:r>
          </a:p>
          <a:p>
            <a:pPr>
              <a:lnSpc>
                <a:spcPts val="3575"/>
              </a:lnSpc>
            </a:pPr>
            <a:endParaRPr lang="en-US" sz="2500" spc="20">
              <a:solidFill>
                <a:srgbClr val="191919"/>
              </a:solidFill>
              <a:latin typeface="Arimo Bold"/>
            </a:endParaRPr>
          </a:p>
          <a:p>
            <a:pPr marL="539753" lvl="1" indent="-269876">
              <a:lnSpc>
                <a:spcPts val="3575"/>
              </a:lnSpc>
              <a:buFont typeface="Arial"/>
              <a:buChar char="•"/>
            </a:pPr>
            <a:r>
              <a:rPr lang="en-US" sz="2500" u="none" spc="20">
                <a:solidFill>
                  <a:srgbClr val="191919"/>
                </a:solidFill>
                <a:latin typeface="Arimo Bold"/>
              </a:rPr>
              <a:t>Finansavimo skyrimas mokinių iniciatyvų projektų įgyvendinimui</a:t>
            </a:r>
          </a:p>
          <a:p>
            <a:pPr marL="0" lvl="0" indent="0">
              <a:lnSpc>
                <a:spcPts val="3575"/>
              </a:lnSpc>
            </a:pPr>
            <a:endParaRPr lang="en-US" sz="2500" u="none" spc="20">
              <a:solidFill>
                <a:srgbClr val="191919"/>
              </a:solidFill>
              <a:latin typeface="Arimo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951906" y="947636"/>
            <a:ext cx="5975904" cy="1978521"/>
            <a:chOff x="0" y="0"/>
            <a:chExt cx="2081244" cy="6890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81244" cy="689065"/>
            </a:xfrm>
            <a:custGeom>
              <a:avLst/>
              <a:gdLst/>
              <a:ahLst/>
              <a:cxnLst/>
              <a:rect l="l" t="t" r="r" b="b"/>
              <a:pathLst>
                <a:path w="2081244" h="689065">
                  <a:moveTo>
                    <a:pt x="1956784" y="689065"/>
                  </a:moveTo>
                  <a:lnTo>
                    <a:pt x="124460" y="689065"/>
                  </a:lnTo>
                  <a:cubicBezTo>
                    <a:pt x="55880" y="689065"/>
                    <a:pt x="0" y="633185"/>
                    <a:pt x="0" y="5646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56784" y="0"/>
                  </a:lnTo>
                  <a:cubicBezTo>
                    <a:pt x="2025364" y="0"/>
                    <a:pt x="2081244" y="55880"/>
                    <a:pt x="2081244" y="124460"/>
                  </a:cubicBezTo>
                  <a:lnTo>
                    <a:pt x="2081244" y="564605"/>
                  </a:lnTo>
                  <a:cubicBezTo>
                    <a:pt x="2081244" y="633185"/>
                    <a:pt x="2025364" y="689065"/>
                    <a:pt x="1956784" y="689065"/>
                  </a:cubicBezTo>
                  <a:close/>
                </a:path>
              </a:pathLst>
            </a:custGeom>
            <a:solidFill>
              <a:srgbClr val="38B6FF">
                <a:alpha val="55686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1951906" y="1166318"/>
            <a:ext cx="5839425" cy="147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3400" spc="3">
                <a:solidFill>
                  <a:srgbClr val="000000"/>
                </a:solidFill>
                <a:latin typeface="Barlow Medium Bold Italics"/>
              </a:rPr>
              <a:t>MOKINIŲ VERSLUMO IR FINANSINIO RAŠTINGUMO UGDYMAS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2624" y="4116636"/>
            <a:ext cx="5840672" cy="319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3" lvl="1" indent="-269876">
              <a:lnSpc>
                <a:spcPts val="3650"/>
              </a:lnSpc>
              <a:buFont typeface="Arial"/>
              <a:buChar char="•"/>
            </a:pPr>
            <a:r>
              <a:rPr lang="en-US" sz="2500" spc="37">
                <a:solidFill>
                  <a:srgbClr val="191919"/>
                </a:solidFill>
                <a:latin typeface="Arimo Bold"/>
              </a:rPr>
              <a:t>Smulkiojo verslo rėmimo programa</a:t>
            </a:r>
          </a:p>
          <a:p>
            <a:pPr>
              <a:lnSpc>
                <a:spcPts val="3650"/>
              </a:lnSpc>
            </a:pPr>
            <a:endParaRPr lang="en-US" sz="2500" spc="37">
              <a:solidFill>
                <a:srgbClr val="191919"/>
              </a:solidFill>
              <a:latin typeface="Arimo Bold"/>
            </a:endParaRPr>
          </a:p>
          <a:p>
            <a:pPr marL="539753" lvl="1" indent="-269876">
              <a:lnSpc>
                <a:spcPts val="3650"/>
              </a:lnSpc>
              <a:buFont typeface="Arial"/>
              <a:buChar char="•"/>
            </a:pPr>
            <a:r>
              <a:rPr lang="en-US" sz="2500" spc="37">
                <a:solidFill>
                  <a:srgbClr val="191919"/>
                </a:solidFill>
                <a:latin typeface="Arimo Bold"/>
              </a:rPr>
              <a:t>Finansinis prisidėjimas prie VVG "</a:t>
            </a:r>
            <a:r>
              <a:rPr lang="en-US" sz="2500" u="none" spc="37">
                <a:solidFill>
                  <a:srgbClr val="191919"/>
                </a:solidFill>
                <a:latin typeface="Arimo Bold"/>
              </a:rPr>
              <a:t>Pajūrio kraštas" projektų įgyvendinimo</a:t>
            </a:r>
          </a:p>
          <a:p>
            <a:pPr marL="0" lvl="0" indent="0">
              <a:lnSpc>
                <a:spcPts val="3650"/>
              </a:lnSpc>
            </a:pPr>
            <a:endParaRPr lang="en-US" sz="2500" u="none" spc="37">
              <a:solidFill>
                <a:srgbClr val="191919"/>
              </a:solidFill>
              <a:latin typeface="Arimo Bold"/>
            </a:endParaRPr>
          </a:p>
        </p:txBody>
      </p:sp>
      <p:sp>
        <p:nvSpPr>
          <p:cNvPr id="11" name="Freeform 11"/>
          <p:cNvSpPr/>
          <p:nvPr/>
        </p:nvSpPr>
        <p:spPr>
          <a:xfrm rot="-5400000">
            <a:off x="2536122" y="3436549"/>
            <a:ext cx="982700" cy="400066"/>
          </a:xfrm>
          <a:custGeom>
            <a:avLst/>
            <a:gdLst/>
            <a:ahLst/>
            <a:cxnLst/>
            <a:rect l="l" t="t" r="r" b="b"/>
            <a:pathLst>
              <a:path w="982700" h="400066">
                <a:moveTo>
                  <a:pt x="0" y="0"/>
                </a:moveTo>
                <a:lnTo>
                  <a:pt x="982700" y="0"/>
                </a:lnTo>
                <a:lnTo>
                  <a:pt x="982700" y="400067"/>
                </a:lnTo>
                <a:lnTo>
                  <a:pt x="0" y="400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37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1996" r="-26955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92624" y="947636"/>
            <a:ext cx="5840672" cy="1978521"/>
            <a:chOff x="0" y="0"/>
            <a:chExt cx="2034147" cy="6890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34147" cy="689065"/>
            </a:xfrm>
            <a:custGeom>
              <a:avLst/>
              <a:gdLst/>
              <a:ahLst/>
              <a:cxnLst/>
              <a:rect l="l" t="t" r="r" b="b"/>
              <a:pathLst>
                <a:path w="2034147" h="689065">
                  <a:moveTo>
                    <a:pt x="1909687" y="689065"/>
                  </a:moveTo>
                  <a:lnTo>
                    <a:pt x="124460" y="689065"/>
                  </a:lnTo>
                  <a:cubicBezTo>
                    <a:pt x="55880" y="689065"/>
                    <a:pt x="0" y="633185"/>
                    <a:pt x="0" y="5646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09687" y="0"/>
                  </a:lnTo>
                  <a:cubicBezTo>
                    <a:pt x="1978267" y="0"/>
                    <a:pt x="2034147" y="55880"/>
                    <a:pt x="2034147" y="124460"/>
                  </a:cubicBezTo>
                  <a:lnTo>
                    <a:pt x="2034147" y="564605"/>
                  </a:lnTo>
                  <a:cubicBezTo>
                    <a:pt x="2034147" y="633185"/>
                    <a:pt x="1978267" y="689065"/>
                    <a:pt x="1909687" y="689065"/>
                  </a:cubicBezTo>
                  <a:close/>
                </a:path>
              </a:pathLst>
            </a:custGeom>
            <a:solidFill>
              <a:srgbClr val="2C92D5">
                <a:alpha val="55686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391377" y="1218672"/>
            <a:ext cx="5840672" cy="992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3400" spc="3">
                <a:solidFill>
                  <a:srgbClr val="000000"/>
                </a:solidFill>
                <a:latin typeface="Barlow Medium Bold Italics"/>
              </a:rPr>
              <a:t>FINANSINĖS PARAMOS PRIEMONĖS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06342" y="4088061"/>
            <a:ext cx="6199615" cy="6127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3" lvl="1" indent="-259082">
              <a:lnSpc>
                <a:spcPts val="3456"/>
              </a:lnSpc>
              <a:buFont typeface="Arial"/>
              <a:buChar char="•"/>
            </a:pPr>
            <a:r>
              <a:rPr lang="en-US" sz="2400" spc="60">
                <a:solidFill>
                  <a:srgbClr val="191919"/>
                </a:solidFill>
                <a:latin typeface="Arimo Bold"/>
              </a:rPr>
              <a:t>Investicijų ir verslo plėtros skatinimo tvarkos aprašas</a:t>
            </a:r>
          </a:p>
          <a:p>
            <a:pPr>
              <a:lnSpc>
                <a:spcPts val="3456"/>
              </a:lnSpc>
            </a:pPr>
            <a:endParaRPr lang="en-US" sz="2400" spc="60">
              <a:solidFill>
                <a:srgbClr val="191919"/>
              </a:solidFill>
              <a:latin typeface="Arimo Bold"/>
            </a:endParaRPr>
          </a:p>
          <a:p>
            <a:pPr marL="518163" lvl="1" indent="-259082">
              <a:lnSpc>
                <a:spcPts val="3456"/>
              </a:lnSpc>
              <a:buFont typeface="Arial"/>
              <a:buChar char="•"/>
            </a:pPr>
            <a:r>
              <a:rPr lang="en-US" sz="2400" spc="60">
                <a:solidFill>
                  <a:srgbClr val="191919"/>
                </a:solidFill>
                <a:latin typeface="Arimo Bold"/>
              </a:rPr>
              <a:t>Mokesčių lengvatų juridiniams ir fiziniams asmenims, remiantiems sporto, kultūros ir mokslo veiklas tvarkos aprašas</a:t>
            </a:r>
          </a:p>
          <a:p>
            <a:pPr>
              <a:lnSpc>
                <a:spcPts val="3456"/>
              </a:lnSpc>
            </a:pPr>
            <a:endParaRPr lang="en-US" sz="2400" spc="60">
              <a:solidFill>
                <a:srgbClr val="191919"/>
              </a:solidFill>
              <a:latin typeface="Arimo Bold"/>
            </a:endParaRPr>
          </a:p>
          <a:p>
            <a:pPr marL="518163" lvl="1" indent="-259082">
              <a:lnSpc>
                <a:spcPts val="3456"/>
              </a:lnSpc>
              <a:buFont typeface="Arial"/>
              <a:buChar char="•"/>
            </a:pPr>
            <a:r>
              <a:rPr lang="en-US" sz="2400" spc="60">
                <a:solidFill>
                  <a:srgbClr val="191919"/>
                </a:solidFill>
                <a:latin typeface="Arimo Bold"/>
              </a:rPr>
              <a:t>NT mokesč</a:t>
            </a:r>
            <a:r>
              <a:rPr lang="en-US" sz="2400" u="none" spc="60">
                <a:solidFill>
                  <a:srgbClr val="191919"/>
                </a:solidFill>
                <a:latin typeface="Arimo Bold"/>
              </a:rPr>
              <a:t>io lengvatos naujoms Klaipėdos rajone įregistruotoms įmonėms </a:t>
            </a:r>
          </a:p>
          <a:p>
            <a:pPr>
              <a:lnSpc>
                <a:spcPts val="3456"/>
              </a:lnSpc>
            </a:pPr>
            <a:endParaRPr lang="en-US" sz="2400" u="none" spc="60">
              <a:solidFill>
                <a:srgbClr val="191919"/>
              </a:solidFill>
              <a:latin typeface="Arimo Bold"/>
            </a:endParaRPr>
          </a:p>
          <a:p>
            <a:pPr marL="518163" lvl="1" indent="-259082">
              <a:lnSpc>
                <a:spcPts val="3456"/>
              </a:lnSpc>
              <a:buFont typeface="Arial"/>
              <a:buChar char="•"/>
            </a:pPr>
            <a:r>
              <a:rPr lang="en-US" sz="2400" spc="60">
                <a:solidFill>
                  <a:srgbClr val="191919"/>
                </a:solidFill>
                <a:latin typeface="Arimo Bold"/>
              </a:rPr>
              <a:t>Lengvatos ve</a:t>
            </a:r>
            <a:r>
              <a:rPr lang="en-US" sz="2400" u="none" spc="60">
                <a:solidFill>
                  <a:srgbClr val="191919"/>
                </a:solidFill>
                <a:latin typeface="Arimo Bold"/>
              </a:rPr>
              <a:t>rslo liudijimų įsigijimui </a:t>
            </a:r>
          </a:p>
          <a:p>
            <a:pPr marL="0" lvl="0" indent="0" algn="ctr">
              <a:lnSpc>
                <a:spcPts val="3456"/>
              </a:lnSpc>
            </a:pPr>
            <a:endParaRPr lang="en-US" sz="2400" u="none" spc="60">
              <a:solidFill>
                <a:srgbClr val="191919"/>
              </a:solidFill>
              <a:latin typeface="Arimo Bold"/>
            </a:endParaRPr>
          </a:p>
        </p:txBody>
      </p:sp>
      <p:sp>
        <p:nvSpPr>
          <p:cNvPr id="16" name="Freeform 16"/>
          <p:cNvSpPr/>
          <p:nvPr/>
        </p:nvSpPr>
        <p:spPr>
          <a:xfrm rot="-5400000">
            <a:off x="8437049" y="3417499"/>
            <a:ext cx="982700" cy="400066"/>
          </a:xfrm>
          <a:custGeom>
            <a:avLst/>
            <a:gdLst/>
            <a:ahLst/>
            <a:cxnLst/>
            <a:rect l="l" t="t" r="r" b="b"/>
            <a:pathLst>
              <a:path w="982700" h="400066">
                <a:moveTo>
                  <a:pt x="0" y="0"/>
                </a:moveTo>
                <a:lnTo>
                  <a:pt x="982701" y="0"/>
                </a:lnTo>
                <a:lnTo>
                  <a:pt x="982701" y="400067"/>
                </a:lnTo>
                <a:lnTo>
                  <a:pt x="0" y="400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37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1996" r="-26955"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6242821" y="947636"/>
            <a:ext cx="5702946" cy="1978521"/>
            <a:chOff x="0" y="0"/>
            <a:chExt cx="1986180" cy="68906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86181" cy="689065"/>
            </a:xfrm>
            <a:custGeom>
              <a:avLst/>
              <a:gdLst/>
              <a:ahLst/>
              <a:cxnLst/>
              <a:rect l="l" t="t" r="r" b="b"/>
              <a:pathLst>
                <a:path w="1986181" h="689065">
                  <a:moveTo>
                    <a:pt x="1861720" y="689065"/>
                  </a:moveTo>
                  <a:lnTo>
                    <a:pt x="124460" y="689065"/>
                  </a:lnTo>
                  <a:cubicBezTo>
                    <a:pt x="55880" y="689065"/>
                    <a:pt x="0" y="633185"/>
                    <a:pt x="0" y="5646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61720" y="0"/>
                  </a:lnTo>
                  <a:cubicBezTo>
                    <a:pt x="1930300" y="0"/>
                    <a:pt x="1986181" y="55880"/>
                    <a:pt x="1986181" y="124460"/>
                  </a:cubicBezTo>
                  <a:lnTo>
                    <a:pt x="1986181" y="564605"/>
                  </a:lnTo>
                  <a:cubicBezTo>
                    <a:pt x="1986181" y="633185"/>
                    <a:pt x="1930300" y="689065"/>
                    <a:pt x="1861720" y="689065"/>
                  </a:cubicBezTo>
                  <a:close/>
                </a:path>
              </a:pathLst>
            </a:custGeom>
            <a:solidFill>
              <a:srgbClr val="86EAE9">
                <a:alpha val="73725"/>
              </a:srgbClr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6106342" y="1166318"/>
            <a:ext cx="5839425" cy="992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3400" spc="3">
                <a:solidFill>
                  <a:srgbClr val="000000"/>
                </a:solidFill>
                <a:latin typeface="Barlow Medium Bold Italics"/>
                <a:ea typeface="Barlow Medium Bold Italics"/>
              </a:rPr>
              <a:t>MOKESČIŲ LENGVATŲ TAIKYM﻿AS</a:t>
            </a:r>
          </a:p>
        </p:txBody>
      </p:sp>
      <p:sp>
        <p:nvSpPr>
          <p:cNvPr id="20" name="Freeform 20"/>
          <p:cNvSpPr/>
          <p:nvPr/>
        </p:nvSpPr>
        <p:spPr>
          <a:xfrm flipH="1">
            <a:off x="-605847" y="8820756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4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4" y="2254296"/>
                </a:lnTo>
                <a:lnTo>
                  <a:pt x="19819504" y="0"/>
                </a:lnTo>
                <a:close/>
              </a:path>
            </a:pathLst>
          </a:custGeom>
          <a:blipFill>
            <a:blip r:embed="rId4"/>
            <a:stretch>
              <a:fillRect t="-57307" r="-10427" b="-1671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5403987" y="9586345"/>
            <a:ext cx="1170233" cy="629339"/>
          </a:xfrm>
          <a:custGeom>
            <a:avLst/>
            <a:gdLst/>
            <a:ahLst/>
            <a:cxnLst/>
            <a:rect l="l" t="t" r="r" b="b"/>
            <a:pathLst>
              <a:path w="1170233" h="629339">
                <a:moveTo>
                  <a:pt x="0" y="0"/>
                </a:moveTo>
                <a:lnTo>
                  <a:pt x="1170233" y="0"/>
                </a:lnTo>
                <a:lnTo>
                  <a:pt x="1170233" y="629339"/>
                </a:lnTo>
                <a:lnTo>
                  <a:pt x="0" y="6293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129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6574220" y="9652554"/>
            <a:ext cx="1107933" cy="496920"/>
          </a:xfrm>
          <a:custGeom>
            <a:avLst/>
            <a:gdLst/>
            <a:ahLst/>
            <a:cxnLst/>
            <a:rect l="l" t="t" r="r" b="b"/>
            <a:pathLst>
              <a:path w="1107933" h="496920">
                <a:moveTo>
                  <a:pt x="0" y="0"/>
                </a:moveTo>
                <a:lnTo>
                  <a:pt x="1107933" y="0"/>
                </a:lnTo>
                <a:lnTo>
                  <a:pt x="1107933" y="496920"/>
                </a:lnTo>
                <a:lnTo>
                  <a:pt x="0" y="4969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932" t="-30732" r="-19306" b="-47656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92498" y="-70017"/>
            <a:ext cx="14503003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Fira Sans Bold"/>
              </a:rPr>
              <a:t>SMULKIOJO VERSLO RĖMIMO PROGRAMA (2014-2024)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0" y="8969382"/>
            <a:ext cx="19819503" cy="2254296"/>
          </a:xfrm>
          <a:custGeom>
            <a:avLst/>
            <a:gdLst/>
            <a:ahLst/>
            <a:cxnLst/>
            <a:rect l="l" t="t" r="r" b="b"/>
            <a:pathLst>
              <a:path w="19819503" h="2254296">
                <a:moveTo>
                  <a:pt x="19819503" y="0"/>
                </a:moveTo>
                <a:lnTo>
                  <a:pt x="0" y="0"/>
                </a:lnTo>
                <a:lnTo>
                  <a:pt x="0" y="2254296"/>
                </a:lnTo>
                <a:lnTo>
                  <a:pt x="19819503" y="2254296"/>
                </a:lnTo>
                <a:lnTo>
                  <a:pt x="19819503" y="0"/>
                </a:lnTo>
                <a:close/>
              </a:path>
            </a:pathLst>
          </a:custGeom>
          <a:blipFill>
            <a:blip r:embed="rId2"/>
            <a:stretch>
              <a:fillRect t="-57307" r="-10427" b="-167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84179" y="9601535"/>
            <a:ext cx="1170233" cy="629339"/>
          </a:xfrm>
          <a:custGeom>
            <a:avLst/>
            <a:gdLst/>
            <a:ahLst/>
            <a:cxnLst/>
            <a:rect l="l" t="t" r="r" b="b"/>
            <a:pathLst>
              <a:path w="1170233" h="629339">
                <a:moveTo>
                  <a:pt x="0" y="0"/>
                </a:moveTo>
                <a:lnTo>
                  <a:pt x="1170233" y="0"/>
                </a:lnTo>
                <a:lnTo>
                  <a:pt x="1170233" y="629339"/>
                </a:lnTo>
                <a:lnTo>
                  <a:pt x="0" y="629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12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854412" y="9667744"/>
            <a:ext cx="1107933" cy="496920"/>
          </a:xfrm>
          <a:custGeom>
            <a:avLst/>
            <a:gdLst/>
            <a:ahLst/>
            <a:cxnLst/>
            <a:rect l="l" t="t" r="r" b="b"/>
            <a:pathLst>
              <a:path w="1107933" h="496920">
                <a:moveTo>
                  <a:pt x="0" y="0"/>
                </a:moveTo>
                <a:lnTo>
                  <a:pt x="1107934" y="0"/>
                </a:lnTo>
                <a:lnTo>
                  <a:pt x="1107934" y="496920"/>
                </a:lnTo>
                <a:lnTo>
                  <a:pt x="0" y="4969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932" t="-30732" r="-19306" b="-47656"/>
            </a:stretch>
          </a:blip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19" y="-159741"/>
            <a:ext cx="15677970" cy="113551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259686" y="8295029"/>
            <a:ext cx="1533490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291B25"/>
                </a:solidFill>
                <a:latin typeface="Arimo"/>
              </a:rPr>
              <a:t>5792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47780" y="8072540"/>
            <a:ext cx="1533490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1B25"/>
                </a:solidFill>
                <a:latin typeface="Arimo"/>
              </a:rPr>
              <a:t>5792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13194" y="7627561"/>
            <a:ext cx="1533490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1B25"/>
                </a:solidFill>
                <a:latin typeface="Arimo"/>
              </a:rPr>
              <a:t>8000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80632" y="7223668"/>
            <a:ext cx="1533490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1B25"/>
                </a:solidFill>
                <a:latin typeface="Arimo"/>
              </a:rPr>
              <a:t>11000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10510" y="6778690"/>
            <a:ext cx="1533490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1B25"/>
                </a:solidFill>
                <a:latin typeface="Arimo"/>
              </a:rPr>
              <a:t>17000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12741" y="6333711"/>
            <a:ext cx="1533490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1B25"/>
                </a:solidFill>
                <a:latin typeface="Arimo"/>
              </a:rPr>
              <a:t>20000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38957" y="5888733"/>
            <a:ext cx="1533490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1B25"/>
                </a:solidFill>
                <a:latin typeface="Arimo"/>
              </a:rPr>
              <a:t>24500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36718" y="4844811"/>
            <a:ext cx="1814943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1B25"/>
                </a:solidFill>
                <a:latin typeface="Arimo"/>
              </a:rPr>
              <a:t>35000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44190" y="1070556"/>
            <a:ext cx="1814943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1B25"/>
                </a:solidFill>
                <a:latin typeface="Arimo"/>
              </a:rPr>
              <a:t>67000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734273" y="821469"/>
            <a:ext cx="1814943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1B25"/>
                </a:solidFill>
                <a:latin typeface="Arimo"/>
              </a:rPr>
              <a:t>70000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45784" y="703413"/>
            <a:ext cx="1814943" cy="574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3"/>
              </a:lnSpc>
              <a:spcBef>
                <a:spcPct val="0"/>
              </a:spcBef>
            </a:pPr>
            <a:r>
              <a:rPr lang="en-US" sz="3324">
                <a:solidFill>
                  <a:srgbClr val="291B25"/>
                </a:solidFill>
                <a:latin typeface="Arimo Bold"/>
              </a:rPr>
              <a:t>70000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17034" y="2303569"/>
            <a:ext cx="1296364" cy="77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8"/>
              </a:lnSpc>
            </a:pPr>
            <a:r>
              <a:rPr lang="en-US" sz="4484">
                <a:solidFill>
                  <a:srgbClr val="004AAD"/>
                </a:solidFill>
                <a:latin typeface="Fira Sans Bold"/>
              </a:rPr>
              <a:t>KAS?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-312345" y="8511852"/>
            <a:ext cx="25295432" cy="2877135"/>
          </a:xfrm>
          <a:custGeom>
            <a:avLst/>
            <a:gdLst/>
            <a:ahLst/>
            <a:cxnLst/>
            <a:rect l="l" t="t" r="r" b="b"/>
            <a:pathLst>
              <a:path w="25295432" h="2877135">
                <a:moveTo>
                  <a:pt x="25295432" y="0"/>
                </a:moveTo>
                <a:lnTo>
                  <a:pt x="0" y="0"/>
                </a:lnTo>
                <a:lnTo>
                  <a:pt x="0" y="2877135"/>
                </a:lnTo>
                <a:lnTo>
                  <a:pt x="25295432" y="2877135"/>
                </a:lnTo>
                <a:lnTo>
                  <a:pt x="25295432" y="0"/>
                </a:lnTo>
                <a:close/>
              </a:path>
            </a:pathLst>
          </a:custGeom>
          <a:blipFill>
            <a:blip r:embed="rId2"/>
            <a:stretch>
              <a:fillRect t="-57307" r="-10427" b="-167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06250" y="9400093"/>
            <a:ext cx="1170233" cy="629339"/>
          </a:xfrm>
          <a:custGeom>
            <a:avLst/>
            <a:gdLst/>
            <a:ahLst/>
            <a:cxnLst/>
            <a:rect l="l" t="t" r="r" b="b"/>
            <a:pathLst>
              <a:path w="1170233" h="629339">
                <a:moveTo>
                  <a:pt x="0" y="0"/>
                </a:moveTo>
                <a:lnTo>
                  <a:pt x="1170233" y="0"/>
                </a:lnTo>
                <a:lnTo>
                  <a:pt x="1170233" y="629339"/>
                </a:lnTo>
                <a:lnTo>
                  <a:pt x="0" y="629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12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076483" y="9466302"/>
            <a:ext cx="1107933" cy="496920"/>
          </a:xfrm>
          <a:custGeom>
            <a:avLst/>
            <a:gdLst/>
            <a:ahLst/>
            <a:cxnLst/>
            <a:rect l="l" t="t" r="r" b="b"/>
            <a:pathLst>
              <a:path w="1107933" h="496920">
                <a:moveTo>
                  <a:pt x="0" y="0"/>
                </a:moveTo>
                <a:lnTo>
                  <a:pt x="1107934" y="0"/>
                </a:lnTo>
                <a:lnTo>
                  <a:pt x="1107934" y="496921"/>
                </a:lnTo>
                <a:lnTo>
                  <a:pt x="0" y="4969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932" t="-30732" r="-19306" b="-4765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6027" y="3075407"/>
            <a:ext cx="18008390" cy="176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24"/>
              </a:lnSpc>
            </a:pPr>
            <a:r>
              <a:rPr lang="en-US" sz="3552">
                <a:solidFill>
                  <a:srgbClr val="000000"/>
                </a:solidFill>
                <a:latin typeface="Fira Sans Bold"/>
              </a:rPr>
              <a:t>Juridiniai ir fiziniai asmenys, registruoti ir veiklą vykdantys Klaipėdos rajone, kurių veikla vykdoma ne ilgiau kaip 5 metai.</a:t>
            </a:r>
          </a:p>
          <a:p>
            <a:pPr algn="just">
              <a:lnSpc>
                <a:spcPts val="4724"/>
              </a:lnSpc>
            </a:pPr>
            <a:endParaRPr lang="en-US" sz="3552">
              <a:solidFill>
                <a:srgbClr val="000000"/>
              </a:solidFill>
              <a:latin typeface="Fir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17034" y="6771114"/>
            <a:ext cx="1677343" cy="77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8"/>
              </a:lnSpc>
            </a:pPr>
            <a:r>
              <a:rPr lang="en-US" sz="4484">
                <a:solidFill>
                  <a:srgbClr val="004AAD"/>
                </a:solidFill>
                <a:latin typeface="Fira Sans Bold"/>
              </a:rPr>
              <a:t>KADA?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17034" y="4223509"/>
            <a:ext cx="1356741" cy="77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8"/>
              </a:lnSpc>
            </a:pPr>
            <a:r>
              <a:rPr lang="en-US" sz="4484">
                <a:solidFill>
                  <a:srgbClr val="004AAD"/>
                </a:solidFill>
                <a:latin typeface="Fira Sans Bold"/>
              </a:rPr>
              <a:t>KUR?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6027" y="7666407"/>
            <a:ext cx="18008390" cy="1120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7"/>
              </a:lnSpc>
            </a:pPr>
            <a:r>
              <a:rPr lang="en-US" sz="3550" spc="-71">
                <a:solidFill>
                  <a:srgbClr val="000000"/>
                </a:solidFill>
                <a:latin typeface="Fira Sans Bold"/>
              </a:rPr>
              <a:t>Prašymai priimami kiekvienais metais nuo kovo 1 iki gegužės 1 dienos.</a:t>
            </a:r>
          </a:p>
          <a:p>
            <a:pPr>
              <a:lnSpc>
                <a:spcPts val="4437"/>
              </a:lnSpc>
              <a:spcBef>
                <a:spcPct val="0"/>
              </a:spcBef>
            </a:pPr>
            <a:endParaRPr lang="en-US" sz="3550" spc="-71">
              <a:solidFill>
                <a:srgbClr val="000000"/>
              </a:solidFill>
              <a:latin typeface="Fira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6027" y="4980954"/>
            <a:ext cx="18008390" cy="1113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  <a:spcBef>
                <a:spcPct val="0"/>
              </a:spcBef>
            </a:pPr>
            <a:r>
              <a:rPr lang="en-US" sz="3552" spc="-71">
                <a:solidFill>
                  <a:srgbClr val="000000"/>
                </a:solidFill>
                <a:latin typeface="Fira Sans Bold"/>
              </a:rPr>
              <a:t>Dėl finansinės paramos galimybių kreiptis į Strateginio planavimo ir projektų valdymo skyriaus vyriausiąjį specialistą Mantą Virbauską: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6027" y="6110583"/>
            <a:ext cx="4272611" cy="57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1"/>
              </a:lnSpc>
              <a:spcBef>
                <a:spcPct val="0"/>
              </a:spcBef>
            </a:pPr>
            <a:r>
              <a:rPr lang="en-US" sz="3641" spc="-72">
                <a:solidFill>
                  <a:srgbClr val="004AAD"/>
                </a:solidFill>
                <a:latin typeface="Fira Sans Bold"/>
              </a:rPr>
              <a:t>tel. +370 604 61392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94376" y="5558483"/>
            <a:ext cx="8723094" cy="57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1"/>
              </a:lnSpc>
              <a:spcBef>
                <a:spcPct val="0"/>
              </a:spcBef>
            </a:pPr>
            <a:r>
              <a:rPr lang="en-US" sz="3641" spc="-72">
                <a:solidFill>
                  <a:srgbClr val="004AAD"/>
                </a:solidFill>
                <a:latin typeface="Fira Sans Bold"/>
              </a:rPr>
              <a:t>el. p. mantas.virbauskas@klaipedos-r.lt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942975"/>
            <a:ext cx="18517470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Fira Sans Bold"/>
              </a:rPr>
              <a:t>Finansinė parama teikiama išlaidų kompensavimo principu – kompensuojama dalis patirtų verslo išlaidų.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12273" y="-90806"/>
            <a:ext cx="13997560" cy="86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 spc="247">
                <a:solidFill>
                  <a:srgbClr val="000000"/>
                </a:solidFill>
                <a:latin typeface="Fira Sans Bold"/>
              </a:rPr>
              <a:t>SMULKIOJO VERSLO RĖMIMO PROGRAMA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1302378" y="9349377"/>
            <a:ext cx="20558719" cy="1436311"/>
            <a:chOff x="0" y="0"/>
            <a:chExt cx="13269564" cy="92706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269565" cy="927063"/>
            </a:xfrm>
            <a:custGeom>
              <a:avLst/>
              <a:gdLst/>
              <a:ahLst/>
              <a:cxnLst/>
              <a:rect l="l" t="t" r="r" b="b"/>
              <a:pathLst>
                <a:path w="13269565" h="927063">
                  <a:moveTo>
                    <a:pt x="19205" y="0"/>
                  </a:moveTo>
                  <a:lnTo>
                    <a:pt x="13250360" y="0"/>
                  </a:lnTo>
                  <a:cubicBezTo>
                    <a:pt x="13255453" y="0"/>
                    <a:pt x="13260338" y="2023"/>
                    <a:pt x="13263941" y="5625"/>
                  </a:cubicBezTo>
                  <a:cubicBezTo>
                    <a:pt x="13267542" y="9227"/>
                    <a:pt x="13269565" y="14112"/>
                    <a:pt x="13269565" y="19205"/>
                  </a:cubicBezTo>
                  <a:lnTo>
                    <a:pt x="13269565" y="907857"/>
                  </a:lnTo>
                  <a:cubicBezTo>
                    <a:pt x="13269565" y="918464"/>
                    <a:pt x="13260967" y="927063"/>
                    <a:pt x="13250360" y="927063"/>
                  </a:cubicBezTo>
                  <a:lnTo>
                    <a:pt x="19205" y="927063"/>
                  </a:lnTo>
                  <a:cubicBezTo>
                    <a:pt x="14112" y="927063"/>
                    <a:pt x="9227" y="925039"/>
                    <a:pt x="5625" y="921438"/>
                  </a:cubicBezTo>
                  <a:cubicBezTo>
                    <a:pt x="2023" y="917836"/>
                    <a:pt x="0" y="912951"/>
                    <a:pt x="0" y="907857"/>
                  </a:cubicBezTo>
                  <a:lnTo>
                    <a:pt x="0" y="19205"/>
                  </a:lnTo>
                  <a:cubicBezTo>
                    <a:pt x="0" y="14112"/>
                    <a:pt x="2023" y="9227"/>
                    <a:pt x="5625" y="5625"/>
                  </a:cubicBezTo>
                  <a:cubicBezTo>
                    <a:pt x="9227" y="2023"/>
                    <a:pt x="14112" y="0"/>
                    <a:pt x="19205" y="0"/>
                  </a:cubicBezTo>
                  <a:close/>
                </a:path>
              </a:pathLst>
            </a:custGeom>
            <a:solidFill>
              <a:srgbClr val="F9DC6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3269564" cy="984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4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9305039"/>
            <a:ext cx="18288000" cy="81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291B25"/>
                </a:solidFill>
                <a:latin typeface="Canva Sans 1 Bold"/>
              </a:rPr>
              <a:t>Kviečiame teikti prašymus!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9648" y="899230"/>
            <a:ext cx="16548704" cy="8231366"/>
          </a:xfrm>
          <a:custGeom>
            <a:avLst/>
            <a:gdLst/>
            <a:ahLst/>
            <a:cxnLst/>
            <a:rect l="l" t="t" r="r" b="b"/>
            <a:pathLst>
              <a:path w="16548704" h="8231366">
                <a:moveTo>
                  <a:pt x="0" y="0"/>
                </a:moveTo>
                <a:lnTo>
                  <a:pt x="16548704" y="0"/>
                </a:lnTo>
                <a:lnTo>
                  <a:pt x="16548704" y="8231365"/>
                </a:lnTo>
                <a:lnTo>
                  <a:pt x="0" y="8231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41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12273" y="-90806"/>
            <a:ext cx="13997560" cy="86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 spc="247">
                <a:solidFill>
                  <a:srgbClr val="000000"/>
                </a:solidFill>
                <a:latin typeface="Fira Sans Bold"/>
              </a:rPr>
              <a:t>SMULKIOJO VERSLO RĖMIMO PROGRAMA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302378" y="9273470"/>
            <a:ext cx="20558719" cy="1436311"/>
            <a:chOff x="0" y="0"/>
            <a:chExt cx="13269564" cy="9270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269565" cy="927063"/>
            </a:xfrm>
            <a:custGeom>
              <a:avLst/>
              <a:gdLst/>
              <a:ahLst/>
              <a:cxnLst/>
              <a:rect l="l" t="t" r="r" b="b"/>
              <a:pathLst>
                <a:path w="13269565" h="927063">
                  <a:moveTo>
                    <a:pt x="19205" y="0"/>
                  </a:moveTo>
                  <a:lnTo>
                    <a:pt x="13250360" y="0"/>
                  </a:lnTo>
                  <a:cubicBezTo>
                    <a:pt x="13255453" y="0"/>
                    <a:pt x="13260338" y="2023"/>
                    <a:pt x="13263941" y="5625"/>
                  </a:cubicBezTo>
                  <a:cubicBezTo>
                    <a:pt x="13267542" y="9227"/>
                    <a:pt x="13269565" y="14112"/>
                    <a:pt x="13269565" y="19205"/>
                  </a:cubicBezTo>
                  <a:lnTo>
                    <a:pt x="13269565" y="907857"/>
                  </a:lnTo>
                  <a:cubicBezTo>
                    <a:pt x="13269565" y="918464"/>
                    <a:pt x="13260967" y="927063"/>
                    <a:pt x="13250360" y="927063"/>
                  </a:cubicBezTo>
                  <a:lnTo>
                    <a:pt x="19205" y="927063"/>
                  </a:lnTo>
                  <a:cubicBezTo>
                    <a:pt x="14112" y="927063"/>
                    <a:pt x="9227" y="925039"/>
                    <a:pt x="5625" y="921438"/>
                  </a:cubicBezTo>
                  <a:cubicBezTo>
                    <a:pt x="2023" y="917836"/>
                    <a:pt x="0" y="912951"/>
                    <a:pt x="0" y="907857"/>
                  </a:cubicBezTo>
                  <a:lnTo>
                    <a:pt x="0" y="19205"/>
                  </a:lnTo>
                  <a:cubicBezTo>
                    <a:pt x="0" y="14112"/>
                    <a:pt x="2023" y="9227"/>
                    <a:pt x="5625" y="5625"/>
                  </a:cubicBezTo>
                  <a:cubicBezTo>
                    <a:pt x="9227" y="2023"/>
                    <a:pt x="14112" y="0"/>
                    <a:pt x="19205" y="0"/>
                  </a:cubicBezTo>
                  <a:close/>
                </a:path>
              </a:pathLst>
            </a:custGeom>
            <a:solidFill>
              <a:srgbClr val="F9DC6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3269564" cy="984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0" y="9305039"/>
            <a:ext cx="18288000" cy="81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291B25"/>
                </a:solidFill>
                <a:latin typeface="Canva Sans 1 Bold"/>
              </a:rPr>
              <a:t>Kviečiame dalyvauti!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02378" y="9035511"/>
            <a:ext cx="20558719" cy="1436311"/>
            <a:chOff x="0" y="0"/>
            <a:chExt cx="13269564" cy="9270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9565" cy="927063"/>
            </a:xfrm>
            <a:custGeom>
              <a:avLst/>
              <a:gdLst/>
              <a:ahLst/>
              <a:cxnLst/>
              <a:rect l="l" t="t" r="r" b="b"/>
              <a:pathLst>
                <a:path w="13269565" h="927063">
                  <a:moveTo>
                    <a:pt x="19205" y="0"/>
                  </a:moveTo>
                  <a:lnTo>
                    <a:pt x="13250360" y="0"/>
                  </a:lnTo>
                  <a:cubicBezTo>
                    <a:pt x="13255453" y="0"/>
                    <a:pt x="13260338" y="2023"/>
                    <a:pt x="13263941" y="5625"/>
                  </a:cubicBezTo>
                  <a:cubicBezTo>
                    <a:pt x="13267542" y="9227"/>
                    <a:pt x="13269565" y="14112"/>
                    <a:pt x="13269565" y="19205"/>
                  </a:cubicBezTo>
                  <a:lnTo>
                    <a:pt x="13269565" y="907857"/>
                  </a:lnTo>
                  <a:cubicBezTo>
                    <a:pt x="13269565" y="918464"/>
                    <a:pt x="13260967" y="927063"/>
                    <a:pt x="13250360" y="927063"/>
                  </a:cubicBezTo>
                  <a:lnTo>
                    <a:pt x="19205" y="927063"/>
                  </a:lnTo>
                  <a:cubicBezTo>
                    <a:pt x="14112" y="927063"/>
                    <a:pt x="9227" y="925039"/>
                    <a:pt x="5625" y="921438"/>
                  </a:cubicBezTo>
                  <a:cubicBezTo>
                    <a:pt x="2023" y="917836"/>
                    <a:pt x="0" y="912951"/>
                    <a:pt x="0" y="907857"/>
                  </a:cubicBezTo>
                  <a:lnTo>
                    <a:pt x="0" y="19205"/>
                  </a:lnTo>
                  <a:cubicBezTo>
                    <a:pt x="0" y="14112"/>
                    <a:pt x="2023" y="9227"/>
                    <a:pt x="5625" y="5625"/>
                  </a:cubicBezTo>
                  <a:cubicBezTo>
                    <a:pt x="9227" y="2023"/>
                    <a:pt x="14112" y="0"/>
                    <a:pt x="19205" y="0"/>
                  </a:cubicBezTo>
                  <a:close/>
                </a:path>
              </a:pathLst>
            </a:custGeom>
            <a:solidFill>
              <a:srgbClr val="F9DC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3269564" cy="984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337109" y="-1028700"/>
            <a:ext cx="18625109" cy="10287000"/>
          </a:xfrm>
          <a:custGeom>
            <a:avLst/>
            <a:gdLst/>
            <a:ahLst/>
            <a:cxnLst/>
            <a:rect l="l" t="t" r="r" b="b"/>
            <a:pathLst>
              <a:path w="18625109" h="10287000">
                <a:moveTo>
                  <a:pt x="0" y="0"/>
                </a:moveTo>
                <a:lnTo>
                  <a:pt x="18625109" y="0"/>
                </a:lnTo>
                <a:lnTo>
                  <a:pt x="1862510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1" b="-92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9305039"/>
            <a:ext cx="18288000" cy="81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291B25"/>
                </a:solidFill>
                <a:latin typeface="Canva Sans 1 Bold"/>
              </a:rPr>
              <a:t>Kviečiame dalyvauti!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12273" y="-90806"/>
            <a:ext cx="13997560" cy="86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 spc="247">
                <a:solidFill>
                  <a:srgbClr val="000000"/>
                </a:solidFill>
                <a:latin typeface="Fira Sans Bold"/>
              </a:rPr>
              <a:t>SMULKIOJO VERSLO RĖMIMO PROGRAMA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66" r="-151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89067" y="9555520"/>
            <a:ext cx="1170233" cy="629339"/>
          </a:xfrm>
          <a:custGeom>
            <a:avLst/>
            <a:gdLst/>
            <a:ahLst/>
            <a:cxnLst/>
            <a:rect l="l" t="t" r="r" b="b"/>
            <a:pathLst>
              <a:path w="1170233" h="629339">
                <a:moveTo>
                  <a:pt x="0" y="0"/>
                </a:moveTo>
                <a:lnTo>
                  <a:pt x="1170233" y="0"/>
                </a:lnTo>
                <a:lnTo>
                  <a:pt x="1170233" y="629340"/>
                </a:lnTo>
                <a:lnTo>
                  <a:pt x="0" y="629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12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59300" y="9621730"/>
            <a:ext cx="1107933" cy="496920"/>
          </a:xfrm>
          <a:custGeom>
            <a:avLst/>
            <a:gdLst/>
            <a:ahLst/>
            <a:cxnLst/>
            <a:rect l="l" t="t" r="r" b="b"/>
            <a:pathLst>
              <a:path w="1107933" h="496920">
                <a:moveTo>
                  <a:pt x="0" y="0"/>
                </a:moveTo>
                <a:lnTo>
                  <a:pt x="1107933" y="0"/>
                </a:lnTo>
                <a:lnTo>
                  <a:pt x="1107933" y="496920"/>
                </a:lnTo>
                <a:lnTo>
                  <a:pt x="0" y="4969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932" t="-30732" r="-19306" b="-47656"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312345" y="8511852"/>
            <a:ext cx="25295432" cy="2877135"/>
          </a:xfrm>
          <a:custGeom>
            <a:avLst/>
            <a:gdLst/>
            <a:ahLst/>
            <a:cxnLst/>
            <a:rect l="l" t="t" r="r" b="b"/>
            <a:pathLst>
              <a:path w="25295432" h="2877135">
                <a:moveTo>
                  <a:pt x="25295432" y="0"/>
                </a:moveTo>
                <a:lnTo>
                  <a:pt x="0" y="0"/>
                </a:lnTo>
                <a:lnTo>
                  <a:pt x="0" y="2877135"/>
                </a:lnTo>
                <a:lnTo>
                  <a:pt x="25295432" y="2877135"/>
                </a:lnTo>
                <a:lnTo>
                  <a:pt x="25295432" y="0"/>
                </a:lnTo>
                <a:close/>
              </a:path>
            </a:pathLst>
          </a:custGeom>
          <a:blipFill>
            <a:blip r:embed="rId5"/>
            <a:stretch>
              <a:fillRect t="-57307" r="-10427" b="-167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906250" y="9400093"/>
            <a:ext cx="1170233" cy="629339"/>
          </a:xfrm>
          <a:custGeom>
            <a:avLst/>
            <a:gdLst/>
            <a:ahLst/>
            <a:cxnLst/>
            <a:rect l="l" t="t" r="r" b="b"/>
            <a:pathLst>
              <a:path w="1170233" h="629339">
                <a:moveTo>
                  <a:pt x="0" y="0"/>
                </a:moveTo>
                <a:lnTo>
                  <a:pt x="1170233" y="0"/>
                </a:lnTo>
                <a:lnTo>
                  <a:pt x="1170233" y="629339"/>
                </a:lnTo>
                <a:lnTo>
                  <a:pt x="0" y="629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12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076483" y="9466302"/>
            <a:ext cx="1107933" cy="496920"/>
          </a:xfrm>
          <a:custGeom>
            <a:avLst/>
            <a:gdLst/>
            <a:ahLst/>
            <a:cxnLst/>
            <a:rect l="l" t="t" r="r" b="b"/>
            <a:pathLst>
              <a:path w="1107933" h="496920">
                <a:moveTo>
                  <a:pt x="0" y="0"/>
                </a:moveTo>
                <a:lnTo>
                  <a:pt x="1107934" y="0"/>
                </a:lnTo>
                <a:lnTo>
                  <a:pt x="1107934" y="496921"/>
                </a:lnTo>
                <a:lnTo>
                  <a:pt x="0" y="4969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932" t="-30732" r="-19306" b="-47656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1302378" y="9349377"/>
            <a:ext cx="20558719" cy="1436311"/>
            <a:chOff x="0" y="0"/>
            <a:chExt cx="13269564" cy="9270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69565" cy="927063"/>
            </a:xfrm>
            <a:custGeom>
              <a:avLst/>
              <a:gdLst/>
              <a:ahLst/>
              <a:cxnLst/>
              <a:rect l="l" t="t" r="r" b="b"/>
              <a:pathLst>
                <a:path w="13269565" h="927063">
                  <a:moveTo>
                    <a:pt x="19205" y="0"/>
                  </a:moveTo>
                  <a:lnTo>
                    <a:pt x="13250360" y="0"/>
                  </a:lnTo>
                  <a:cubicBezTo>
                    <a:pt x="13255453" y="0"/>
                    <a:pt x="13260338" y="2023"/>
                    <a:pt x="13263941" y="5625"/>
                  </a:cubicBezTo>
                  <a:cubicBezTo>
                    <a:pt x="13267542" y="9227"/>
                    <a:pt x="13269565" y="14112"/>
                    <a:pt x="13269565" y="19205"/>
                  </a:cubicBezTo>
                  <a:lnTo>
                    <a:pt x="13269565" y="907857"/>
                  </a:lnTo>
                  <a:cubicBezTo>
                    <a:pt x="13269565" y="918464"/>
                    <a:pt x="13260967" y="927063"/>
                    <a:pt x="13250360" y="927063"/>
                  </a:cubicBezTo>
                  <a:lnTo>
                    <a:pt x="19205" y="927063"/>
                  </a:lnTo>
                  <a:cubicBezTo>
                    <a:pt x="14112" y="927063"/>
                    <a:pt x="9227" y="925039"/>
                    <a:pt x="5625" y="921438"/>
                  </a:cubicBezTo>
                  <a:cubicBezTo>
                    <a:pt x="2023" y="917836"/>
                    <a:pt x="0" y="912951"/>
                    <a:pt x="0" y="907857"/>
                  </a:cubicBezTo>
                  <a:lnTo>
                    <a:pt x="0" y="19205"/>
                  </a:lnTo>
                  <a:cubicBezTo>
                    <a:pt x="0" y="14112"/>
                    <a:pt x="2023" y="9227"/>
                    <a:pt x="5625" y="5625"/>
                  </a:cubicBezTo>
                  <a:cubicBezTo>
                    <a:pt x="9227" y="2023"/>
                    <a:pt x="14112" y="0"/>
                    <a:pt x="19205" y="0"/>
                  </a:cubicBezTo>
                  <a:close/>
                </a:path>
              </a:pathLst>
            </a:custGeom>
            <a:solidFill>
              <a:srgbClr val="F9DC6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3269564" cy="984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0" y="9305039"/>
            <a:ext cx="18288000" cy="81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291B25"/>
                </a:solidFill>
                <a:latin typeface="Canva Sans 1 Bold"/>
              </a:rPr>
              <a:t>Sekite naujienas!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Pasirinktinai</PresentationFormat>
  <Paragraphs>147</Paragraphs>
  <Slides>25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13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25</vt:i4>
      </vt:variant>
    </vt:vector>
  </HeadingPairs>
  <TitlesOfParts>
    <vt:vector size="39" baseType="lpstr">
      <vt:lpstr>Garet Bold</vt:lpstr>
      <vt:lpstr>Fira Sans Bold Bold Italics</vt:lpstr>
      <vt:lpstr>Arimo Italics</vt:lpstr>
      <vt:lpstr>Canva Sans 1 Italics</vt:lpstr>
      <vt:lpstr>Arimo Bold</vt:lpstr>
      <vt:lpstr>Fira Sans Bold</vt:lpstr>
      <vt:lpstr>Arial</vt:lpstr>
      <vt:lpstr>Calibri</vt:lpstr>
      <vt:lpstr>Canva Sans 1 Bold Italics</vt:lpstr>
      <vt:lpstr>Barlow Medium Bold Italics</vt:lpstr>
      <vt:lpstr>Canva Sans 1 Bold</vt:lpstr>
      <vt:lpstr>Canva Sans 2 Bold</vt:lpstr>
      <vt:lpstr>Arimo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Investicinė aplinka</dc:title>
  <dc:creator>Mantas Virbauskas</dc:creator>
  <cp:lastModifiedBy>Mantas Virbauskas</cp:lastModifiedBy>
  <cp:revision>1</cp:revision>
  <dcterms:created xsi:type="dcterms:W3CDTF">2006-08-16T00:00:00Z</dcterms:created>
  <dcterms:modified xsi:type="dcterms:W3CDTF">2024-01-29T13:41:36Z</dcterms:modified>
  <dc:identifier>DAEuBLmzquQ</dc:identifier>
</cp:coreProperties>
</file>