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305" r:id="rId3"/>
    <p:sldId id="314" r:id="rId4"/>
    <p:sldId id="282" r:id="rId5"/>
    <p:sldId id="283" r:id="rId6"/>
    <p:sldId id="286" r:id="rId7"/>
    <p:sldId id="296" r:id="rId8"/>
    <p:sldId id="315" r:id="rId9"/>
    <p:sldId id="287" r:id="rId10"/>
    <p:sldId id="289" r:id="rId11"/>
    <p:sldId id="290" r:id="rId12"/>
    <p:sldId id="291" r:id="rId13"/>
    <p:sldId id="299" r:id="rId14"/>
    <p:sldId id="292" r:id="rId15"/>
    <p:sldId id="297" r:id="rId16"/>
    <p:sldId id="293" r:id="rId17"/>
    <p:sldId id="309" r:id="rId18"/>
    <p:sldId id="312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7C9511E-E586-4DBB-821A-2562FCA5FC80}">
          <p14:sldIdLst>
            <p14:sldId id="304"/>
            <p14:sldId id="305"/>
            <p14:sldId id="314"/>
            <p14:sldId id="282"/>
            <p14:sldId id="283"/>
            <p14:sldId id="286"/>
            <p14:sldId id="296"/>
            <p14:sldId id="315"/>
            <p14:sldId id="287"/>
            <p14:sldId id="289"/>
            <p14:sldId id="290"/>
            <p14:sldId id="291"/>
            <p14:sldId id="299"/>
            <p14:sldId id="292"/>
            <p14:sldId id="297"/>
            <p14:sldId id="293"/>
            <p14:sldId id="309"/>
            <p14:sldId id="312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0" autoAdjust="0"/>
    <p:restoredTop sz="88786" autoAdjust="0"/>
  </p:normalViewPr>
  <p:slideViewPr>
    <p:cSldViewPr snapToGrid="0">
      <p:cViewPr varScale="1">
        <p:scale>
          <a:sx n="141" d="100"/>
          <a:sy n="141" d="100"/>
        </p:scale>
        <p:origin x="13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2715366899616"/>
          <c:y val="2.0062926461579287E-2"/>
          <c:w val="0.88652645740697977"/>
          <c:h val="0.92592453715032441"/>
        </c:manualLayout>
      </c:layout>
      <c:lineChart>
        <c:grouping val="standar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14-29 m. gyventojų skaičius metų pradžioje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9.4051680509442456E-3"/>
                  <c:y val="-3.1596026141600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AE-4A4C-B5AF-6BCC91ECFE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Lapas1!$A$2:$A$17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Lapas1!$B$2:$B$17</c:f>
              <c:numCache>
                <c:formatCode>General</c:formatCode>
                <c:ptCount val="16"/>
                <c:pt idx="0">
                  <c:v>12456</c:v>
                </c:pt>
                <c:pt idx="1">
                  <c:v>12388</c:v>
                </c:pt>
                <c:pt idx="2">
                  <c:v>11155</c:v>
                </c:pt>
                <c:pt idx="3">
                  <c:v>11002</c:v>
                </c:pt>
                <c:pt idx="4">
                  <c:v>10901</c:v>
                </c:pt>
                <c:pt idx="5">
                  <c:v>10890</c:v>
                </c:pt>
                <c:pt idx="6">
                  <c:v>10948</c:v>
                </c:pt>
                <c:pt idx="7">
                  <c:v>10772</c:v>
                </c:pt>
                <c:pt idx="8">
                  <c:v>10722</c:v>
                </c:pt>
                <c:pt idx="9">
                  <c:v>10609</c:v>
                </c:pt>
                <c:pt idx="10">
                  <c:v>10862</c:v>
                </c:pt>
                <c:pt idx="11">
                  <c:v>10998</c:v>
                </c:pt>
                <c:pt idx="12">
                  <c:v>10287</c:v>
                </c:pt>
                <c:pt idx="13">
                  <c:v>10450</c:v>
                </c:pt>
                <c:pt idx="14">
                  <c:v>10959</c:v>
                </c:pt>
                <c:pt idx="15">
                  <c:v>11391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E-4A4C-B5AF-6BCC91ECF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705631"/>
        <c:axId val="1463706879"/>
      </c:lineChart>
      <c:catAx>
        <c:axId val="1463705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706879"/>
        <c:crosses val="autoZero"/>
        <c:auto val="1"/>
        <c:lblAlgn val="ctr"/>
        <c:lblOffset val="100"/>
        <c:noMultiLvlLbl val="0"/>
      </c:catAx>
      <c:valAx>
        <c:axId val="1463706879"/>
        <c:scaling>
          <c:orientation val="minMax"/>
          <c:min val="9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14-29 m. </a:t>
                </a:r>
                <a:r>
                  <a:rPr lang="lt-LT"/>
                  <a:t>g</a:t>
                </a:r>
                <a:r>
                  <a:rPr lang="en-US"/>
                  <a:t>yvento</a:t>
                </a:r>
                <a:r>
                  <a:rPr lang="lt-LT"/>
                  <a:t>jų skaičius metų pradžioje 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0285207510675989E-2"/>
              <c:y val="0.13543939834511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705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22771714939145"/>
          <c:y val="9.5031249999999984E-2"/>
          <c:w val="0.44635551769479104"/>
          <c:h val="0.630131447558629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Kartą per savo gyvenimą 2016 m. 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619883040935554E-2"/>
                  <c:y val="2.59633233417318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25-49D1-B48C-E28F7C4A3CC9}"/>
                </c:ext>
              </c:extLst>
            </c:dLbl>
            <c:dLbl>
              <c:idx val="1"/>
              <c:layout>
                <c:manualLayout>
                  <c:x val="9.7465886939571145E-3"/>
                  <c:y val="1.7308882227821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25-49D1-B48C-E28F7C4A3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Lapas1!$A$2:$A$3</c:f>
              <c:strCache>
                <c:ptCount val="2"/>
                <c:pt idx="0">
                  <c:v>Kartą per savo gyvenimą vartojo kanapes („žolę“, marihuaną, hašišą), dalis</c:v>
                </c:pt>
                <c:pt idx="1">
                  <c:v>Mokyklinio amžiaus vaikų, kurie bent kartą per savo gyvenimą vartojo kitus narkotikus nei kanapes, dalis	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13.5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5-49D1-B48C-E28F7C4A3CC9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Kartą per savo gyvenimą 2020 m. 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25-49D1-B48C-E28F7C4A3CC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1A4-42A1-B571-D1FCC9667531}"/>
              </c:ext>
            </c:extLst>
          </c:dPt>
          <c:dLbls>
            <c:dLbl>
              <c:idx val="0"/>
              <c:layout>
                <c:manualLayout>
                  <c:x val="1.1371020142949967E-2"/>
                  <c:y val="-1.44240685231843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25-49D1-B48C-E28F7C4A3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Lapas1!$A$2:$A$3</c:f>
              <c:strCache>
                <c:ptCount val="2"/>
                <c:pt idx="0">
                  <c:v>Kartą per savo gyvenimą vartojo kanapes („žolę“, marihuaną, hašišą), dalis</c:v>
                </c:pt>
                <c:pt idx="1">
                  <c:v>Mokyklinio amžiaus vaikų, kurie bent kartą per savo gyvenimą vartojo kitus narkotikus nei kanapes, dalis	</c:v>
                </c:pt>
              </c:strCache>
            </c:strRef>
          </c:cat>
          <c:val>
            <c:numRef>
              <c:f>Lapas1!$C$2:$C$3</c:f>
              <c:numCache>
                <c:formatCode>General</c:formatCode>
                <c:ptCount val="2"/>
                <c:pt idx="0">
                  <c:v>6.3</c:v>
                </c:pt>
                <c:pt idx="1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25-49D1-B48C-E28F7C4A3CC9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Kartą per savo gyvenimą 2024 m.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Kartą per savo gyvenimą vartojo kanapes („žolę“, marihuaną, hašišą), dalis</c:v>
                </c:pt>
                <c:pt idx="1">
                  <c:v>Mokyklinio amžiaus vaikų, kurie bent kartą per savo gyvenimą vartojo kitus narkotikus nei kanapes, dalis	</c:v>
                </c:pt>
              </c:strCache>
            </c:strRef>
          </c:cat>
          <c:val>
            <c:numRef>
              <c:f>Lapas1!$D$2:$D$3</c:f>
              <c:numCache>
                <c:formatCode>General</c:formatCode>
                <c:ptCount val="2"/>
                <c:pt idx="0">
                  <c:v>10.4</c:v>
                </c:pt>
                <c:pt idx="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9-40D2-B7AC-EAF2ABF5CA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571451935"/>
        <c:axId val="1571454847"/>
      </c:barChart>
      <c:catAx>
        <c:axId val="1571451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454847"/>
        <c:crosses val="autoZero"/>
        <c:auto val="1"/>
        <c:lblAlgn val="ctr"/>
        <c:lblOffset val="100"/>
        <c:noMultiLvlLbl val="0"/>
      </c:catAx>
      <c:valAx>
        <c:axId val="15714548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Procentai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451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93022399977785E-2"/>
          <c:y val="9.5031249999999984E-2"/>
          <c:w val="0.91328566568067882"/>
          <c:h val="0.63013144755862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Lapas1!$A$2</c:f>
              <c:strCache>
                <c:ptCount val="1"/>
                <c:pt idx="0">
                  <c:v>Bent kartą rūkė tabako gaminius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Lapas1!$B$1:$G$1</c:f>
              <c:strCache>
                <c:ptCount val="6"/>
                <c:pt idx="0">
                  <c:v>Per paskutinius 12 mėn. 2016 m. </c:v>
                </c:pt>
                <c:pt idx="1">
                  <c:v>Per paskutinius 12 mėn. 2020 m. </c:v>
                </c:pt>
                <c:pt idx="2">
                  <c:v>Per paskutinius 12 mėn. 2024 m. </c:v>
                </c:pt>
                <c:pt idx="3">
                  <c:v>Per paskutines 30 d. 2016 m. </c:v>
                </c:pt>
                <c:pt idx="4">
                  <c:v>Per paskutines 30 d. 2020 m. </c:v>
                </c:pt>
                <c:pt idx="5">
                  <c:v>Per paskutines 30 d. 2024 m. </c:v>
                </c:pt>
              </c:strCache>
            </c:strRef>
          </c:cat>
          <c:val>
            <c:numRef>
              <c:f>Lapas1!$B$2:$G$2</c:f>
              <c:numCache>
                <c:formatCode>General</c:formatCode>
                <c:ptCount val="6"/>
                <c:pt idx="0">
                  <c:v>41.6</c:v>
                </c:pt>
                <c:pt idx="1">
                  <c:v>31.3</c:v>
                </c:pt>
                <c:pt idx="2">
                  <c:v>29.1</c:v>
                </c:pt>
                <c:pt idx="3">
                  <c:v>25.5</c:v>
                </c:pt>
                <c:pt idx="4">
                  <c:v>20.2</c:v>
                </c:pt>
                <c:pt idx="5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5-49D1-B48C-E28F7C4A3CC9}"/>
            </c:ext>
          </c:extLst>
        </c:ser>
        <c:ser>
          <c:idx val="1"/>
          <c:order val="1"/>
          <c:tx>
            <c:strRef>
              <c:f>Lapas1!$A$3</c:f>
              <c:strCache>
                <c:ptCount val="1"/>
                <c:pt idx="0">
                  <c:v>Bent kartą rūkė elektronines cigaretes ar naudojo panašius elektroninius įtaisus rūkymui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Lapas1!$B$1:$G$1</c:f>
              <c:strCache>
                <c:ptCount val="6"/>
                <c:pt idx="0">
                  <c:v>Per paskutinius 12 mėn. 2016 m. </c:v>
                </c:pt>
                <c:pt idx="1">
                  <c:v>Per paskutinius 12 mėn. 2020 m. </c:v>
                </c:pt>
                <c:pt idx="2">
                  <c:v>Per paskutinius 12 mėn. 2024 m. </c:v>
                </c:pt>
                <c:pt idx="3">
                  <c:v>Per paskutines 30 d. 2016 m. </c:v>
                </c:pt>
                <c:pt idx="4">
                  <c:v>Per paskutines 30 d. 2020 m. </c:v>
                </c:pt>
                <c:pt idx="5">
                  <c:v>Per paskutines 30 d. 2024 m. </c:v>
                </c:pt>
              </c:strCache>
            </c:strRef>
          </c:cat>
          <c:val>
            <c:numRef>
              <c:f>Lapas1!$B$3:$G$3</c:f>
              <c:numCache>
                <c:formatCode>General</c:formatCode>
                <c:ptCount val="6"/>
                <c:pt idx="0">
                  <c:v>16</c:v>
                </c:pt>
                <c:pt idx="1">
                  <c:v>37.299999999999997</c:v>
                </c:pt>
                <c:pt idx="2">
                  <c:v>36.4</c:v>
                </c:pt>
                <c:pt idx="3">
                  <c:v>8.3000000000000007</c:v>
                </c:pt>
                <c:pt idx="4">
                  <c:v>31.5</c:v>
                </c:pt>
                <c:pt idx="5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25-49D1-B48C-E28F7C4A3CC9}"/>
            </c:ext>
          </c:extLst>
        </c:ser>
        <c:ser>
          <c:idx val="2"/>
          <c:order val="2"/>
          <c:tx>
            <c:strRef>
              <c:f>Lapas1!$A$4</c:f>
              <c:strCache>
                <c:ptCount val="1"/>
                <c:pt idx="0">
                  <c:v>Mokyklinio amžiaus vaikų, kurie bent kartą vartojo alkoholinius gėrimus, dalis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Lapas1!$B$1:$G$1</c:f>
              <c:strCache>
                <c:ptCount val="6"/>
                <c:pt idx="0">
                  <c:v>Per paskutinius 12 mėn. 2016 m. </c:v>
                </c:pt>
                <c:pt idx="1">
                  <c:v>Per paskutinius 12 mėn. 2020 m. </c:v>
                </c:pt>
                <c:pt idx="2">
                  <c:v>Per paskutinius 12 mėn. 2024 m. </c:v>
                </c:pt>
                <c:pt idx="3">
                  <c:v>Per paskutines 30 d. 2016 m. </c:v>
                </c:pt>
                <c:pt idx="4">
                  <c:v>Per paskutines 30 d. 2020 m. </c:v>
                </c:pt>
                <c:pt idx="5">
                  <c:v>Per paskutines 30 d. 2024 m. </c:v>
                </c:pt>
              </c:strCache>
            </c:strRef>
          </c:cat>
          <c:val>
            <c:numRef>
              <c:f>Lapas1!$B$4:$G$4</c:f>
              <c:numCache>
                <c:formatCode>General</c:formatCode>
                <c:ptCount val="6"/>
                <c:pt idx="0">
                  <c:v>59.6</c:v>
                </c:pt>
                <c:pt idx="1">
                  <c:v>46.9</c:v>
                </c:pt>
                <c:pt idx="2">
                  <c:v>48.4</c:v>
                </c:pt>
                <c:pt idx="3">
                  <c:v>30.5</c:v>
                </c:pt>
                <c:pt idx="4">
                  <c:v>23.4</c:v>
                </c:pt>
                <c:pt idx="5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7-4C89-B459-6DD22570F882}"/>
            </c:ext>
          </c:extLst>
        </c:ser>
        <c:ser>
          <c:idx val="3"/>
          <c:order val="3"/>
          <c:tx>
            <c:strRef>
              <c:f>Lapas1!$A$5</c:f>
              <c:strCache>
                <c:ptCount val="1"/>
                <c:pt idx="0">
                  <c:v>Mokyklinio amžiaus vaikų, kurie bent kartą per savaitę geria energinius gėrimus dalis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Lapas1!$B$1:$G$1</c:f>
              <c:strCache>
                <c:ptCount val="6"/>
                <c:pt idx="0">
                  <c:v>Per paskutinius 12 mėn. 2016 m. </c:v>
                </c:pt>
                <c:pt idx="1">
                  <c:v>Per paskutinius 12 mėn. 2020 m. </c:v>
                </c:pt>
                <c:pt idx="2">
                  <c:v>Per paskutinius 12 mėn. 2024 m. </c:v>
                </c:pt>
                <c:pt idx="3">
                  <c:v>Per paskutines 30 d. 2016 m. </c:v>
                </c:pt>
                <c:pt idx="4">
                  <c:v>Per paskutines 30 d. 2020 m. </c:v>
                </c:pt>
                <c:pt idx="5">
                  <c:v>Per paskutines 30 d. 2024 m. </c:v>
                </c:pt>
              </c:strCache>
            </c:strRef>
          </c:cat>
          <c:val>
            <c:numRef>
              <c:f>Lapas1!$B$5:$G$5</c:f>
              <c:numCache>
                <c:formatCode>General</c:formatCode>
                <c:ptCount val="6"/>
                <c:pt idx="1">
                  <c:v>27.8</c:v>
                </c:pt>
                <c:pt idx="2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6-4B8E-AC5D-199DEA1AFD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71451935"/>
        <c:axId val="1571454847"/>
      </c:barChart>
      <c:catAx>
        <c:axId val="157145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454847"/>
        <c:crosses val="autoZero"/>
        <c:auto val="1"/>
        <c:lblAlgn val="ctr"/>
        <c:lblOffset val="100"/>
        <c:noMultiLvlLbl val="0"/>
      </c:catAx>
      <c:valAx>
        <c:axId val="15714548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Procentai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451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27593425821772"/>
          <c:y val="0.84017107228372967"/>
          <c:w val="0.63194539918621284"/>
          <c:h val="0.14537692325928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58284156026227E-2"/>
          <c:y val="9.5031249999999984E-2"/>
          <c:w val="0.9312991713706863"/>
          <c:h val="0.63013144755862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Lapas1!$A$2</c:f>
              <c:strCache>
                <c:ptCount val="1"/>
                <c:pt idx="0">
                  <c:v>Suaugusiųjų, kurie kasdien vartojo tabako gaminius, dalis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Lapas1!$B$1:$E$1</c:f>
              <c:strCache>
                <c:ptCount val="4"/>
                <c:pt idx="0">
                  <c:v>Per paskutinius 12 mėn.  2018 m. </c:v>
                </c:pt>
                <c:pt idx="1">
                  <c:v>Per paskutinius 12 mėn.  2022 m. </c:v>
                </c:pt>
                <c:pt idx="2">
                  <c:v>Per paskutines 30 d. 2018 m. </c:v>
                </c:pt>
                <c:pt idx="3">
                  <c:v>Per paskutines 30 d. 2022 m. </c:v>
                </c:pt>
              </c:strCache>
            </c:strRef>
          </c:cat>
          <c:val>
            <c:numRef>
              <c:f>Lapas1!$B$2:$E$2</c:f>
              <c:numCache>
                <c:formatCode>General</c:formatCode>
                <c:ptCount val="4"/>
                <c:pt idx="0">
                  <c:v>30</c:v>
                </c:pt>
                <c:pt idx="1">
                  <c:v>25.7</c:v>
                </c:pt>
                <c:pt idx="2">
                  <c:v>32.299999999999997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78-4D96-BF63-7A9ECA7FB80D}"/>
            </c:ext>
          </c:extLst>
        </c:ser>
        <c:ser>
          <c:idx val="1"/>
          <c:order val="1"/>
          <c:tx>
            <c:strRef>
              <c:f>Lapas1!$A$3</c:f>
              <c:strCache>
                <c:ptCount val="1"/>
                <c:pt idx="0">
                  <c:v>Suaugusiųjų, kurie kasdien rūkė elektronines cigaretes arba naudojo panašius elektroninius įtaisus rūkymui, dalis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Lapas1!$B$1:$E$1</c:f>
              <c:strCache>
                <c:ptCount val="4"/>
                <c:pt idx="0">
                  <c:v>Per paskutinius 12 mėn.  2018 m. </c:v>
                </c:pt>
                <c:pt idx="1">
                  <c:v>Per paskutinius 12 mėn.  2022 m. </c:v>
                </c:pt>
                <c:pt idx="2">
                  <c:v>Per paskutines 30 d. 2018 m. </c:v>
                </c:pt>
                <c:pt idx="3">
                  <c:v>Per paskutines 30 d. 2022 m. </c:v>
                </c:pt>
              </c:strCache>
            </c:strRef>
          </c:cat>
          <c:val>
            <c:numRef>
              <c:f>Lapas1!$B$3:$E$3</c:f>
              <c:numCache>
                <c:formatCode>General</c:formatCode>
                <c:ptCount val="4"/>
                <c:pt idx="0">
                  <c:v>6.5</c:v>
                </c:pt>
                <c:pt idx="1">
                  <c:v>8.6</c:v>
                </c:pt>
                <c:pt idx="2">
                  <c:v>6.6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78-4D96-BF63-7A9ECA7FB80D}"/>
            </c:ext>
          </c:extLst>
        </c:ser>
        <c:ser>
          <c:idx val="2"/>
          <c:order val="2"/>
          <c:tx>
            <c:strRef>
              <c:f>Lapas1!$A$4</c:f>
              <c:strCache>
                <c:ptCount val="1"/>
                <c:pt idx="0">
                  <c:v>Suaugusiųjų, kurie vartojo alkoholinius gėrimus kartą per savaitę ir dažniau, dalis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Lapas1!$B$1:$E$1</c:f>
              <c:strCache>
                <c:ptCount val="4"/>
                <c:pt idx="0">
                  <c:v>Per paskutinius 12 mėn.  2018 m. </c:v>
                </c:pt>
                <c:pt idx="1">
                  <c:v>Per paskutinius 12 mėn.  2022 m. </c:v>
                </c:pt>
                <c:pt idx="2">
                  <c:v>Per paskutines 30 d. 2018 m. </c:v>
                </c:pt>
                <c:pt idx="3">
                  <c:v>Per paskutines 30 d. 2022 m. </c:v>
                </c:pt>
              </c:strCache>
            </c:strRef>
          </c:cat>
          <c:val>
            <c:numRef>
              <c:f>Lapas1!$B$4:$E$4</c:f>
              <c:numCache>
                <c:formatCode>General</c:formatCode>
                <c:ptCount val="4"/>
                <c:pt idx="0">
                  <c:v>30.5</c:v>
                </c:pt>
                <c:pt idx="1">
                  <c:v>6.3</c:v>
                </c:pt>
                <c:pt idx="2">
                  <c:v>43.9</c:v>
                </c:pt>
                <c:pt idx="3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6-44DE-8A47-D64B8228CE33}"/>
            </c:ext>
          </c:extLst>
        </c:ser>
        <c:ser>
          <c:idx val="3"/>
          <c:order val="3"/>
          <c:tx>
            <c:strRef>
              <c:f>Lapas1!$A$5</c:f>
              <c:strCache>
                <c:ptCount val="1"/>
                <c:pt idx="0">
                  <c:v>Suaugusiųjų, kurie bent kartą per savo gyvenimą vartojo narkotinių ar psichotropinių medžiagų (narkotikų) be gydytojo paskyrimo, dalis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Lapas1!$B$1:$E$1</c:f>
              <c:strCache>
                <c:ptCount val="4"/>
                <c:pt idx="0">
                  <c:v>Per paskutinius 12 mėn.  2018 m. </c:v>
                </c:pt>
                <c:pt idx="1">
                  <c:v>Per paskutinius 12 mėn.  2022 m. </c:v>
                </c:pt>
                <c:pt idx="2">
                  <c:v>Per paskutines 30 d. 2018 m. </c:v>
                </c:pt>
                <c:pt idx="3">
                  <c:v>Per paskutines 30 d. 2022 m. </c:v>
                </c:pt>
              </c:strCache>
            </c:strRef>
          </c:cat>
          <c:val>
            <c:numRef>
              <c:f>Lapas1!$B$5:$E$5</c:f>
              <c:numCache>
                <c:formatCode>General</c:formatCode>
                <c:ptCount val="4"/>
                <c:pt idx="0">
                  <c:v>19.7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9-4C94-86E8-D022E11359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71451935"/>
        <c:axId val="1571454847"/>
      </c:barChart>
      <c:catAx>
        <c:axId val="157145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454847"/>
        <c:crosses val="autoZero"/>
        <c:auto val="1"/>
        <c:lblAlgn val="ctr"/>
        <c:lblOffset val="100"/>
        <c:noMultiLvlLbl val="0"/>
      </c:catAx>
      <c:valAx>
        <c:axId val="15714548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Procentai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451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93211750693136"/>
          <c:y val="0.80677683112791221"/>
          <c:w val="0.76213576498613722"/>
          <c:h val="0.1789729279083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Jaunimas 14 – 29 m. sergantys psichikos ir elgesio sutrikimais dėl alkoholio vartojimo (F10)</a:t>
            </a:r>
          </a:p>
        </c:rich>
      </c:tx>
      <c:layout>
        <c:manualLayout>
          <c:xMode val="edge"/>
          <c:yMode val="edge"/>
          <c:x val="0.15987951849071658"/>
          <c:y val="1.5042260460885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98060458061925"/>
          <c:y val="0.28442028012227816"/>
          <c:w val="0.80329810937700785"/>
          <c:h val="0.49886353945573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Sergantys psichikos ir elgesio sutrikimais dėl alkoholio vartojimo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Lapas1!$A$2:$A$7</c:f>
              <c:strCache>
                <c:ptCount val="6"/>
                <c:pt idx="0">
                  <c:v>2018 m.</c:v>
                </c:pt>
                <c:pt idx="1">
                  <c:v>2019 m. </c:v>
                </c:pt>
                <c:pt idx="2">
                  <c:v>2020 m. </c:v>
                </c:pt>
                <c:pt idx="3">
                  <c:v>2021 m. </c:v>
                </c:pt>
                <c:pt idx="4">
                  <c:v>2022 m. </c:v>
                </c:pt>
                <c:pt idx="5">
                  <c:v>2023 m. </c:v>
                </c:pt>
              </c:strCache>
            </c:strRef>
          </c:cat>
          <c:val>
            <c:numRef>
              <c:f>Lapas1!$B$2:$B$7</c:f>
              <c:numCache>
                <c:formatCode>General</c:formatCode>
                <c:ptCount val="6"/>
                <c:pt idx="0">
                  <c:v>26</c:v>
                </c:pt>
                <c:pt idx="1">
                  <c:v>27</c:v>
                </c:pt>
                <c:pt idx="2">
                  <c:v>24</c:v>
                </c:pt>
                <c:pt idx="3">
                  <c:v>16</c:v>
                </c:pt>
                <c:pt idx="4">
                  <c:v>13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8-478B-8B25-2CA21790D7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8476800"/>
        <c:axId val="338478464"/>
      </c:barChart>
      <c:catAx>
        <c:axId val="3384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78464"/>
        <c:crosses val="autoZero"/>
        <c:auto val="1"/>
        <c:lblAlgn val="ctr"/>
        <c:lblOffset val="100"/>
        <c:noMultiLvlLbl val="0"/>
      </c:catAx>
      <c:valAx>
        <c:axId val="338478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Absoliutūs skaičiai  </a:t>
                </a:r>
              </a:p>
            </c:rich>
          </c:tx>
          <c:layout>
            <c:manualLayout>
              <c:xMode val="edge"/>
              <c:yMode val="edge"/>
              <c:x val="2.4979025877923909E-2"/>
              <c:y val="0.29087522739700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7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Jaunimas 14 – 29 m. sergantis psichikos ir elgesio sutrikimais dėl kitų psichoaktyviųjų medžiagų vartojimo (F11-F19)</a:t>
            </a:r>
          </a:p>
        </c:rich>
      </c:tx>
      <c:layout>
        <c:manualLayout>
          <c:xMode val="edge"/>
          <c:yMode val="edge"/>
          <c:x val="0.15987951849071658"/>
          <c:y val="1.5042260460885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98060458061925"/>
          <c:y val="0.28442028012227816"/>
          <c:w val="0.80329810937700785"/>
          <c:h val="0.49886353945573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Sergantys psichikos ir elgesio sutrikimais dėl alkoholio vartojimo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2019 m. </c:v>
                </c:pt>
                <c:pt idx="1">
                  <c:v>2020 m. </c:v>
                </c:pt>
                <c:pt idx="2">
                  <c:v>2021 m. </c:v>
                </c:pt>
                <c:pt idx="3">
                  <c:v>2022 m. </c:v>
                </c:pt>
                <c:pt idx="4">
                  <c:v>2023 m. 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5</c:v>
                </c:pt>
                <c:pt idx="3">
                  <c:v>12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9-4146-BB08-4A1418F185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8476800"/>
        <c:axId val="338478464"/>
      </c:barChart>
      <c:catAx>
        <c:axId val="3384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78464"/>
        <c:crosses val="autoZero"/>
        <c:auto val="1"/>
        <c:lblAlgn val="ctr"/>
        <c:lblOffset val="100"/>
        <c:noMultiLvlLbl val="0"/>
      </c:catAx>
      <c:valAx>
        <c:axId val="338478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Absoliutūs skaičiai  </a:t>
                </a:r>
              </a:p>
            </c:rich>
          </c:tx>
          <c:layout>
            <c:manualLayout>
              <c:xMode val="edge"/>
              <c:yMode val="edge"/>
              <c:x val="2.4979025877923909E-2"/>
              <c:y val="0.29087522739700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7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Nauji atvejai lytiškai plintančiomis ligomis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2018 m. 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</c:f>
              <c:strCache>
                <c:ptCount val="1"/>
                <c:pt idx="0">
                  <c:v>Nauji atvejai lytiškai plintančiomis ligomis </c:v>
                </c:pt>
              </c:strCache>
            </c:strRef>
          </c:cat>
          <c:val>
            <c:numRef>
              <c:f>Lapas1!$B$2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1-41A6-B2D6-305BE893B68D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2019 m.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</c:f>
              <c:strCache>
                <c:ptCount val="1"/>
                <c:pt idx="0">
                  <c:v>Nauji atvejai lytiškai plintančiomis ligomis </c:v>
                </c:pt>
              </c:strCache>
            </c:strRef>
          </c:cat>
          <c:val>
            <c:numRef>
              <c:f>Lapas1!$C$2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C1-41A6-B2D6-305BE893B68D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2020 m. 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</c:f>
              <c:strCache>
                <c:ptCount val="1"/>
                <c:pt idx="0">
                  <c:v>Nauji atvejai lytiškai plintančiomis ligomis </c:v>
                </c:pt>
              </c:strCache>
            </c:strRef>
          </c:cat>
          <c:val>
            <c:numRef>
              <c:f>Lapas1!$D$2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C1-41A6-B2D6-305BE893B68D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2021 m. 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</c:f>
              <c:strCache>
                <c:ptCount val="1"/>
                <c:pt idx="0">
                  <c:v>Nauji atvejai lytiškai plintančiomis ligomis </c:v>
                </c:pt>
              </c:strCache>
            </c:strRef>
          </c:cat>
          <c:val>
            <c:numRef>
              <c:f>Lapas1!$E$2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2-416A-8BCF-A49C07860CCF}"/>
            </c:ext>
          </c:extLst>
        </c:ser>
        <c:ser>
          <c:idx val="4"/>
          <c:order val="4"/>
          <c:tx>
            <c:strRef>
              <c:f>Lapas1!$F$1</c:f>
              <c:strCache>
                <c:ptCount val="1"/>
                <c:pt idx="0">
                  <c:v>2022 m. 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</c:f>
              <c:strCache>
                <c:ptCount val="1"/>
                <c:pt idx="0">
                  <c:v>Nauji atvejai lytiškai plintančiomis ligomis </c:v>
                </c:pt>
              </c:strCache>
            </c:strRef>
          </c:cat>
          <c:val>
            <c:numRef>
              <c:f>Lapas1!$F$2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2-416A-8BCF-A49C07860CCF}"/>
            </c:ext>
          </c:extLst>
        </c:ser>
        <c:ser>
          <c:idx val="5"/>
          <c:order val="5"/>
          <c:tx>
            <c:strRef>
              <c:f>Lapas1!$G$1</c:f>
              <c:strCache>
                <c:ptCount val="1"/>
                <c:pt idx="0">
                  <c:v>2023 m. 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</c:f>
              <c:strCache>
                <c:ptCount val="1"/>
                <c:pt idx="0">
                  <c:v>Nauji atvejai lytiškai plintančiomis ligomis </c:v>
                </c:pt>
              </c:strCache>
            </c:strRef>
          </c:cat>
          <c:val>
            <c:numRef>
              <c:f>Lapas1!$G$2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2-416A-8BCF-A49C07860C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235699552"/>
        <c:axId val="235688736"/>
      </c:barChart>
      <c:catAx>
        <c:axId val="2356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688736"/>
        <c:crosses val="autoZero"/>
        <c:auto val="1"/>
        <c:lblAlgn val="ctr"/>
        <c:lblOffset val="100"/>
        <c:noMultiLvlLbl val="0"/>
      </c:catAx>
      <c:valAx>
        <c:axId val="235688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Absoliutūs skaičiai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69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Nėštumai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Lapas1!$A$2</c:f>
              <c:strCache>
                <c:ptCount val="1"/>
                <c:pt idx="0">
                  <c:v>Dirbtiniai abortai 14 -17 m. 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Lapas1!$B$1:$G$1</c:f>
              <c:strCache>
                <c:ptCount val="6"/>
                <c:pt idx="0">
                  <c:v>2018 m. </c:v>
                </c:pt>
                <c:pt idx="1">
                  <c:v>2019 m. </c:v>
                </c:pt>
                <c:pt idx="2">
                  <c:v>2020 m. </c:v>
                </c:pt>
                <c:pt idx="3">
                  <c:v>2021 m. </c:v>
                </c:pt>
                <c:pt idx="4">
                  <c:v>2022 m. </c:v>
                </c:pt>
                <c:pt idx="5">
                  <c:v>2023 m. </c:v>
                </c:pt>
              </c:strCache>
            </c:strRef>
          </c:cat>
          <c:val>
            <c:numRef>
              <c:f>Lapas1!$B$2:$G$2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5-4915-8DAA-512B5B923028}"/>
            </c:ext>
          </c:extLst>
        </c:ser>
        <c:ser>
          <c:idx val="1"/>
          <c:order val="1"/>
          <c:tx>
            <c:strRef>
              <c:f>Lapas1!$A$3</c:f>
              <c:strCache>
                <c:ptCount val="1"/>
                <c:pt idx="0">
                  <c:v>Dirbtiniai abortai 18 - 29 m. 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Lapas1!$B$1:$G$1</c:f>
              <c:strCache>
                <c:ptCount val="6"/>
                <c:pt idx="0">
                  <c:v>2018 m. </c:v>
                </c:pt>
                <c:pt idx="1">
                  <c:v>2019 m. </c:v>
                </c:pt>
                <c:pt idx="2">
                  <c:v>2020 m. </c:v>
                </c:pt>
                <c:pt idx="3">
                  <c:v>2021 m. </c:v>
                </c:pt>
                <c:pt idx="4">
                  <c:v>2022 m. </c:v>
                </c:pt>
                <c:pt idx="5">
                  <c:v>2023 m. </c:v>
                </c:pt>
              </c:strCache>
            </c:strRef>
          </c:cat>
          <c:val>
            <c:numRef>
              <c:f>Lapas1!$B$3:$G$3</c:f>
              <c:numCache>
                <c:formatCode>General</c:formatCode>
                <c:ptCount val="6"/>
                <c:pt idx="0">
                  <c:v>25</c:v>
                </c:pt>
                <c:pt idx="1">
                  <c:v>13</c:v>
                </c:pt>
                <c:pt idx="2">
                  <c:v>8</c:v>
                </c:pt>
                <c:pt idx="3">
                  <c:v>16</c:v>
                </c:pt>
                <c:pt idx="4">
                  <c:v>11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75-4915-8DAA-512B5B923028}"/>
            </c:ext>
          </c:extLst>
        </c:ser>
        <c:ser>
          <c:idx val="2"/>
          <c:order val="2"/>
          <c:tx>
            <c:strRef>
              <c:f>Lapas1!$A$4</c:f>
              <c:strCache>
                <c:ptCount val="1"/>
                <c:pt idx="0">
                  <c:v>Paauglių gimdyvių skaičius (14-17 m.) 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Lapas1!$B$1:$G$1</c:f>
              <c:strCache>
                <c:ptCount val="6"/>
                <c:pt idx="0">
                  <c:v>2018 m. </c:v>
                </c:pt>
                <c:pt idx="1">
                  <c:v>2019 m. </c:v>
                </c:pt>
                <c:pt idx="2">
                  <c:v>2020 m. </c:v>
                </c:pt>
                <c:pt idx="3">
                  <c:v>2021 m. </c:v>
                </c:pt>
                <c:pt idx="4">
                  <c:v>2022 m. </c:v>
                </c:pt>
                <c:pt idx="5">
                  <c:v>2023 m. </c:v>
                </c:pt>
              </c:strCache>
            </c:strRef>
          </c:cat>
          <c:val>
            <c:numRef>
              <c:f>Lapas1!$B$4:$G$4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75-4915-8DAA-512B5B9230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329094784"/>
        <c:axId val="329108928"/>
      </c:barChart>
      <c:catAx>
        <c:axId val="329094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108928"/>
        <c:crosses val="autoZero"/>
        <c:auto val="1"/>
        <c:lblAlgn val="ctr"/>
        <c:lblOffset val="100"/>
        <c:noMultiLvlLbl val="0"/>
      </c:catAx>
      <c:valAx>
        <c:axId val="329108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Abs. Sk.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09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23649777301161E-2"/>
          <c:y val="7.8858113057935844E-2"/>
          <c:w val="0.9190468435365593"/>
          <c:h val="0.59191734381090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2016 m.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Lapas1!$A$2:$A$7</c:f>
              <c:strCache>
                <c:ptCount val="6"/>
                <c:pt idx="0">
                  <c:v>5 ir daugiau dienų mankštinasi ar sportuoja bent 60 minučių (skaičiuojant kartu su fizinio ugdymo pamokomis)</c:v>
                </c:pt>
                <c:pt idx="1">
                  <c:v>Kasdien, ne pamokų metu, mankštinasi ar sportuoja bent 60 minučių</c:v>
                </c:pt>
                <c:pt idx="2">
                  <c:v>Vidutiniškai 4 ir daugiau valandų per dieną praleidžia prie ekranų (televizoriaus, kompiuterio, planšetės, išmaniojo telefono)</c:v>
                </c:pt>
                <c:pt idx="3">
                  <c:v>Bent kartą per dieną valgo vaisius (neskaitant sulčių)</c:v>
                </c:pt>
                <c:pt idx="4">
                  <c:v>Bent kartą per dieną valgo daržoves (neskaitant bulvių)</c:v>
                </c:pt>
                <c:pt idx="5">
                  <c:v>Kas dien valgantys pusryčius </c:v>
                </c:pt>
              </c:strCache>
            </c:strRef>
          </c:cat>
          <c:val>
            <c:numRef>
              <c:f>Lapas1!$B$2:$B$7</c:f>
              <c:numCache>
                <c:formatCode>General</c:formatCode>
                <c:ptCount val="6"/>
                <c:pt idx="1">
                  <c:v>7.4</c:v>
                </c:pt>
                <c:pt idx="2">
                  <c:v>20.3</c:v>
                </c:pt>
                <c:pt idx="3">
                  <c:v>26.6</c:v>
                </c:pt>
                <c:pt idx="4">
                  <c:v>25</c:v>
                </c:pt>
                <c:pt idx="5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0-4DB0-833F-2491BFC2CB6B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2020 m.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Lapas1!$A$2:$A$7</c:f>
              <c:strCache>
                <c:ptCount val="6"/>
                <c:pt idx="0">
                  <c:v>5 ir daugiau dienų mankštinasi ar sportuoja bent 60 minučių (skaičiuojant kartu su fizinio ugdymo pamokomis)</c:v>
                </c:pt>
                <c:pt idx="1">
                  <c:v>Kasdien, ne pamokų metu, mankštinasi ar sportuoja bent 60 minučių</c:v>
                </c:pt>
                <c:pt idx="2">
                  <c:v>Vidutiniškai 4 ir daugiau valandų per dieną praleidžia prie ekranų (televizoriaus, kompiuterio, planšetės, išmaniojo telefono)</c:v>
                </c:pt>
                <c:pt idx="3">
                  <c:v>Bent kartą per dieną valgo vaisius (neskaitant sulčių)</c:v>
                </c:pt>
                <c:pt idx="4">
                  <c:v>Bent kartą per dieną valgo daržoves (neskaitant bulvių)</c:v>
                </c:pt>
                <c:pt idx="5">
                  <c:v>Kas dien valgantys pusryčius </c:v>
                </c:pt>
              </c:strCache>
            </c:strRef>
          </c:cat>
          <c:val>
            <c:numRef>
              <c:f>Lapas1!$C$2:$C$7</c:f>
              <c:numCache>
                <c:formatCode>General</c:formatCode>
                <c:ptCount val="6"/>
                <c:pt idx="0">
                  <c:v>32.799999999999997</c:v>
                </c:pt>
                <c:pt idx="1">
                  <c:v>9.6</c:v>
                </c:pt>
                <c:pt idx="2">
                  <c:v>45.1</c:v>
                </c:pt>
                <c:pt idx="3">
                  <c:v>28.5</c:v>
                </c:pt>
                <c:pt idx="4">
                  <c:v>29.2</c:v>
                </c:pt>
                <c:pt idx="5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10-4DB0-833F-2491BFC2CB6B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2024 m.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Lapas1!$A$2:$A$7</c:f>
              <c:strCache>
                <c:ptCount val="6"/>
                <c:pt idx="0">
                  <c:v>5 ir daugiau dienų mankštinasi ar sportuoja bent 60 minučių (skaičiuojant kartu su fizinio ugdymo pamokomis)</c:v>
                </c:pt>
                <c:pt idx="1">
                  <c:v>Kasdien, ne pamokų metu, mankštinasi ar sportuoja bent 60 minučių</c:v>
                </c:pt>
                <c:pt idx="2">
                  <c:v>Vidutiniškai 4 ir daugiau valandų per dieną praleidžia prie ekranų (televizoriaus, kompiuterio, planšetės, išmaniojo telefono)</c:v>
                </c:pt>
                <c:pt idx="3">
                  <c:v>Bent kartą per dieną valgo vaisius (neskaitant sulčių)</c:v>
                </c:pt>
                <c:pt idx="4">
                  <c:v>Bent kartą per dieną valgo daržoves (neskaitant bulvių)</c:v>
                </c:pt>
                <c:pt idx="5">
                  <c:v>Kas dien valgantys pusryčius </c:v>
                </c:pt>
              </c:strCache>
            </c:strRef>
          </c:cat>
          <c:val>
            <c:numRef>
              <c:f>Lapas1!$D$2:$D$7</c:f>
              <c:numCache>
                <c:formatCode>General</c:formatCode>
                <c:ptCount val="6"/>
                <c:pt idx="0">
                  <c:v>35.799999999999997</c:v>
                </c:pt>
                <c:pt idx="1">
                  <c:v>16.5</c:v>
                </c:pt>
                <c:pt idx="2">
                  <c:v>39.6</c:v>
                </c:pt>
                <c:pt idx="3">
                  <c:v>31.6</c:v>
                </c:pt>
                <c:pt idx="4">
                  <c:v>34.200000000000003</c:v>
                </c:pt>
                <c:pt idx="5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B-4089-ACBD-9A18C95DAF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68212383"/>
        <c:axId val="1668217791"/>
      </c:barChart>
      <c:catAx>
        <c:axId val="166821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17791"/>
        <c:crosses val="autoZero"/>
        <c:auto val="1"/>
        <c:lblAlgn val="ctr"/>
        <c:lblOffset val="100"/>
        <c:noMultiLvlLbl val="0"/>
      </c:catAx>
      <c:valAx>
        <c:axId val="16682177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Procentai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1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8257287967843"/>
          <c:y val="8.5288086065909041E-2"/>
          <c:w val="0.86575244835457899"/>
          <c:h val="0.54981938977641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2011 m.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3.00357934421929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53-474C-9448-AD8E909E39DA}"/>
                </c:ext>
              </c:extLst>
            </c:dLbl>
            <c:dLbl>
              <c:idx val="2"/>
              <c:layout>
                <c:manualLayout>
                  <c:x val="-1.3516107048986897E-2"/>
                  <c:y val="-1.4947683109118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53-474C-9448-AD8E909E3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Lapas1!$A$2:$A$5</c:f>
              <c:strCache>
                <c:ptCount val="4"/>
                <c:pt idx="0">
                  <c:v>Užsiima energinga fizine veikla bent po 30 min. 5 dienas ir daugiau per savaitę</c:v>
                </c:pt>
                <c:pt idx="1">
                  <c:v>Suaugusiųjų, kurie bent kartą per dieną valgo vaisius (neskaitant sulčių), dalis</c:v>
                </c:pt>
                <c:pt idx="2">
                  <c:v>Suaugusiųjų, kurie bent kartą per dieną valgo daržoves (neskaitant bulvių), dalis</c:v>
                </c:pt>
                <c:pt idx="3">
                  <c:v>Kas dien valgantys pusryčius 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47.2</c:v>
                </c:pt>
                <c:pt idx="3">
                  <c:v>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53-474C-9448-AD8E909E39DA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2014 m.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5.5064985195279279E-17"/>
                  <c:y val="-5.68011958146487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53-474C-9448-AD8E909E39DA}"/>
                </c:ext>
              </c:extLst>
            </c:dLbl>
            <c:dLbl>
              <c:idx val="2"/>
              <c:layout>
                <c:manualLayout>
                  <c:x val="3.1537583114302631E-2"/>
                  <c:y val="2.9895366218236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53-474C-9448-AD8E909E3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Lapas1!$A$2:$A$5</c:f>
              <c:strCache>
                <c:ptCount val="4"/>
                <c:pt idx="0">
                  <c:v>Užsiima energinga fizine veikla bent po 30 min. 5 dienas ir daugiau per savaitę</c:v>
                </c:pt>
                <c:pt idx="1">
                  <c:v>Suaugusiųjų, kurie bent kartą per dieną valgo vaisius (neskaitant sulčių), dalis</c:v>
                </c:pt>
                <c:pt idx="2">
                  <c:v>Suaugusiųjų, kurie bent kartą per dieną valgo daržoves (neskaitant bulvių), dalis</c:v>
                </c:pt>
                <c:pt idx="3">
                  <c:v>Kas dien valgantys pusryčius 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  <c:pt idx="3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53-474C-9448-AD8E909E39DA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2018 m.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1.0512527704767544E-2"/>
                  <c:y val="-1.4947683109118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53-474C-9448-AD8E909E39DA}"/>
                </c:ext>
              </c:extLst>
            </c:dLbl>
            <c:dLbl>
              <c:idx val="2"/>
              <c:layout>
                <c:manualLayout>
                  <c:x val="1.5017896721096382E-2"/>
                  <c:y val="-2.0926756352765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53-474C-9448-AD8E909E3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Lapas1!$A$2:$A$5</c:f>
              <c:strCache>
                <c:ptCount val="4"/>
                <c:pt idx="0">
                  <c:v>Užsiima energinga fizine veikla bent po 30 min. 5 dienas ir daugiau per savaitę</c:v>
                </c:pt>
                <c:pt idx="1">
                  <c:v>Suaugusiųjų, kurie bent kartą per dieną valgo vaisius (neskaitant sulčių), dalis</c:v>
                </c:pt>
                <c:pt idx="2">
                  <c:v>Suaugusiųjų, kurie bent kartą per dieną valgo daržoves (neskaitant bulvių), dalis</c:v>
                </c:pt>
                <c:pt idx="3">
                  <c:v>Kas dien valgantys pusryčius </c:v>
                </c:pt>
              </c:strCache>
            </c:strRef>
          </c:cat>
          <c:val>
            <c:numRef>
              <c:f>Lapas1!$D$2:$D$5</c:f>
              <c:numCache>
                <c:formatCode>General</c:formatCode>
                <c:ptCount val="4"/>
                <c:pt idx="0">
                  <c:v>40.299999999999997</c:v>
                </c:pt>
                <c:pt idx="1">
                  <c:v>16.7</c:v>
                </c:pt>
                <c:pt idx="2">
                  <c:v>24.2</c:v>
                </c:pt>
                <c:pt idx="3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53-474C-9448-AD8E909E39DA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Užsiima energinga fizine veikla bent po 30 min. 5 dienas ir daugiau per savaitę</c:v>
                </c:pt>
                <c:pt idx="1">
                  <c:v>Suaugusiųjų, kurie bent kartą per dieną valgo vaisius (neskaitant sulčių), dalis</c:v>
                </c:pt>
                <c:pt idx="2">
                  <c:v>Suaugusiųjų, kurie bent kartą per dieną valgo daržoves (neskaitant bulvių), dalis</c:v>
                </c:pt>
                <c:pt idx="3">
                  <c:v>Kas dien valgantys pusryčius </c:v>
                </c:pt>
              </c:strCache>
            </c:strRef>
          </c:cat>
          <c:val>
            <c:numRef>
              <c:f>Lapas1!$E$2:$E$5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32.4</c:v>
                </c:pt>
                <c:pt idx="2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C-49D0-B666-FEE86286EF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68212383"/>
        <c:axId val="1668217791"/>
      </c:barChart>
      <c:catAx>
        <c:axId val="166821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17791"/>
        <c:crosses val="autoZero"/>
        <c:auto val="1"/>
        <c:lblAlgn val="ctr"/>
        <c:lblOffset val="100"/>
        <c:noMultiLvlLbl val="0"/>
      </c:catAx>
      <c:valAx>
        <c:axId val="16682177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Procentai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053991580062469E-2"/>
              <c:y val="0.31255511051936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1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00077939336452E-2"/>
          <c:y val="0.14997328248767111"/>
          <c:w val="0.89108938522052117"/>
          <c:h val="0.52473735626096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2014 m. 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3.00357934421929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DF-4E34-90F9-20A7DB52C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Lapas1!$A$2:$A$4</c:f>
              <c:strCache>
                <c:ptCount val="3"/>
                <c:pt idx="0">
                  <c:v> Jaučiasi pakankamai laimingi ar labai laimingi vertindami savo dabartinį gyvenimą</c:v>
                </c:pt>
                <c:pt idx="1">
                  <c:v>Savo sveikatą vertina kaip gerą ar labai gerą</c:v>
                </c:pt>
                <c:pt idx="2">
                  <c:v>Patenkinti savo išvaizda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1">
                  <c:v>72.900000000000006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DF-4E34-90F9-20A7DB52C3B6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2016 m.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5.5064985195279279E-17"/>
                  <c:y val="-5.68011958146487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F-4E34-90F9-20A7DB52C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Lapas1!$A$2:$A$4</c:f>
              <c:strCache>
                <c:ptCount val="3"/>
                <c:pt idx="0">
                  <c:v> Jaučiasi pakankamai laimingi ar labai laimingi vertindami savo dabartinį gyvenimą</c:v>
                </c:pt>
                <c:pt idx="1">
                  <c:v>Savo sveikatą vertina kaip gerą ar labai gerą</c:v>
                </c:pt>
                <c:pt idx="2">
                  <c:v>Patenkinti savo išvaizda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  <c:pt idx="0">
                  <c:v>83.1</c:v>
                </c:pt>
                <c:pt idx="1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DF-4E34-90F9-20A7DB52C3B6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2020 m.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1.0512527704767544E-2"/>
                  <c:y val="-1.4947683109118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DF-4E34-90F9-20A7DB52C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Lapas1!$A$2:$A$4</c:f>
              <c:strCache>
                <c:ptCount val="3"/>
                <c:pt idx="0">
                  <c:v> Jaučiasi pakankamai laimingi ar labai laimingi vertindami savo dabartinį gyvenimą</c:v>
                </c:pt>
                <c:pt idx="1">
                  <c:v>Savo sveikatą vertina kaip gerą ar labai gerą</c:v>
                </c:pt>
                <c:pt idx="2">
                  <c:v>Patenkinti savo išvaizda</c:v>
                </c:pt>
              </c:strCache>
            </c:strRef>
          </c:cat>
          <c:val>
            <c:numRef>
              <c:f>Lapas1!$D$2:$D$4</c:f>
              <c:numCache>
                <c:formatCode>General</c:formatCode>
                <c:ptCount val="3"/>
                <c:pt idx="0">
                  <c:v>61.8</c:v>
                </c:pt>
                <c:pt idx="1">
                  <c:v>75.400000000000006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DF-4E34-90F9-20A7DB52C3B6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2024 m.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 Jaučiasi pakankamai laimingi ar labai laimingi vertindami savo dabartinį gyvenimą</c:v>
                </c:pt>
                <c:pt idx="1">
                  <c:v>Savo sveikatą vertina kaip gerą ar labai gerą</c:v>
                </c:pt>
                <c:pt idx="2">
                  <c:v>Patenkinti savo išvaizda</c:v>
                </c:pt>
              </c:strCache>
            </c:strRef>
          </c:cat>
          <c:val>
            <c:numRef>
              <c:f>Lapas1!$E$2:$E$4</c:f>
              <c:numCache>
                <c:formatCode>General</c:formatCode>
                <c:ptCount val="3"/>
                <c:pt idx="0">
                  <c:v>55.4</c:v>
                </c:pt>
                <c:pt idx="1">
                  <c:v>67.099999999999994</c:v>
                </c:pt>
                <c:pt idx="2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B-49D2-AC31-19CF27EA6C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68212383"/>
        <c:axId val="1668217791"/>
      </c:barChart>
      <c:catAx>
        <c:axId val="166821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17791"/>
        <c:crosses val="autoZero"/>
        <c:auto val="1"/>
        <c:lblAlgn val="ctr"/>
        <c:lblOffset val="100"/>
        <c:noMultiLvlLbl val="0"/>
      </c:catAx>
      <c:valAx>
        <c:axId val="16682177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Procentai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6.8186837380902372E-3"/>
              <c:y val="0.332646309375972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1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91555248220044E-2"/>
          <c:y val="5.3637395197333737E-2"/>
          <c:w val="0.89567144181316749"/>
          <c:h val="0.69314323927883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2018 m.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Lapas1!$A$2:$A$4</c:f>
              <c:strCache>
                <c:ptCount val="3"/>
                <c:pt idx="0">
                  <c:v>Nervinė anoreksija</c:v>
                </c:pt>
                <c:pt idx="1">
                  <c:v>Nervinė bulimija</c:v>
                </c:pt>
                <c:pt idx="2">
                  <c:v>Persivalgymas susijęs su kitais psichologiniais sutrikimais 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B-4702-916E-ABEA8C4CD153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2019 m.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Lapas1!$A$2:$A$4</c:f>
              <c:strCache>
                <c:ptCount val="3"/>
                <c:pt idx="0">
                  <c:v>Nervinė anoreksija</c:v>
                </c:pt>
                <c:pt idx="1">
                  <c:v>Nervinė bulimija</c:v>
                </c:pt>
                <c:pt idx="2">
                  <c:v>Persivalgymas susijęs su kitais psichologiniais sutrikimais 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6B-4702-916E-ABEA8C4CD153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2020 m.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Lapas1!$A$2:$A$4</c:f>
              <c:strCache>
                <c:ptCount val="3"/>
                <c:pt idx="0">
                  <c:v>Nervinė anoreksija</c:v>
                </c:pt>
                <c:pt idx="1">
                  <c:v>Nervinė bulimija</c:v>
                </c:pt>
                <c:pt idx="2">
                  <c:v>Persivalgymas susijęs su kitais psichologiniais sutrikimais </c:v>
                </c:pt>
              </c:strCache>
            </c:strRef>
          </c:cat>
          <c:val>
            <c:numRef>
              <c:f>Lapas1!$D$2:$D$4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6B-4702-916E-ABEA8C4CD153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2021 m.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Lapas1!$A$2:$A$4</c:f>
              <c:strCache>
                <c:ptCount val="3"/>
                <c:pt idx="0">
                  <c:v>Nervinė anoreksija</c:v>
                </c:pt>
                <c:pt idx="1">
                  <c:v>Nervinė bulimija</c:v>
                </c:pt>
                <c:pt idx="2">
                  <c:v>Persivalgymas susijęs su kitais psichologiniais sutrikimais </c:v>
                </c:pt>
              </c:strCache>
            </c:strRef>
          </c:cat>
          <c:val>
            <c:numRef>
              <c:f>Lapas1!$E$2:$E$4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F-4BC7-B22A-CD8458218BF7}"/>
            </c:ext>
          </c:extLst>
        </c:ser>
        <c:ser>
          <c:idx val="4"/>
          <c:order val="4"/>
          <c:tx>
            <c:strRef>
              <c:f>Lapas1!$F$1</c:f>
              <c:strCache>
                <c:ptCount val="1"/>
                <c:pt idx="0">
                  <c:v>2022 m.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Lapas1!$A$2:$A$4</c:f>
              <c:strCache>
                <c:ptCount val="3"/>
                <c:pt idx="0">
                  <c:v>Nervinė anoreksija</c:v>
                </c:pt>
                <c:pt idx="1">
                  <c:v>Nervinė bulimija</c:v>
                </c:pt>
                <c:pt idx="2">
                  <c:v>Persivalgymas susijęs su kitais psichologiniais sutrikimais </c:v>
                </c:pt>
              </c:strCache>
            </c:strRef>
          </c:cat>
          <c:val>
            <c:numRef>
              <c:f>Lapas1!$F$2:$F$4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6F-4BC7-B22A-CD8458218BF7}"/>
            </c:ext>
          </c:extLst>
        </c:ser>
        <c:ser>
          <c:idx val="5"/>
          <c:order val="5"/>
          <c:tx>
            <c:strRef>
              <c:f>Lapas1!$G$1</c:f>
              <c:strCache>
                <c:ptCount val="1"/>
                <c:pt idx="0">
                  <c:v>2023 m.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Lapas1!$A$2:$A$4</c:f>
              <c:strCache>
                <c:ptCount val="3"/>
                <c:pt idx="0">
                  <c:v>Nervinė anoreksija</c:v>
                </c:pt>
                <c:pt idx="1">
                  <c:v>Nervinė bulimija</c:v>
                </c:pt>
                <c:pt idx="2">
                  <c:v>Persivalgymas susijęs su kitais psichologiniais sutrikimais </c:v>
                </c:pt>
              </c:strCache>
            </c:strRef>
          </c:cat>
          <c:val>
            <c:numRef>
              <c:f>Lapas1!$G$2:$G$4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6F-4BC7-B22A-CD8458218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5698304"/>
        <c:axId val="235689984"/>
      </c:barChart>
      <c:catAx>
        <c:axId val="23569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689984"/>
        <c:crosses val="autoZero"/>
        <c:auto val="1"/>
        <c:lblAlgn val="ctr"/>
        <c:lblOffset val="100"/>
        <c:noMultiLvlLbl val="0"/>
      </c:catAx>
      <c:valAx>
        <c:axId val="235689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Absoliutūs skaičiai 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7409871674879177E-2"/>
              <c:y val="0.302123087160984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69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00075807383907E-2"/>
          <c:y val="0.1177867360279046"/>
          <c:w val="0.89108938522052117"/>
          <c:h val="0.52473735626096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2016 m.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5.5064985195279279E-17"/>
                  <c:y val="-5.68011958146487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DF-4E34-90F9-20A7DB52C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Lapas1!$A$2:$A$6</c:f>
              <c:strCache>
                <c:ptCount val="5"/>
                <c:pt idx="0">
                  <c:v>Mokyklinio amžiaus vaikai, kurie patyrė patyčias per socialinius tinklus, elektroniniu paštu ar telefonu, dalis per 12 mėn. </c:v>
                </c:pt>
                <c:pt idx="1">
                  <c:v>Mokyklinio amžiaus vaikų, kuriuos per paskutinius 2 mėnesius mušė ar kitaip fiziškai baudė tėvai, dalis</c:v>
                </c:pt>
                <c:pt idx="2">
                  <c:v>Mokyklinio amžiaus vaikų, kurie per pastaruosius du mėnesius patyrė psichologinį smurtą (sulaukdavo žeminančių komentarų, pašaipų, bauginimo, menkinimo, rėkimo ar kita),iš mokytojų dalis</c:v>
                </c:pt>
                <c:pt idx="3">
                  <c:v>Mokyklinio amžiaus vaikų, kurie pažįsta bent vieną suaugusįjį, kuriuo gali pasitikėti ir prireikus į jį kreiptis pagalbos, dalis</c:v>
                </c:pt>
                <c:pt idx="4">
                  <c:v>Mokyklinio amžiaus vaikai, kurie jaučiasi saugūs mokyklos aplinkoje, dalis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DF-4E34-90F9-20A7DB52C3B6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2020 m.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Lapas1!$A$2:$A$6</c:f>
              <c:strCache>
                <c:ptCount val="5"/>
                <c:pt idx="0">
                  <c:v>Mokyklinio amžiaus vaikai, kurie patyrė patyčias per socialinius tinklus, elektroniniu paštu ar telefonu, dalis per 12 mėn. </c:v>
                </c:pt>
                <c:pt idx="1">
                  <c:v>Mokyklinio amžiaus vaikų, kuriuos per paskutinius 2 mėnesius mušė ar kitaip fiziškai baudė tėvai, dalis</c:v>
                </c:pt>
                <c:pt idx="2">
                  <c:v>Mokyklinio amžiaus vaikų, kurie per pastaruosius du mėnesius patyrė psichologinį smurtą (sulaukdavo žeminančių komentarų, pašaipų, bauginimo, menkinimo, rėkimo ar kita),iš mokytojų dalis</c:v>
                </c:pt>
                <c:pt idx="3">
                  <c:v>Mokyklinio amžiaus vaikų, kurie pažįsta bent vieną suaugusįjį, kuriuo gali pasitikėti ir prireikus į jį kreiptis pagalbos, dalis</c:v>
                </c:pt>
                <c:pt idx="4">
                  <c:v>Mokyklinio amžiaus vaikai, kurie jaučiasi saugūs mokyklos aplinkoje, dalis</c:v>
                </c:pt>
              </c:strCache>
            </c:strRef>
          </c:cat>
          <c:val>
            <c:numRef>
              <c:f>Lapas1!$C$2:$C$6</c:f>
              <c:numCache>
                <c:formatCode>General</c:formatCode>
                <c:ptCount val="5"/>
                <c:pt idx="0">
                  <c:v>20.100000000000001</c:v>
                </c:pt>
                <c:pt idx="1">
                  <c:v>5.8</c:v>
                </c:pt>
                <c:pt idx="4">
                  <c:v>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DF-4E34-90F9-20A7DB52C3B6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2024 m.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1.0512527704767544E-2"/>
                  <c:y val="-1.4947683109118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DF-4E34-90F9-20A7DB52C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Lapas1!$A$2:$A$6</c:f>
              <c:strCache>
                <c:ptCount val="5"/>
                <c:pt idx="0">
                  <c:v>Mokyklinio amžiaus vaikai, kurie patyrė patyčias per socialinius tinklus, elektroniniu paštu ar telefonu, dalis per 12 mėn. </c:v>
                </c:pt>
                <c:pt idx="1">
                  <c:v>Mokyklinio amžiaus vaikų, kuriuos per paskutinius 2 mėnesius mušė ar kitaip fiziškai baudė tėvai, dalis</c:v>
                </c:pt>
                <c:pt idx="2">
                  <c:v>Mokyklinio amžiaus vaikų, kurie per pastaruosius du mėnesius patyrė psichologinį smurtą (sulaukdavo žeminančių komentarų, pašaipų, bauginimo, menkinimo, rėkimo ar kita),iš mokytojų dalis</c:v>
                </c:pt>
                <c:pt idx="3">
                  <c:v>Mokyklinio amžiaus vaikų, kurie pažįsta bent vieną suaugusįjį, kuriuo gali pasitikėti ir prireikus į jį kreiptis pagalbos, dalis</c:v>
                </c:pt>
                <c:pt idx="4">
                  <c:v>Mokyklinio amžiaus vaikai, kurie jaučiasi saugūs mokyklos aplinkoje, dalis</c:v>
                </c:pt>
              </c:strCache>
            </c:strRef>
          </c:cat>
          <c:val>
            <c:numRef>
              <c:f>Lapas1!$D$2:$D$6</c:f>
              <c:numCache>
                <c:formatCode>General</c:formatCode>
                <c:ptCount val="5"/>
                <c:pt idx="0">
                  <c:v>27.5</c:v>
                </c:pt>
                <c:pt idx="1">
                  <c:v>6.3</c:v>
                </c:pt>
                <c:pt idx="2">
                  <c:v>38.4</c:v>
                </c:pt>
                <c:pt idx="3">
                  <c:v>85.1</c:v>
                </c:pt>
                <c:pt idx="4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DF-4E34-90F9-20A7DB52C3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68212383"/>
        <c:axId val="1668217791"/>
      </c:barChart>
      <c:catAx>
        <c:axId val="166821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17791"/>
        <c:crosses val="autoZero"/>
        <c:auto val="1"/>
        <c:lblAlgn val="ctr"/>
        <c:lblOffset val="100"/>
        <c:noMultiLvlLbl val="0"/>
      </c:catAx>
      <c:valAx>
        <c:axId val="16682177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Procentai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6.8186837380902372E-3"/>
              <c:y val="0.332646309375972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1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00077939336452E-2"/>
          <c:y val="0.14997328248767111"/>
          <c:w val="0.89108938522052117"/>
          <c:h val="0.52473735626096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2011 m.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3.00357934421929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F8-45F8-985A-7FC1657C75E6}"/>
                </c:ext>
              </c:extLst>
            </c:dLbl>
            <c:dLbl>
              <c:idx val="2"/>
              <c:layout>
                <c:manualLayout>
                  <c:x val="-1.3516107048986897E-2"/>
                  <c:y val="-1.4947683109118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F8-45F8-985A-7FC1657C75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Lapas1!$A$2:$A$5</c:f>
              <c:strCache>
                <c:ptCount val="4"/>
                <c:pt idx="0">
                  <c:v>Praėjusį mėnesį buvo apėmusi prislėgta nuotaika, nerimas šiek tiek labiau ar daug labiau nei anksčiau</c:v>
                </c:pt>
                <c:pt idx="1">
                  <c:v>Gyvenimo kokybę vertina kaip gerą ar labai gerą, dalis </c:v>
                </c:pt>
                <c:pt idx="2">
                  <c:v> Savo dabartinę sveikatos būklę vertina kaip gerą arba labai gerą, dalis</c:v>
                </c:pt>
                <c:pt idx="3">
                  <c:v>Jaučiasi laimingi ar labai laimingi, dalis 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1">
                  <c:v>67.400000000000006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8-45F8-985A-7FC1657C75E6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2014 m.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5.5064985195279279E-17"/>
                  <c:y val="-5.68011958146487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F8-45F8-985A-7FC1657C75E6}"/>
                </c:ext>
              </c:extLst>
            </c:dLbl>
            <c:dLbl>
              <c:idx val="2"/>
              <c:layout>
                <c:manualLayout>
                  <c:x val="4.8968439311195076E-3"/>
                  <c:y val="-3.07756149772429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F8-45F8-985A-7FC1657C75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Lapas1!$A$2:$A$5</c:f>
              <c:strCache>
                <c:ptCount val="4"/>
                <c:pt idx="0">
                  <c:v>Praėjusį mėnesį buvo apėmusi prislėgta nuotaika, nerimas šiek tiek labiau ar daug labiau nei anksčiau</c:v>
                </c:pt>
                <c:pt idx="1">
                  <c:v>Gyvenimo kokybę vertina kaip gerą ar labai gerą, dalis </c:v>
                </c:pt>
                <c:pt idx="2">
                  <c:v> Savo dabartinę sveikatos būklę vertina kaip gerą arba labai gerą, dalis</c:v>
                </c:pt>
                <c:pt idx="3">
                  <c:v>Jaučiasi laimingi ar labai laimingi, dalis 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  <c:pt idx="1">
                  <c:v>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F8-45F8-985A-7FC1657C75E6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2018 m.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1.0512527704767544E-2"/>
                  <c:y val="-1.4947683109118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F8-45F8-985A-7FC1657C75E6}"/>
                </c:ext>
              </c:extLst>
            </c:dLbl>
            <c:dLbl>
              <c:idx val="2"/>
              <c:layout>
                <c:manualLayout>
                  <c:x val="1.5017896721096382E-2"/>
                  <c:y val="-2.0926756352765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F8-45F8-985A-7FC1657C75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Lapas1!$A$2:$A$5</c:f>
              <c:strCache>
                <c:ptCount val="4"/>
                <c:pt idx="0">
                  <c:v>Praėjusį mėnesį buvo apėmusi prislėgta nuotaika, nerimas šiek tiek labiau ar daug labiau nei anksčiau</c:v>
                </c:pt>
                <c:pt idx="1">
                  <c:v>Gyvenimo kokybę vertina kaip gerą ar labai gerą, dalis </c:v>
                </c:pt>
                <c:pt idx="2">
                  <c:v> Savo dabartinę sveikatos būklę vertina kaip gerą arba labai gerą, dalis</c:v>
                </c:pt>
                <c:pt idx="3">
                  <c:v>Jaučiasi laimingi ar labai laimingi, dalis </c:v>
                </c:pt>
              </c:strCache>
            </c:strRef>
          </c:cat>
          <c:val>
            <c:numRef>
              <c:f>Lapas1!$D$2:$D$5</c:f>
              <c:numCache>
                <c:formatCode>General</c:formatCode>
                <c:ptCount val="4"/>
                <c:pt idx="0">
                  <c:v>14.5</c:v>
                </c:pt>
                <c:pt idx="1">
                  <c:v>74.2</c:v>
                </c:pt>
                <c:pt idx="2">
                  <c:v>75.8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F8-45F8-985A-7FC1657C75E6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2022 m.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Praėjusį mėnesį buvo apėmusi prislėgta nuotaika, nerimas šiek tiek labiau ar daug labiau nei anksčiau</c:v>
                </c:pt>
                <c:pt idx="1">
                  <c:v>Gyvenimo kokybę vertina kaip gerą ar labai gerą, dalis </c:v>
                </c:pt>
                <c:pt idx="2">
                  <c:v> Savo dabartinę sveikatos būklę vertina kaip gerą arba labai gerą, dalis</c:v>
                </c:pt>
                <c:pt idx="3">
                  <c:v>Jaučiasi laimingi ar labai laimingi, dalis </c:v>
                </c:pt>
              </c:strCache>
            </c:strRef>
          </c:cat>
          <c:val>
            <c:numRef>
              <c:f>Lapas1!$E$2:$E$5</c:f>
              <c:numCache>
                <c:formatCode>General</c:formatCode>
                <c:ptCount val="4"/>
                <c:pt idx="0">
                  <c:v>22.2</c:v>
                </c:pt>
                <c:pt idx="1">
                  <c:v>86.1</c:v>
                </c:pt>
                <c:pt idx="2">
                  <c:v>75</c:v>
                </c:pt>
                <c:pt idx="3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9-45A1-BC39-D386D8B5C1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68212383"/>
        <c:axId val="1668217791"/>
      </c:barChart>
      <c:catAx>
        <c:axId val="166821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17791"/>
        <c:crosses val="autoZero"/>
        <c:auto val="1"/>
        <c:lblAlgn val="ctr"/>
        <c:lblOffset val="100"/>
        <c:noMultiLvlLbl val="0"/>
      </c:catAx>
      <c:valAx>
        <c:axId val="16682177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Procentai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2646287509099368E-2"/>
              <c:y val="0.343889183640852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1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Sergančių asmenų skaičius depresija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700077939336452E-2"/>
          <c:y val="0.14997328248767111"/>
          <c:w val="0.89108938522052117"/>
          <c:h val="0.524737356260960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2018 m. 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0357934421929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F6-4680-ACA5-88D719A3D43D}"/>
                </c:ext>
              </c:extLst>
            </c:dLbl>
            <c:dLbl>
              <c:idx val="2"/>
              <c:layout>
                <c:manualLayout>
                  <c:x val="-1.3516107048986897E-2"/>
                  <c:y val="-1.4947683109118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F6-4680-ACA5-88D719A3D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</c:f>
              <c:strCache>
                <c:ptCount val="1"/>
                <c:pt idx="0">
                  <c:v>Asmenų sergančių depresija skaičius </c:v>
                </c:pt>
              </c:strCache>
            </c:strRef>
          </c:cat>
          <c:val>
            <c:numRef>
              <c:f>Lapas1!$B$2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F6-4680-ACA5-88D719A3D43D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2019 m.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5064985195279279E-17"/>
                  <c:y val="-5.68011958146487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F6-4680-ACA5-88D719A3D43D}"/>
                </c:ext>
              </c:extLst>
            </c:dLbl>
            <c:dLbl>
              <c:idx val="2"/>
              <c:layout>
                <c:manualLayout>
                  <c:x val="4.8968439311195076E-3"/>
                  <c:y val="-3.07756149772429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F6-4680-ACA5-88D719A3D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</c:f>
              <c:strCache>
                <c:ptCount val="1"/>
                <c:pt idx="0">
                  <c:v>Asmenų sergančių depresija skaičius </c:v>
                </c:pt>
              </c:strCache>
            </c:strRef>
          </c:cat>
          <c:val>
            <c:numRef>
              <c:f>Lapas1!$C$2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F6-4680-ACA5-88D719A3D43D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2020 m. 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512527704767544E-2"/>
                  <c:y val="-1.4947683109118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F6-4680-ACA5-88D719A3D43D}"/>
                </c:ext>
              </c:extLst>
            </c:dLbl>
            <c:dLbl>
              <c:idx val="2"/>
              <c:layout>
                <c:manualLayout>
                  <c:x val="1.5017896721096382E-2"/>
                  <c:y val="-2.0926756352765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F6-4680-ACA5-88D719A3D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</c:f>
              <c:strCache>
                <c:ptCount val="1"/>
                <c:pt idx="0">
                  <c:v>Asmenų sergančių depresija skaičius </c:v>
                </c:pt>
              </c:strCache>
            </c:strRef>
          </c:cat>
          <c:val>
            <c:numRef>
              <c:f>Lapas1!$D$2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F6-4680-ACA5-88D719A3D43D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2021 m. 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</c:f>
              <c:strCache>
                <c:ptCount val="1"/>
                <c:pt idx="0">
                  <c:v>Asmenų sergančių depresija skaičius </c:v>
                </c:pt>
              </c:strCache>
            </c:strRef>
          </c:cat>
          <c:val>
            <c:numRef>
              <c:f>Lapas1!$E$2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8-433B-A0C0-F34D7B438890}"/>
            </c:ext>
          </c:extLst>
        </c:ser>
        <c:ser>
          <c:idx val="4"/>
          <c:order val="4"/>
          <c:tx>
            <c:strRef>
              <c:f>Lapas1!$F$1</c:f>
              <c:strCache>
                <c:ptCount val="1"/>
                <c:pt idx="0">
                  <c:v>2022 m. 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</c:f>
              <c:strCache>
                <c:ptCount val="1"/>
                <c:pt idx="0">
                  <c:v>Asmenų sergančių depresija skaičius </c:v>
                </c:pt>
              </c:strCache>
            </c:strRef>
          </c:cat>
          <c:val>
            <c:numRef>
              <c:f>Lapas1!$F$2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A8-433B-A0C0-F34D7B438890}"/>
            </c:ext>
          </c:extLst>
        </c:ser>
        <c:ser>
          <c:idx val="5"/>
          <c:order val="5"/>
          <c:tx>
            <c:strRef>
              <c:f>Lapas1!$G$1</c:f>
              <c:strCache>
                <c:ptCount val="1"/>
                <c:pt idx="0">
                  <c:v>2023 m. 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</c:f>
              <c:strCache>
                <c:ptCount val="1"/>
                <c:pt idx="0">
                  <c:v>Asmenų sergančių depresija skaičius </c:v>
                </c:pt>
              </c:strCache>
            </c:strRef>
          </c:cat>
          <c:val>
            <c:numRef>
              <c:f>Lapas1!$G$2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A8-433B-A0C0-F34D7B4388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668212383"/>
        <c:axId val="1668217791"/>
      </c:barChart>
      <c:catAx>
        <c:axId val="1668212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17791"/>
        <c:crosses val="autoZero"/>
        <c:auto val="1"/>
        <c:lblAlgn val="ctr"/>
        <c:lblOffset val="100"/>
        <c:noMultiLvlLbl val="0"/>
      </c:catAx>
      <c:valAx>
        <c:axId val="16682177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Absoliutūs skaičiai 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3694821296827602"/>
              <c:y val="0.768699500317536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21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Savižudybių skaičius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Lapas1!$A$2:$A$7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Lapas1!$B$2:$B$7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2-4283-8822-4A93F8B01F01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Bandymai žudytis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Lapas1!$A$2:$A$7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Lapas1!$C$2:$C$7</c:f>
              <c:numCache>
                <c:formatCode>General</c:formatCode>
                <c:ptCount val="6"/>
                <c:pt idx="0">
                  <c:v>11</c:v>
                </c:pt>
                <c:pt idx="1">
                  <c:v>19</c:v>
                </c:pt>
                <c:pt idx="2">
                  <c:v>4</c:v>
                </c:pt>
                <c:pt idx="3">
                  <c:v>6</c:v>
                </c:pt>
                <c:pt idx="4">
                  <c:v>9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2-4283-8822-4A93F8B01F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05146255"/>
        <c:axId val="1705146671"/>
      </c:barChart>
      <c:catAx>
        <c:axId val="1705146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5146671"/>
        <c:crosses val="autoZero"/>
        <c:auto val="1"/>
        <c:lblAlgn val="ctr"/>
        <c:lblOffset val="100"/>
        <c:noMultiLvlLbl val="0"/>
      </c:catAx>
      <c:valAx>
        <c:axId val="17051466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Absoliutūs skaičiai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5146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5C644-6AC9-420E-A8F3-F625F249236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0109-834A-449D-9702-C5168F33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0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0109-834A-449D-9702-C5168F33B8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9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35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902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26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F10 – Ūminė intoksikacija, žalingas vartojimas, priklausomybės sindromas, psichozė dėl alkoholio vartojimo, abstinencijos būklė. </a:t>
            </a:r>
          </a:p>
          <a:p>
            <a:r>
              <a:rPr lang="lt-LT" dirty="0"/>
              <a:t>F11-F19 - Ūminė intoksikacija, žalingas vartojimas, priklausomybės sindromas, psichozės (įeina kanapės, raminamieji ir migdomieji, kokainas, stimuliantai, haliucinogenai, tabakas, lakiosios medžiagos, tokios kaip dujos) 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57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82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0109-834A-449D-9702-C5168F33B8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63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3C13C-CC66-5B3B-3BB1-D1ACBABF2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0A84DCF9-E17B-7196-21D6-D01C1CC8B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9A10AE79-D59C-0BB9-639E-85AAB9505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BEF15A0-D205-F916-F4CA-17DC42664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0109-834A-449D-9702-C5168F33B8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5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0109-834A-449D-9702-C5168F33B8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9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2354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1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28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2354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5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A6501-02AC-E9A9-890C-BE7DC4C9D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E0CB305C-C8EA-696C-9435-75F28C84C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F45433F2-5EA5-D5CC-703C-18D0EA640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2354"/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E09102F-D1F0-3944-616E-ACE574936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87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3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8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3BC1-8038-4780-EA4D-46221F74A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2DF40-A7CF-D508-45F2-D8B960523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23FA2-321B-0BCA-5461-CCC5F3DB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6FF-8CEA-4388-9BF0-13CAF212A2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CF08-A659-700A-2F51-9A3E68E8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E4F66-BD35-FFD6-04D7-C80D49BB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E05-2CF6-4B9D-A19F-553203FE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D03-94BA-A93B-E2FF-C2E9E016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D7DE2-ED2F-4DDA-0B0C-3E0920AE8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2E09F-63FF-1110-D561-ADD6F0E0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6FF-8CEA-4388-9BF0-13CAF212A2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DAFB-0EEE-5275-4244-EF2EB6F4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05302-ADFC-F01E-8402-33EF1C2B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E05-2CF6-4B9D-A19F-553203FE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7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613D32-484C-7320-DE7B-E02114A7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82202-CF06-18FB-D4E0-1FB601BC7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E0CBD-767D-27C4-0670-C589A283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6FF-8CEA-4388-9BF0-13CAF212A2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56A4A-9284-43C8-F8F5-9646522F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036A-B16F-0D15-A7DF-16475F38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E05-2CF6-4B9D-A19F-553203FE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7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5" y="1545950"/>
            <a:ext cx="10932276" cy="4594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29862" y="1315554"/>
            <a:ext cx="10932275" cy="480131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15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66C0-7104-61CF-E7F8-FFBC5AF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07591-4D2A-BEC1-536C-DF62C4A25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05F2-3A33-0A06-2E3C-25092F26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6FF-8CEA-4388-9BF0-13CAF212A2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3E2D6-261D-B3DA-9463-16D2D39B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70023-6C47-0F07-4673-3708CCF1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E05-2CF6-4B9D-A19F-553203FE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629C-0610-E998-37E9-67EF75FC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8CC48-109F-B7CE-A91F-3756B2917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32CD5-3A02-C457-32D6-D9D08A9B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6FF-8CEA-4388-9BF0-13CAF212A2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14519-6B44-3123-1CF9-40694767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77A78-F4E5-6EBB-731A-20CF6735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E05-2CF6-4B9D-A19F-553203FE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F041-1407-ACDE-CB3A-157E9617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B3318-7308-C22C-72FA-67751C800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CB712-B595-5760-5BE3-8219D1A42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CB176-5C14-0624-AD71-AC1F3803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6FF-8CEA-4388-9BF0-13CAF212A2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9E3E6-593B-DDB1-193F-5D813082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8F303-E529-EA3E-A0CB-C94EB2C1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E05-2CF6-4B9D-A19F-553203FE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8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4ED8B-1C53-3225-21D8-2FE4CFC2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64D71-09BE-6685-877B-0583523C1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6ECD8-4C4E-D31A-ADF5-FFF54633A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8F7A1-D10C-416F-C565-0E52FE972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82BAA-DC88-6DD4-0A31-D9AD80D36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1C5C8-504B-67C8-BAB2-BB992EA4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6FF-8CEA-4388-9BF0-13CAF212A2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24B37-67FA-9876-FFAB-AF095449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D8652-D110-281A-0184-427F2910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E05-2CF6-4B9D-A19F-553203FE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2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4BCB-8F41-87C1-BE8A-67DFAEA9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D31EC-DAB8-FCDF-D4D3-691D8FA2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6FF-8CEA-4388-9BF0-13CAF212A2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D040D-353E-86A8-E551-18AC4A40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0B74A-A67D-CF2E-BFCC-1FF47DEC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E05-2CF6-4B9D-A19F-553203FE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6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07841-CDF7-80D7-F19D-53425EE1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6FF-8CEA-4388-9BF0-13CAF212A2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4F03B-26D4-F49F-29E8-C3989078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E405A-EA42-3A5D-851B-BCBBEC06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E05-2CF6-4B9D-A19F-553203FE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6429-A6DE-336A-ECDE-EBCEC675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4FB2E-1745-CDBE-9E19-580F3C36B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09FD3-C11D-2952-5C91-8C6C49029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22E78-0A9F-F1C8-7C35-898D98C9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6FF-8CEA-4388-9BF0-13CAF212A2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75C1A-2EA5-954C-34E7-A4707AC6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C72A6-D0EA-46A4-69C6-DAF607A2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E05-2CF6-4B9D-A19F-553203FE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85D3-7C75-C51E-D08C-3BF4F5D6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9928EB-41FB-2584-565B-6B378F54B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E525A-C1BC-FDD5-A509-F3B7C02A2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694C2-E10E-A650-FDF2-E883FCB1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6FF-8CEA-4388-9BF0-13CAF212A2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77210-9D4D-5AF8-1EA6-CFD7776C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3BE0D-03BD-2760-A484-81476E1D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E05-2CF6-4B9D-A19F-553203FE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DCEF55-DFE4-BC6E-B78E-0499286F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A8638-D1A4-EBAA-249E-FF1D45382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EBA07-0994-8E6B-E618-138043368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86FF-8CEA-4388-9BF0-13CAF212A2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51AEB-0532-9D6A-F355-24EBBE5F5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7EB80-4DD5-CB08-2DE6-58107A251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50E05-2CF6-4B9D-A19F-553203FE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1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709C4D5-5B9E-44C4-2CC6-D2C73AC9C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369" y="21628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t-LT" dirty="0"/>
              <a:t>Jaunimui palankios sveikatos priežiūros paslaugos. Klaipėdos rajono jaunimo (14 – 29 m.) sveikatos situacijos analizė. </a:t>
            </a:r>
            <a:endParaRPr lang="en-US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0BCF6C20-1736-CC36-8CCE-F79E79702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7"/>
            <a:ext cx="9144000" cy="763706"/>
          </a:xfrm>
        </p:spPr>
        <p:txBody>
          <a:bodyPr/>
          <a:lstStyle/>
          <a:p>
            <a:r>
              <a:rPr lang="lt-LT" dirty="0"/>
              <a:t>Klaipėdos r. visuomenės sveikatos biuro jaunimui palankių sveikatos priežiūros paslaugų koordinatorė Greta Račkauskaitė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6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355" y="279425"/>
            <a:ext cx="10932118" cy="1077343"/>
          </a:xfrm>
        </p:spPr>
        <p:txBody>
          <a:bodyPr>
            <a:noAutofit/>
          </a:bodyPr>
          <a:lstStyle/>
          <a:p>
            <a:r>
              <a:rPr lang="lt-LT" sz="2800" dirty="0">
                <a:solidFill>
                  <a:schemeClr val="tx1"/>
                </a:solidFill>
              </a:rPr>
              <a:t>Jaunimo 14 – 29 m. emocinė sveikata 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DE851ED-AD89-45BF-A1FC-72D03F8E3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874023"/>
              </p:ext>
            </p:extLst>
          </p:nvPr>
        </p:nvGraphicFramePr>
        <p:xfrm>
          <a:off x="1157942" y="1806413"/>
          <a:ext cx="9759200" cy="4715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42256D-7EF7-413B-AC97-B70CC916A2E5}"/>
              </a:ext>
            </a:extLst>
          </p:cNvPr>
          <p:cNvSpPr txBox="1"/>
          <p:nvPr/>
        </p:nvSpPr>
        <p:spPr>
          <a:xfrm>
            <a:off x="314366" y="6522408"/>
            <a:ext cx="9098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b="1" i="1" dirty="0"/>
              <a:t>~ 9 iš 1000 jaunimo serga depresija. O kiek turi simptomų ir nesikreipia? </a:t>
            </a:r>
            <a:endParaRPr lang="en-US" sz="900" b="1" i="1" dirty="0"/>
          </a:p>
        </p:txBody>
      </p:sp>
      <p:sp>
        <p:nvSpPr>
          <p:cNvPr id="5" name="Teksto vietos rezervavimo ženklas 11">
            <a:extLst>
              <a:ext uri="{FF2B5EF4-FFF2-40B4-BE49-F238E27FC236}">
                <a16:creationId xmlns:a16="http://schemas.microsoft.com/office/drawing/2014/main" id="{B444BFA4-E914-4AFC-9658-3FAD30591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941" y="1172102"/>
            <a:ext cx="10932117" cy="369332"/>
          </a:xfrm>
        </p:spPr>
        <p:txBody>
          <a:bodyPr/>
          <a:lstStyle/>
          <a:p>
            <a:r>
              <a:rPr lang="lt-LT" sz="2000" b="0" i="1" dirty="0">
                <a:solidFill>
                  <a:schemeClr val="tx1"/>
                </a:solidFill>
              </a:rPr>
              <a:t>Šaltinis: higienos institutas</a:t>
            </a:r>
            <a:endParaRPr lang="en-US" sz="20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6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6499" y="182791"/>
            <a:ext cx="11339002" cy="923436"/>
          </a:xfrm>
        </p:spPr>
        <p:txBody>
          <a:bodyPr/>
          <a:lstStyle/>
          <a:p>
            <a:r>
              <a:rPr lang="lt-LT" sz="3001" dirty="0">
                <a:solidFill>
                  <a:schemeClr val="tx1"/>
                </a:solidFill>
              </a:rPr>
              <a:t> </a:t>
            </a:r>
            <a:r>
              <a:rPr lang="lt-LT" sz="2800" dirty="0">
                <a:solidFill>
                  <a:schemeClr val="tx1"/>
                </a:solidFill>
              </a:rPr>
              <a:t>14 – 29 m. jaunimo </a:t>
            </a:r>
            <a:r>
              <a:rPr lang="lt-LT" sz="2800" dirty="0" err="1">
                <a:solidFill>
                  <a:schemeClr val="tx1"/>
                </a:solidFill>
              </a:rPr>
              <a:t>suicidai</a:t>
            </a:r>
            <a:r>
              <a:rPr lang="lt-LT" sz="2800" dirty="0">
                <a:solidFill>
                  <a:schemeClr val="tx1"/>
                </a:solidFill>
              </a:rPr>
              <a:t> ir bandymai žudytis </a:t>
            </a:r>
            <a:endParaRPr lang="en-GB" sz="300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CE759AA-1901-44DA-A740-D738E3877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250421"/>
              </p:ext>
            </p:extLst>
          </p:nvPr>
        </p:nvGraphicFramePr>
        <p:xfrm>
          <a:off x="799321" y="1524516"/>
          <a:ext cx="9816940" cy="454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o vietos rezervavimo ženklas 11">
            <a:extLst>
              <a:ext uri="{FF2B5EF4-FFF2-40B4-BE49-F238E27FC236}">
                <a16:creationId xmlns:a16="http://schemas.microsoft.com/office/drawing/2014/main" id="{881844D5-2A19-4F7D-9267-482B6948C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941" y="1037429"/>
            <a:ext cx="10932117" cy="286232"/>
          </a:xfrm>
        </p:spPr>
        <p:txBody>
          <a:bodyPr/>
          <a:lstStyle/>
          <a:p>
            <a:r>
              <a:rPr lang="lt-LT" sz="1400" b="0" i="1" dirty="0">
                <a:solidFill>
                  <a:schemeClr val="tx1"/>
                </a:solidFill>
              </a:rPr>
              <a:t>Šaltinis: higienos institutas</a:t>
            </a:r>
            <a:endParaRPr lang="en-US" sz="14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6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2790" y="172156"/>
            <a:ext cx="10932118" cy="923436"/>
          </a:xfrm>
        </p:spPr>
        <p:txBody>
          <a:bodyPr>
            <a:normAutofit/>
          </a:bodyPr>
          <a:lstStyle/>
          <a:p>
            <a:r>
              <a:rPr lang="lt-LT" sz="2400" dirty="0">
                <a:solidFill>
                  <a:schemeClr val="tx1"/>
                </a:solidFill>
              </a:rPr>
              <a:t>Jaunimo 14-17 m. psichiką veikiančių medžiagų vartojimas</a:t>
            </a:r>
            <a:endParaRPr lang="en-GB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58DDBC1-31E9-4C62-A098-A0B2CC6DD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605017"/>
              </p:ext>
            </p:extLst>
          </p:nvPr>
        </p:nvGraphicFramePr>
        <p:xfrm>
          <a:off x="630354" y="1766252"/>
          <a:ext cx="10801057" cy="431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o vietos rezervavimo ženklas 11">
            <a:extLst>
              <a:ext uri="{FF2B5EF4-FFF2-40B4-BE49-F238E27FC236}">
                <a16:creationId xmlns:a16="http://schemas.microsoft.com/office/drawing/2014/main" id="{3E5A7C23-EB9A-4C6D-918E-930BE147A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206" y="876371"/>
            <a:ext cx="10932117" cy="313932"/>
          </a:xfrm>
        </p:spPr>
        <p:txBody>
          <a:bodyPr/>
          <a:lstStyle/>
          <a:p>
            <a:r>
              <a:rPr lang="lt-LT" sz="1600" b="0" i="1" dirty="0">
                <a:solidFill>
                  <a:schemeClr val="tx1"/>
                </a:solidFill>
              </a:rPr>
              <a:t>Šaltinis: Mokinių gyvensenos stebėsenos tyrimų rodikliai </a:t>
            </a:r>
            <a:endParaRPr lang="en-US" sz="1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1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355" y="203961"/>
            <a:ext cx="10932118" cy="923436"/>
          </a:xfrm>
        </p:spPr>
        <p:txBody>
          <a:bodyPr>
            <a:normAutofit/>
          </a:bodyPr>
          <a:lstStyle/>
          <a:p>
            <a:r>
              <a:rPr lang="lt-LT" sz="2000" dirty="0">
                <a:solidFill>
                  <a:schemeClr val="tx1"/>
                </a:solidFill>
              </a:rPr>
              <a:t>Jaunimo 14-17 m. psichiką veikiančių medžiagų vartojimas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58DDBC1-31E9-4C62-A098-A0B2CC6DD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954881"/>
              </p:ext>
            </p:extLst>
          </p:nvPr>
        </p:nvGraphicFramePr>
        <p:xfrm>
          <a:off x="254442" y="1381414"/>
          <a:ext cx="11521440" cy="527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o vietos rezervavimo ženklas 11">
            <a:extLst>
              <a:ext uri="{FF2B5EF4-FFF2-40B4-BE49-F238E27FC236}">
                <a16:creationId xmlns:a16="http://schemas.microsoft.com/office/drawing/2014/main" id="{3E5A7C23-EB9A-4C6D-918E-930BE147A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527" y="940474"/>
            <a:ext cx="10932117" cy="313932"/>
          </a:xfrm>
        </p:spPr>
        <p:txBody>
          <a:bodyPr/>
          <a:lstStyle/>
          <a:p>
            <a:r>
              <a:rPr lang="lt-LT" sz="1600" b="0" i="1" dirty="0">
                <a:solidFill>
                  <a:schemeClr val="tx1"/>
                </a:solidFill>
              </a:rPr>
              <a:t>Šaltinis: Mokinių gyvensenos stebėsenos tyrimų rodikliai </a:t>
            </a:r>
            <a:endParaRPr lang="en-US" sz="1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6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1D2C732-F9EB-412E-8FE0-F376832209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29478"/>
              </p:ext>
            </p:extLst>
          </p:nvPr>
        </p:nvGraphicFramePr>
        <p:xfrm>
          <a:off x="331534" y="1306761"/>
          <a:ext cx="11230112" cy="534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6D5D38EE-DD9E-440B-94E2-1830E0B1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5" y="203961"/>
            <a:ext cx="10932118" cy="923436"/>
          </a:xfrm>
        </p:spPr>
        <p:txBody>
          <a:bodyPr>
            <a:normAutofit/>
          </a:bodyPr>
          <a:lstStyle/>
          <a:p>
            <a:r>
              <a:rPr lang="lt-LT" sz="2000" dirty="0">
                <a:solidFill>
                  <a:schemeClr val="tx1"/>
                </a:solidFill>
              </a:rPr>
              <a:t>Jaunimo 18 -29 m. psichiką veikiančių medžiagų vartojimas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Teksto vietos rezervavimo ženklas 11">
            <a:extLst>
              <a:ext uri="{FF2B5EF4-FFF2-40B4-BE49-F238E27FC236}">
                <a16:creationId xmlns:a16="http://schemas.microsoft.com/office/drawing/2014/main" id="{DA5D3581-1A8D-4C67-8EFF-45DA73D39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941" y="852187"/>
            <a:ext cx="10932117" cy="286232"/>
          </a:xfrm>
        </p:spPr>
        <p:txBody>
          <a:bodyPr/>
          <a:lstStyle/>
          <a:p>
            <a:r>
              <a:rPr lang="lt-LT" sz="1400" b="0" i="1" dirty="0">
                <a:solidFill>
                  <a:schemeClr val="tx1"/>
                </a:solidFill>
              </a:rPr>
              <a:t>Šaltinis: suaugusių asmenų gyvensenos stebėsenos tyrimų rodikliai </a:t>
            </a:r>
            <a:endParaRPr lang="en-US" sz="14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6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355" y="165840"/>
            <a:ext cx="10932118" cy="923436"/>
          </a:xfrm>
        </p:spPr>
        <p:txBody>
          <a:bodyPr>
            <a:normAutofit/>
          </a:bodyPr>
          <a:lstStyle/>
          <a:p>
            <a:r>
              <a:rPr lang="lt-LT" sz="2400" dirty="0">
                <a:solidFill>
                  <a:schemeClr val="tx1"/>
                </a:solidFill>
              </a:rPr>
              <a:t>Jaunimo 14-29 m. psichiką veikiančių medžiagos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2A5F489-5842-4848-A109-EF8ED4491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21292"/>
              </p:ext>
            </p:extLst>
          </p:nvPr>
        </p:nvGraphicFramePr>
        <p:xfrm>
          <a:off x="629942" y="1463966"/>
          <a:ext cx="4667416" cy="465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o vietos rezervavimo ženklas 11">
            <a:extLst>
              <a:ext uri="{FF2B5EF4-FFF2-40B4-BE49-F238E27FC236}">
                <a16:creationId xmlns:a16="http://schemas.microsoft.com/office/drawing/2014/main" id="{64E24355-6F16-4233-B62A-C023AFD27F60}"/>
              </a:ext>
            </a:extLst>
          </p:cNvPr>
          <p:cNvSpPr txBox="1">
            <a:spLocks/>
          </p:cNvSpPr>
          <p:nvPr/>
        </p:nvSpPr>
        <p:spPr>
          <a:xfrm>
            <a:off x="629942" y="1089276"/>
            <a:ext cx="1093211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500" b="0" i="1" dirty="0">
                <a:solidFill>
                  <a:schemeClr val="tx1"/>
                </a:solidFill>
              </a:rPr>
              <a:t>Šaltinis: Mokinių gyvensenos stebėsenos tyrimų rodikliai; privalomojo sveikatos draudimo informacinė sistema</a:t>
            </a:r>
            <a:endParaRPr lang="en-US" sz="1500" b="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1707F97-B9BA-FD7D-366C-8BEFE7135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462263"/>
              </p:ext>
            </p:extLst>
          </p:nvPr>
        </p:nvGraphicFramePr>
        <p:xfrm>
          <a:off x="6894642" y="1536853"/>
          <a:ext cx="4667416" cy="465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187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355" y="285995"/>
            <a:ext cx="6804115" cy="831093"/>
          </a:xfrm>
        </p:spPr>
        <p:txBody>
          <a:bodyPr>
            <a:normAutofit/>
          </a:bodyPr>
          <a:lstStyle/>
          <a:p>
            <a:r>
              <a:rPr lang="lt-LT" sz="2000" dirty="0">
                <a:solidFill>
                  <a:schemeClr val="tx1"/>
                </a:solidFill>
              </a:rPr>
              <a:t>Jaunimo 14 – 29 m. l</a:t>
            </a:r>
            <a:r>
              <a:rPr lang="en-GB" sz="2000" dirty="0" err="1">
                <a:solidFill>
                  <a:schemeClr val="tx1"/>
                </a:solidFill>
              </a:rPr>
              <a:t>ytiškai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plintančių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infekcijų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lt-LT" sz="2000" dirty="0">
                <a:solidFill>
                  <a:schemeClr val="tx1"/>
                </a:solidFill>
              </a:rPr>
              <a:t>neplanuotas nėštumas</a:t>
            </a: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DCED6DA-FA83-4A0F-B626-4C019BF38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974032"/>
              </p:ext>
            </p:extLst>
          </p:nvPr>
        </p:nvGraphicFramePr>
        <p:xfrm>
          <a:off x="230005" y="1685677"/>
          <a:ext cx="5457379" cy="455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5B0E2F3-7781-4B0D-92FA-90C958A5E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305529"/>
              </p:ext>
            </p:extLst>
          </p:nvPr>
        </p:nvGraphicFramePr>
        <p:xfrm>
          <a:off x="5772647" y="1550504"/>
          <a:ext cx="6189348" cy="502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ksto vietos rezervavimo ženklas 11">
            <a:extLst>
              <a:ext uri="{FF2B5EF4-FFF2-40B4-BE49-F238E27FC236}">
                <a16:creationId xmlns:a16="http://schemas.microsoft.com/office/drawing/2014/main" id="{83F0E26C-6049-4EC0-9BCA-4829364090DC}"/>
              </a:ext>
            </a:extLst>
          </p:cNvPr>
          <p:cNvSpPr txBox="1">
            <a:spLocks/>
          </p:cNvSpPr>
          <p:nvPr/>
        </p:nvSpPr>
        <p:spPr>
          <a:xfrm>
            <a:off x="630355" y="1117088"/>
            <a:ext cx="10932117" cy="21544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400" b="0" i="1" dirty="0">
                <a:solidFill>
                  <a:schemeClr val="tx1"/>
                </a:solidFill>
              </a:rPr>
              <a:t>Šaltinis: Užkrečiamų ligų ir AIDS centras, Lietuvos statistikos departamentas </a:t>
            </a:r>
            <a:endParaRPr lang="en-US" sz="14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14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1D8D1CC-EDF4-D29E-C2C3-471BB75C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32" y="266802"/>
            <a:ext cx="10515600" cy="1325563"/>
          </a:xfrm>
        </p:spPr>
        <p:txBody>
          <a:bodyPr/>
          <a:lstStyle/>
          <a:p>
            <a:r>
              <a:rPr lang="lt-LT" dirty="0"/>
              <a:t>2024 m. įgyvendintos veiklos </a:t>
            </a:r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D0F6B71-E3E1-D8A3-F488-3DB7969E8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32" y="1425231"/>
            <a:ext cx="5451868" cy="535359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Jaunųjų sveikatos ambasadorių sąskrydis (birželį) ir mokymai (spalį). Klaipėdos rajone turime 100 jaunuolių priklausančių jaunųjų sveikatos ambasadorių klubui. (2021 m. 76) 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Socialinė reklama. 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Ankstyvoji intervencija – 4 grupės, 37 dalyviai. 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Jaunimo tėvams paskaitos apie elektronines cigaretes + rekomendacijos + pagalbos galimybės. 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Psichoaktyvių medžiagų prevencijos stovykla. 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Jaunimo sveikatos mėnuo Priekulėje (8 užsiėmimai).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JPSPP patirtimi pasidalinta komandiruotėje Norvegijoje kartu su SAM. 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Be Rūko filmavimai. 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Dalyvavimas teisme dėl smurto artimoje aplinkoje.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Straipsnis vakarų eksprese apie elektronines cigaretes. 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Veiklos jaunimui: 41 užsiėmimas, 824 dalyviai. 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JPSPP Konsultacijos: 54 konsultacijos, 24 jaunuoliai. 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Koordinuojami </a:t>
            </a:r>
            <a:r>
              <a:rPr lang="lt-LT" sz="2900" dirty="0" err="1">
                <a:sym typeface="Wingdings" panose="05000000000000000000" pitchFamily="2" charset="2"/>
              </a:rPr>
              <a:t>soc</a:t>
            </a:r>
            <a:r>
              <a:rPr lang="lt-LT" sz="2900" dirty="0">
                <a:sym typeface="Wingdings" panose="05000000000000000000" pitchFamily="2" charset="2"/>
              </a:rPr>
              <a:t>. Tinklai. 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Kvalifikacijos kėlimas: lytiškumo ugdymo mokymai. </a:t>
            </a:r>
          </a:p>
          <a:p>
            <a:pPr marL="0" indent="0">
              <a:buNone/>
            </a:pPr>
            <a:r>
              <a:rPr lang="lt-LT" sz="2900" dirty="0">
                <a:sym typeface="Wingdings" panose="05000000000000000000" pitchFamily="2" charset="2"/>
              </a:rPr>
              <a:t>Inovatyvių priemonių paieškos ir pritaikymo galimybės: LEGO </a:t>
            </a:r>
            <a:r>
              <a:rPr lang="lt-LT" sz="2900" dirty="0" err="1">
                <a:sym typeface="Wingdings" panose="05000000000000000000" pitchFamily="2" charset="2"/>
              </a:rPr>
              <a:t>Serious</a:t>
            </a:r>
            <a:r>
              <a:rPr lang="lt-LT" sz="2900" dirty="0">
                <a:sym typeface="Wingdings" panose="05000000000000000000" pitchFamily="2" charset="2"/>
              </a:rPr>
              <a:t> </a:t>
            </a:r>
            <a:r>
              <a:rPr lang="lt-LT" sz="2900" dirty="0" err="1">
                <a:sym typeface="Wingdings" panose="05000000000000000000" pitchFamily="2" charset="2"/>
              </a:rPr>
              <a:t>Play</a:t>
            </a:r>
            <a:r>
              <a:rPr lang="lt-LT" sz="2900" dirty="0">
                <a:sym typeface="Wingdings" panose="05000000000000000000" pitchFamily="2" charset="2"/>
              </a:rPr>
              <a:t>. </a:t>
            </a:r>
            <a:endParaRPr lang="lt-L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A2CC97-779A-AABC-AB83-BDD0F677E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159" y="1094829"/>
            <a:ext cx="1424761" cy="200721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A185216-A005-35B8-379E-C70F1CA3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895" y="3102039"/>
            <a:ext cx="2070932" cy="1464571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ED2F89B7-C853-33D7-D978-18D7D0710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287" y="4131072"/>
            <a:ext cx="1714873" cy="1235156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5B80164A-7F9B-E563-7A2C-04F0BE6C0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5371" y="1090963"/>
            <a:ext cx="1726788" cy="2011076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DA6D7790-5774-7D6A-BBA6-1AF011EFE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594" y="1159690"/>
            <a:ext cx="2528769" cy="1325564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48C4EF13-3E96-AC32-B164-E1432790F1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8918" y="2511892"/>
            <a:ext cx="2739805" cy="1451769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876D475A-26E5-AE60-8FA2-7EBE291B2A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5187" y="4688124"/>
            <a:ext cx="2026349" cy="2056470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113E6EB6-2661-18F3-FAD3-66EF6788BF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151" y="3123109"/>
            <a:ext cx="1429064" cy="1848516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30CA69D1-15C7-4540-3E42-0B5D273A73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3577" y="5144939"/>
            <a:ext cx="1957427" cy="1599655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:a16="http://schemas.microsoft.com/office/drawing/2014/main" id="{53DBEE9A-C6C7-0724-13A6-CE82328541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06287" y="5564346"/>
            <a:ext cx="2485437" cy="12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3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9A046-0689-D4A0-A1E0-AC0AA8529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11A2FD2-CDFE-B445-ACA3-864442C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2024 m. </a:t>
            </a:r>
            <a:r>
              <a:rPr lang="en-US" dirty="0" err="1"/>
              <a:t>emocin</a:t>
            </a:r>
            <a:r>
              <a:rPr lang="lt-LT" dirty="0"/>
              <a:t>ės konsultacijos  </a:t>
            </a:r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D78A223-AA84-846E-E580-DCF29D73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1562100"/>
            <a:ext cx="10843437" cy="5118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b="1" dirty="0">
                <a:sym typeface="Wingdings" panose="05000000000000000000" pitchFamily="2" charset="2"/>
              </a:rPr>
              <a:t>Psichologas: </a:t>
            </a:r>
          </a:p>
          <a:p>
            <a:pPr marL="0" indent="0">
              <a:buNone/>
            </a:pPr>
            <a:r>
              <a:rPr lang="lt-LT" sz="2200" dirty="0">
                <a:sym typeface="Wingdings" panose="05000000000000000000" pitchFamily="2" charset="2"/>
              </a:rPr>
              <a:t>Konsultacijos gyvai tik Gargžduose. </a:t>
            </a:r>
          </a:p>
          <a:p>
            <a:pPr marL="0" indent="0">
              <a:buNone/>
            </a:pPr>
            <a:r>
              <a:rPr lang="lt-LT" sz="2200" dirty="0">
                <a:sym typeface="Wingdings" panose="05000000000000000000" pitchFamily="2" charset="2"/>
              </a:rPr>
              <a:t>Unikalus jaunimo skaičius (iki spalio 31 d.): 84</a:t>
            </a:r>
          </a:p>
          <a:p>
            <a:pPr marL="0" indent="0">
              <a:buNone/>
            </a:pPr>
            <a:r>
              <a:rPr lang="lt-LT" sz="2200" dirty="0">
                <a:sym typeface="Wingdings" panose="05000000000000000000" pitchFamily="2" charset="2"/>
              </a:rPr>
              <a:t>Konsultacijų skaičius: 218 konsultacijų. </a:t>
            </a:r>
          </a:p>
          <a:p>
            <a:pPr marL="0" indent="0">
              <a:buNone/>
            </a:pPr>
            <a:r>
              <a:rPr lang="lt-LT" sz="2200" dirty="0">
                <a:sym typeface="Wingdings" panose="05000000000000000000" pitchFamily="2" charset="2"/>
              </a:rPr>
              <a:t>Psichologės indelis į jaunimo sveikatos mėnesį; </a:t>
            </a:r>
          </a:p>
          <a:p>
            <a:pPr marL="0" indent="0">
              <a:buNone/>
            </a:pPr>
            <a:r>
              <a:rPr lang="lt-LT" sz="2200" dirty="0">
                <a:sym typeface="Wingdings" panose="05000000000000000000" pitchFamily="2" charset="2"/>
              </a:rPr>
              <a:t>Socialiniuose tinkluose. </a:t>
            </a:r>
          </a:p>
          <a:p>
            <a:pPr marL="0" indent="0">
              <a:buNone/>
            </a:pPr>
            <a:r>
              <a:rPr lang="lt-LT" sz="2200" dirty="0">
                <a:sym typeface="Wingdings" panose="05000000000000000000" pitchFamily="2" charset="2"/>
              </a:rPr>
              <a:t>Jaunimo psichologas dirba 0,5 etato. </a:t>
            </a:r>
          </a:p>
          <a:p>
            <a:pPr marL="0" indent="0">
              <a:buNone/>
            </a:pPr>
            <a:r>
              <a:rPr lang="lt-LT" sz="2200" dirty="0">
                <a:sym typeface="Wingdings" panose="05000000000000000000" pitchFamily="2" charset="2"/>
              </a:rPr>
              <a:t>E</a:t>
            </a:r>
            <a:r>
              <a:rPr lang="lt-LT" sz="2200" b="1" dirty="0">
                <a:sym typeface="Wingdings" panose="05000000000000000000" pitchFamily="2" charset="2"/>
              </a:rPr>
              <a:t>mocinės gerovės konsultantas (nuo 18-29 m.): </a:t>
            </a:r>
          </a:p>
          <a:p>
            <a:pPr marL="0" indent="0">
              <a:buNone/>
            </a:pPr>
            <a:r>
              <a:rPr lang="lt-LT" sz="2200" dirty="0">
                <a:sym typeface="Wingdings" panose="05000000000000000000" pitchFamily="2" charset="2"/>
              </a:rPr>
              <a:t>Konsultuoja gyvai Gargžduose, Priekulėje, </a:t>
            </a:r>
            <a:r>
              <a:rPr lang="lt-LT" sz="2200" dirty="0" err="1">
                <a:sym typeface="Wingdings" panose="05000000000000000000" pitchFamily="2" charset="2"/>
              </a:rPr>
              <a:t>Veiviržėnuose</a:t>
            </a:r>
            <a:r>
              <a:rPr lang="lt-LT" sz="22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lt-LT" sz="2200" dirty="0">
                <a:sym typeface="Wingdings" panose="05000000000000000000" pitchFamily="2" charset="2"/>
              </a:rPr>
              <a:t>Unikalus asmenų skaičius (iki spalio 31 d.): 8 asmenys; </a:t>
            </a:r>
          </a:p>
          <a:p>
            <a:pPr marL="0" indent="0">
              <a:buNone/>
            </a:pPr>
            <a:r>
              <a:rPr lang="lt-LT" sz="2200" dirty="0">
                <a:sym typeface="Wingdings" panose="05000000000000000000" pitchFamily="2" charset="2"/>
              </a:rPr>
              <a:t>Konsultacijų skaičius: 56 konsultacijos </a:t>
            </a:r>
          </a:p>
          <a:p>
            <a:pPr marL="0" indent="0">
              <a:buNone/>
            </a:pPr>
            <a:endParaRPr lang="lt-L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lt-L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7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0DADF4F-D890-A435-1346-E4BC328DF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555" y="1147272"/>
            <a:ext cx="10540827" cy="30511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/>
              <a:t>Daugiau mano veiklos </a:t>
            </a:r>
          </a:p>
          <a:p>
            <a:pPr marL="0" indent="0">
              <a:buNone/>
            </a:pPr>
            <a:endParaRPr lang="lt-LT" sz="3600" dirty="0"/>
          </a:p>
          <a:p>
            <a:pPr marL="0" indent="0">
              <a:buNone/>
            </a:pPr>
            <a:r>
              <a:rPr lang="lt-LT" sz="3600" dirty="0" err="1"/>
              <a:t>Facebook:Klaipėdos</a:t>
            </a:r>
            <a:r>
              <a:rPr lang="lt-LT" sz="3600" dirty="0"/>
              <a:t> rajono jaunimas sveikiau</a:t>
            </a:r>
          </a:p>
          <a:p>
            <a:pPr marL="0" indent="0">
              <a:buNone/>
            </a:pPr>
            <a:r>
              <a:rPr lang="lt-LT" sz="3600" dirty="0"/>
              <a:t> </a:t>
            </a:r>
          </a:p>
          <a:p>
            <a:pPr marL="0" indent="0">
              <a:buNone/>
            </a:pPr>
            <a:r>
              <a:rPr lang="lt-LT" sz="3600" dirty="0"/>
              <a:t>Instagram: </a:t>
            </a:r>
            <a:r>
              <a:rPr lang="lt-LT" sz="3600" dirty="0" err="1"/>
              <a:t>Klaipedosraj_Jaunimassveikiau</a:t>
            </a:r>
            <a:endParaRPr lang="en-US" sz="3600" dirty="0"/>
          </a:p>
        </p:txBody>
      </p:sp>
      <p:pic>
        <p:nvPicPr>
          <p:cNvPr id="1026" name="Picture 2" descr="Instagram - Wikipedia">
            <a:extLst>
              <a:ext uri="{FF2B5EF4-FFF2-40B4-BE49-F238E27FC236}">
                <a16:creationId xmlns:a16="http://schemas.microsoft.com/office/drawing/2014/main" id="{72FFFC05-398F-40EE-E154-346CA996A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1" y="3195951"/>
            <a:ext cx="815593" cy="81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▷ Buy Facebook Followers - Real &amp; 100% Safe ++ Click here!">
            <a:extLst>
              <a:ext uri="{FF2B5EF4-FFF2-40B4-BE49-F238E27FC236}">
                <a16:creationId xmlns:a16="http://schemas.microsoft.com/office/drawing/2014/main" id="{E035E5C4-59EB-26C0-952A-5E08BCC4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567"/>
            <a:ext cx="1047555" cy="10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30EF1D4-6F69-765B-57A5-738C8588A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6" y="4385202"/>
            <a:ext cx="3392129" cy="209554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7C1CC833-EB65-0B33-FB26-22BADD447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424" y="4385202"/>
            <a:ext cx="3808327" cy="20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D62A1F3-73D1-7FE5-190F-1441DB150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38" y="1745672"/>
            <a:ext cx="11147323" cy="29461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lt-LT" dirty="0"/>
              <a:t>Sveikatos situacijos analizė apima 14 - 29 m. </a:t>
            </a:r>
          </a:p>
          <a:p>
            <a:pPr marL="0" indent="0">
              <a:buNone/>
            </a:pPr>
            <a:r>
              <a:rPr lang="lt-LT" dirty="0"/>
              <a:t>Išskiriamos dvi grupės: iki 17 m. ir nuo 18 -29 m. </a:t>
            </a:r>
          </a:p>
          <a:p>
            <a:pPr marL="0" indent="0">
              <a:buNone/>
            </a:pPr>
            <a:r>
              <a:rPr lang="lt-LT" dirty="0"/>
              <a:t>Situacijos analizė atlikta remiantis JPSPP algoritmais: Lytiškai plintančių infekcijos ir neplanuotas nėštumas; psichiką veikiančios medžiagos, alkoholio vartojimas, depresija, savižudybės ir </a:t>
            </a:r>
            <a:r>
              <a:rPr lang="lt-LT" dirty="0" err="1"/>
              <a:t>savižala</a:t>
            </a:r>
            <a:r>
              <a:rPr lang="lt-LT" dirty="0"/>
              <a:t>, antsvoris ir nutukimas, seksualinis smurtas, valgymo sutrikimai.  </a:t>
            </a:r>
          </a:p>
          <a:p>
            <a:pPr marL="0" indent="0">
              <a:buNone/>
            </a:pPr>
            <a:r>
              <a:rPr lang="lt-LT" dirty="0"/>
              <a:t>Duomenys pateikiami procentais arba absoliučiais skaičiais. </a:t>
            </a:r>
          </a:p>
          <a:p>
            <a:pPr marL="0" indent="0">
              <a:buNone/>
            </a:pPr>
            <a:r>
              <a:rPr lang="lt-LT" dirty="0"/>
              <a:t>Duomenys gauti iš: mokinių gyvensenos stebėsenos tyrimo, vaikų sveikatos stebėsenos informacinės sistemos, higienos instituto, suaugusiųjų asmenų gyvensenos stebėsenos tyrimo, privalomojo sveikatos draudimo informacinės sistemos, Užkrečiamų ligų ir AIDS centras, Lietuvos statistikos departamentas. 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1AF9C339-7F24-F78B-76F2-9AC64485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32" y="266802"/>
            <a:ext cx="10515600" cy="1325563"/>
          </a:xfrm>
        </p:spPr>
        <p:txBody>
          <a:bodyPr>
            <a:normAutofit/>
          </a:bodyPr>
          <a:lstStyle/>
          <a:p>
            <a:r>
              <a:rPr lang="lt-LT" sz="2800" dirty="0"/>
              <a:t>Jaunimo sveikatos situacijos analizės principas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070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A8B0D42-E023-64AB-FD0E-8A73EE95D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2" y="293563"/>
            <a:ext cx="10515600" cy="938889"/>
          </a:xfrm>
        </p:spPr>
        <p:txBody>
          <a:bodyPr/>
          <a:lstStyle/>
          <a:p>
            <a:r>
              <a:rPr lang="lt-LT" dirty="0"/>
              <a:t>Demografinė jaunimo statistika</a:t>
            </a:r>
            <a:endParaRPr lang="en-U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5B804E-16B2-E2EB-ECA4-D360E840A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998528"/>
              </p:ext>
            </p:extLst>
          </p:nvPr>
        </p:nvGraphicFramePr>
        <p:xfrm>
          <a:off x="397042" y="1993713"/>
          <a:ext cx="11093116" cy="425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o vietos rezervavimo ženklas 11">
            <a:extLst>
              <a:ext uri="{FF2B5EF4-FFF2-40B4-BE49-F238E27FC236}">
                <a16:creationId xmlns:a16="http://schemas.microsoft.com/office/drawing/2014/main" id="{290A7525-FD5D-696D-C7A9-EC547912E827}"/>
              </a:ext>
            </a:extLst>
          </p:cNvPr>
          <p:cNvSpPr txBox="1">
            <a:spLocks/>
          </p:cNvSpPr>
          <p:nvPr/>
        </p:nvSpPr>
        <p:spPr>
          <a:xfrm>
            <a:off x="253918" y="1001619"/>
            <a:ext cx="9730923" cy="46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400" i="1" dirty="0">
                <a:solidFill>
                  <a:schemeClr val="tx1"/>
                </a:solidFill>
              </a:rPr>
              <a:t>Šaltinis: Higienos institutas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355" y="124612"/>
            <a:ext cx="6867725" cy="831093"/>
          </a:xfrm>
        </p:spPr>
        <p:txBody>
          <a:bodyPr>
            <a:normAutofit fontScale="90000"/>
          </a:bodyPr>
          <a:lstStyle/>
          <a:p>
            <a:r>
              <a:rPr lang="lt-LT" sz="2701" dirty="0">
                <a:solidFill>
                  <a:schemeClr val="tx1"/>
                </a:solidFill>
              </a:rPr>
              <a:t> Jaunimo iki 17 m. sveikatos sutrikimų, susijusių su antsvoriu ir nutukimu</a:t>
            </a:r>
            <a:endParaRPr lang="en-GB" sz="270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909949F-D3B7-4887-89F7-4F84DA0BA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231097"/>
              </p:ext>
            </p:extLst>
          </p:nvPr>
        </p:nvGraphicFramePr>
        <p:xfrm>
          <a:off x="357809" y="1372093"/>
          <a:ext cx="11648661" cy="536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o vietos rezervavimo ženklas 11">
            <a:extLst>
              <a:ext uri="{FF2B5EF4-FFF2-40B4-BE49-F238E27FC236}">
                <a16:creationId xmlns:a16="http://schemas.microsoft.com/office/drawing/2014/main" id="{3F8FCC46-76F3-43C6-9575-C5CEE47EA4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355" y="1006933"/>
            <a:ext cx="4792435" cy="313932"/>
          </a:xfrm>
        </p:spPr>
        <p:txBody>
          <a:bodyPr/>
          <a:lstStyle/>
          <a:p>
            <a:r>
              <a:rPr lang="lt-LT" sz="1600" b="0" i="1" dirty="0">
                <a:solidFill>
                  <a:schemeClr val="tx1"/>
                </a:solidFill>
              </a:rPr>
              <a:t>Šaltinis: Mokinių gyvensenos stebėsenos tyrimų rodikliai </a:t>
            </a:r>
            <a:endParaRPr lang="en-US" sz="1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355" y="402550"/>
            <a:ext cx="6692796" cy="831093"/>
          </a:xfrm>
        </p:spPr>
        <p:txBody>
          <a:bodyPr>
            <a:normAutofit fontScale="90000"/>
          </a:bodyPr>
          <a:lstStyle/>
          <a:p>
            <a:r>
              <a:rPr lang="lt-LT" sz="2701" dirty="0">
                <a:solidFill>
                  <a:schemeClr val="tx1"/>
                </a:solidFill>
              </a:rPr>
              <a:t>Jaunimo nuo 18 - 29 m. sveikatos sutrikimų, susijusių su antsvoriu ir nutukimu</a:t>
            </a:r>
            <a:endParaRPr lang="en-GB" sz="270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E05FAA6-D330-4181-8381-D245FD4E4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398671"/>
              </p:ext>
            </p:extLst>
          </p:nvPr>
        </p:nvGraphicFramePr>
        <p:xfrm>
          <a:off x="629528" y="1644673"/>
          <a:ext cx="10526151" cy="481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o vietos rezervavimo ženklas 11">
            <a:extLst>
              <a:ext uri="{FF2B5EF4-FFF2-40B4-BE49-F238E27FC236}">
                <a16:creationId xmlns:a16="http://schemas.microsoft.com/office/drawing/2014/main" id="{CFF2E21F-62D4-4CEC-82E0-FF79497C7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528" y="1241338"/>
            <a:ext cx="10932117" cy="313932"/>
          </a:xfrm>
        </p:spPr>
        <p:txBody>
          <a:bodyPr/>
          <a:lstStyle/>
          <a:p>
            <a:r>
              <a:rPr lang="lt-LT" sz="1600" b="0" i="1" dirty="0">
                <a:solidFill>
                  <a:schemeClr val="tx1"/>
                </a:solidFill>
              </a:rPr>
              <a:t>Šaltinis: suaugusiųjų asmenų gyvensenos stebėsenos tyrimų rodikliai </a:t>
            </a:r>
            <a:endParaRPr lang="en-US" sz="1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9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6004" y="216665"/>
            <a:ext cx="7347005" cy="1077343"/>
          </a:xfrm>
        </p:spPr>
        <p:txBody>
          <a:bodyPr>
            <a:normAutofit/>
          </a:bodyPr>
          <a:lstStyle/>
          <a:p>
            <a:r>
              <a:rPr lang="lt-LT" sz="2400" dirty="0">
                <a:solidFill>
                  <a:schemeClr val="tx1"/>
                </a:solidFill>
              </a:rPr>
              <a:t>Jaunimas iki 17 m. emocinė sveikata + valgymo sunkumai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FFF8542-9A08-4F8C-BB80-3E410653F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498806"/>
              </p:ext>
            </p:extLst>
          </p:nvPr>
        </p:nvGraphicFramePr>
        <p:xfrm>
          <a:off x="569494" y="1803680"/>
          <a:ext cx="11053013" cy="435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o vietos rezervavimo ženklas 11">
            <a:extLst>
              <a:ext uri="{FF2B5EF4-FFF2-40B4-BE49-F238E27FC236}">
                <a16:creationId xmlns:a16="http://schemas.microsoft.com/office/drawing/2014/main" id="{96778C32-31AF-48BF-B2F6-2C0F57DF73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714" y="1068712"/>
            <a:ext cx="10932117" cy="313932"/>
          </a:xfrm>
        </p:spPr>
        <p:txBody>
          <a:bodyPr/>
          <a:lstStyle/>
          <a:p>
            <a:r>
              <a:rPr lang="lt-LT" sz="1600" b="0" i="1" dirty="0">
                <a:solidFill>
                  <a:schemeClr val="tx1"/>
                </a:solidFill>
              </a:rPr>
              <a:t>Šaltinis: Mokinių gyvensenos stebėsenos tyrimų rodikliai </a:t>
            </a:r>
            <a:endParaRPr lang="en-US" sz="1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6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355" y="279425"/>
            <a:ext cx="10932118" cy="1077343"/>
          </a:xfrm>
        </p:spPr>
        <p:txBody>
          <a:bodyPr>
            <a:normAutofit/>
          </a:bodyPr>
          <a:lstStyle/>
          <a:p>
            <a:r>
              <a:rPr lang="lt-LT" sz="3200" dirty="0">
                <a:solidFill>
                  <a:schemeClr val="tx1"/>
                </a:solidFill>
              </a:rPr>
              <a:t>Jaunimo 14 – 29 m. va</a:t>
            </a:r>
            <a:r>
              <a:rPr lang="en-GB" sz="3200" dirty="0" err="1">
                <a:solidFill>
                  <a:schemeClr val="tx1"/>
                </a:solidFill>
              </a:rPr>
              <a:t>lgymo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sutrikim</a:t>
            </a:r>
            <a:r>
              <a:rPr lang="lt-LT" sz="3200" dirty="0">
                <a:solidFill>
                  <a:schemeClr val="tx1"/>
                </a:solidFill>
              </a:rPr>
              <a:t>ai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9FB41A8-1BC8-420B-93ED-3F3791DB7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44062"/>
              </p:ext>
            </p:extLst>
          </p:nvPr>
        </p:nvGraphicFramePr>
        <p:xfrm>
          <a:off x="508883" y="1616084"/>
          <a:ext cx="10837627" cy="450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o vietos rezervavimo ženklas 11">
            <a:extLst>
              <a:ext uri="{FF2B5EF4-FFF2-40B4-BE49-F238E27FC236}">
                <a16:creationId xmlns:a16="http://schemas.microsoft.com/office/drawing/2014/main" id="{CD2E3526-900D-47DF-B98C-629E2FF751DB}"/>
              </a:ext>
            </a:extLst>
          </p:cNvPr>
          <p:cNvSpPr txBox="1">
            <a:spLocks/>
          </p:cNvSpPr>
          <p:nvPr/>
        </p:nvSpPr>
        <p:spPr>
          <a:xfrm>
            <a:off x="629941" y="1140178"/>
            <a:ext cx="1093211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500" b="0" i="1" dirty="0">
                <a:solidFill>
                  <a:schemeClr val="tx1"/>
                </a:solidFill>
              </a:rPr>
              <a:t>Šaltinis: higienos institutas</a:t>
            </a:r>
            <a:endParaRPr lang="en-US" sz="15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2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FEB09-FCF8-6FF4-18D6-B0A7196ED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6A3133-4CF8-25CC-1574-9CE93AA1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04" y="216665"/>
            <a:ext cx="9891422" cy="1077343"/>
          </a:xfrm>
        </p:spPr>
        <p:txBody>
          <a:bodyPr>
            <a:normAutofit/>
          </a:bodyPr>
          <a:lstStyle/>
          <a:p>
            <a:r>
              <a:rPr lang="lt-LT" sz="3600" dirty="0">
                <a:solidFill>
                  <a:schemeClr val="tx1"/>
                </a:solidFill>
              </a:rPr>
              <a:t>Jaunimas iki 17 m. emocinė sveikata </a:t>
            </a:r>
            <a:endParaRPr lang="en-GB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26A5E92-6BD1-EF2B-2A95-E5E019917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27545"/>
              </p:ext>
            </p:extLst>
          </p:nvPr>
        </p:nvGraphicFramePr>
        <p:xfrm>
          <a:off x="137652" y="1382643"/>
          <a:ext cx="11828206" cy="537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o vietos rezervavimo ženklas 11">
            <a:extLst>
              <a:ext uri="{FF2B5EF4-FFF2-40B4-BE49-F238E27FC236}">
                <a16:creationId xmlns:a16="http://schemas.microsoft.com/office/drawing/2014/main" id="{E5ED3278-89E3-FD05-BDBD-A94DA6CEB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714" y="1068712"/>
            <a:ext cx="10932117" cy="313932"/>
          </a:xfrm>
        </p:spPr>
        <p:txBody>
          <a:bodyPr/>
          <a:lstStyle/>
          <a:p>
            <a:r>
              <a:rPr lang="lt-LT" sz="1600" b="0" i="1" dirty="0">
                <a:solidFill>
                  <a:schemeClr val="tx1"/>
                </a:solidFill>
              </a:rPr>
              <a:t>Šaltinis: Mokinių gyvensenos stebėsenos tyrimų rodikliai </a:t>
            </a:r>
            <a:endParaRPr lang="en-US" sz="1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0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355" y="279425"/>
            <a:ext cx="10932118" cy="1077343"/>
          </a:xfrm>
        </p:spPr>
        <p:txBody>
          <a:bodyPr>
            <a:noAutofit/>
          </a:bodyPr>
          <a:lstStyle/>
          <a:p>
            <a:r>
              <a:rPr lang="lt-LT" sz="3200" dirty="0">
                <a:solidFill>
                  <a:schemeClr val="tx1"/>
                </a:solidFill>
              </a:rPr>
              <a:t>Jaunimo nuo 18 – 29 m. emocinė sveikata 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EAFC956-6951-4001-80B7-DE4B6AFAFF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769768"/>
              </p:ext>
            </p:extLst>
          </p:nvPr>
        </p:nvGraphicFramePr>
        <p:xfrm>
          <a:off x="365760" y="1437081"/>
          <a:ext cx="11079445" cy="514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o vietos rezervavimo ženklas 11">
            <a:extLst>
              <a:ext uri="{FF2B5EF4-FFF2-40B4-BE49-F238E27FC236}">
                <a16:creationId xmlns:a16="http://schemas.microsoft.com/office/drawing/2014/main" id="{29F5650E-26E7-4673-83F5-3ACA70095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527" y="1055293"/>
            <a:ext cx="10932117" cy="341632"/>
          </a:xfrm>
        </p:spPr>
        <p:txBody>
          <a:bodyPr/>
          <a:lstStyle/>
          <a:p>
            <a:r>
              <a:rPr lang="lt-LT" sz="1800" b="0" i="1" dirty="0">
                <a:solidFill>
                  <a:schemeClr val="tx1"/>
                </a:solidFill>
              </a:rPr>
              <a:t>Šaltinis: suaugusių asmenų gyvensenos stebėsenos tyrimų rodikliai </a:t>
            </a:r>
            <a:endParaRPr lang="en-US" sz="18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57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1D06649-0D1C-4D0C-8313-A09EA1A2D286}" vid="{2CD4F130-D4A2-40D7-B69F-FEE2C79BFC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Biuro forma</Template>
  <TotalTime>1020</TotalTime>
  <Words>789</Words>
  <Application>Microsoft Office PowerPoint</Application>
  <PresentationFormat>Plačiaekranė</PresentationFormat>
  <Paragraphs>126</Paragraphs>
  <Slides>19</Slides>
  <Notes>17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Jaunimui palankios sveikatos priežiūros paslaugos. Klaipėdos rajono jaunimo (14 – 29 m.) sveikatos situacijos analizė. </vt:lpstr>
      <vt:lpstr>Jaunimo sveikatos situacijos analizės principas </vt:lpstr>
      <vt:lpstr>Demografinė jaunimo statistika</vt:lpstr>
      <vt:lpstr> Jaunimo iki 17 m. sveikatos sutrikimų, susijusių su antsvoriu ir nutukimu</vt:lpstr>
      <vt:lpstr>Jaunimo nuo 18 - 29 m. sveikatos sutrikimų, susijusių su antsvoriu ir nutukimu</vt:lpstr>
      <vt:lpstr>Jaunimas iki 17 m. emocinė sveikata + valgymo sunkumai </vt:lpstr>
      <vt:lpstr>Jaunimo 14 – 29 m. valgymo sutrikimai</vt:lpstr>
      <vt:lpstr>Jaunimas iki 17 m. emocinė sveikata </vt:lpstr>
      <vt:lpstr>Jaunimo nuo 18 – 29 m. emocinė sveikata </vt:lpstr>
      <vt:lpstr>Jaunimo 14 – 29 m. emocinė sveikata </vt:lpstr>
      <vt:lpstr> 14 – 29 m. jaunimo suicidai ir bandymai žudytis </vt:lpstr>
      <vt:lpstr>Jaunimo 14-17 m. psichiką veikiančių medžiagų vartojimas</vt:lpstr>
      <vt:lpstr>Jaunimo 14-17 m. psichiką veikiančių medžiagų vartojimas</vt:lpstr>
      <vt:lpstr>Jaunimo 18 -29 m. psichiką veikiančių medžiagų vartojimas</vt:lpstr>
      <vt:lpstr>Jaunimo 14-29 m. psichiką veikiančių medžiagos</vt:lpstr>
      <vt:lpstr>Jaunimo 14 – 29 m. lytiškai plintančių infekcijų ir neplanuotas nėštumas</vt:lpstr>
      <vt:lpstr>2024 m. įgyvendintos veiklos </vt:lpstr>
      <vt:lpstr>2024 m. emocinės konsultacijos  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Pavadinimas</dc:title>
  <dc:creator>Žydrūnė Pociūtė</dc:creator>
  <cp:lastModifiedBy>Sonata</cp:lastModifiedBy>
  <cp:revision>19</cp:revision>
  <dcterms:created xsi:type="dcterms:W3CDTF">2023-08-23T12:56:26Z</dcterms:created>
  <dcterms:modified xsi:type="dcterms:W3CDTF">2024-11-26T13:51:42Z</dcterms:modified>
</cp:coreProperties>
</file>