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28"/>
  </p:notesMasterIdLst>
  <p:sldIdLst>
    <p:sldId id="256" r:id="rId4"/>
    <p:sldId id="257"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2192000" cy="6858000"/>
  <p:notesSz cx="6858000" cy="9144000"/>
  <p:embeddedFontLst>
    <p:embeddedFont>
      <p:font typeface="Montserrat" panose="00000500000000000000" pitchFamily="2" charset="-70"/>
      <p:regular r:id="rId29"/>
      <p:bold r:id="rId30"/>
      <p:italic r:id="rId31"/>
      <p:boldItalic r:id="rId32"/>
    </p:embeddedFont>
    <p:embeddedFont>
      <p:font typeface="Montserrat Black" panose="00000A00000000000000" pitchFamily="2" charset="-70"/>
      <p:bold r:id="rId33"/>
      <p:boldItalic r:id="rId34"/>
    </p:embeddedFont>
    <p:embeddedFont>
      <p:font typeface="Montserrat Medium" panose="00000600000000000000" pitchFamily="2" charset="-70"/>
      <p:regular r:id="rId35"/>
      <p:bold r:id="rId36"/>
      <p:italic r:id="rId37"/>
      <p:boldItalic r:id="rId38"/>
    </p:embeddedFont>
    <p:embeddedFont>
      <p:font typeface="Montserrat SemiBold" panose="00000700000000000000" pitchFamily="2" charset="-7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83">
          <p15:clr>
            <a:srgbClr val="9AA0A6"/>
          </p15:clr>
        </p15:guide>
        <p15:guide id="2" pos="297">
          <p15:clr>
            <a:srgbClr val="9AA0A6"/>
          </p15:clr>
        </p15:guide>
        <p15:guide id="3" orient="horz" pos="3936">
          <p15:clr>
            <a:srgbClr val="9AA0A6"/>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GE12PCFHbN6xCQYZboh/Os2ZNy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guide orient="horz" pos="683"/>
        <p:guide pos="297"/>
        <p:guide orient="horz" pos="39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8" Type="http://customschemas.google.com/relationships/presentationmetadata" Target="meta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408bcba5a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3408bcba5a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3408bcba5a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f7ba83f1ee_1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1f7ba83f1ee_1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f7ba83f1ee_1_3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317" name="Google Shape;317;g1f7ba83f1ee_1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f7ba83f1ee_1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g1f7ba83f1ee_1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f7c85540b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1f7c85540b8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408bcba5a4_6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3408bcba5a4_6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408bcba5a4_6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3408bcba5a4_6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408bcba5a4_6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3408bcba5a4_6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408bcba5a4_6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3408bcba5a4_6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408bcba5a4_8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g3408bcba5a4_8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408bcba5a4_8_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3408bcba5a4_8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408bcba5a4_8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3408bcba5a4_8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408bcba5a4_6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3408bcba5a4_6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408bcba5a4_6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3408bcba5a4_6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408bcba5a4_6_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3408bcba5a4_6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408bcba5a4_9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3408bcba5a4_9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3408bcba5a4_9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2f3f172a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2f3f172a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342f3f172a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l-P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42f3f172a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42f3f172af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342f3f172af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42fb065a0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42fb065a0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342fb065a0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f7ba83f1ee_1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1f7ba83f1ee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f7ba83f1ee_1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1f7ba83f1ee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f7ba83f1ee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1f7ba83f1ee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408bcba5a4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3408bcba5a4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g2cd26cbf8b9_0_13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0" name="Google Shape;90;g2cd26cbf8b9_0_13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91" name="Google Shape;91;g2cd26cbf8b9_0_13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g2cd26cbf8b9_0_130"/>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4" name="Google Shape;94;g2cd26cbf8b9_0_130"/>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5" name="Google Shape;95;g2cd26cbf8b9_0_13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g2cd26cbf8b9_0_13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8" name="Google Shape;98;g2cd26cbf8b9_0_13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g2cd26cbf8b9_0_14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1" name="Google Shape;101;g2cd26cbf8b9_0_141"/>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2" name="Google Shape;102;g2cd26cbf8b9_0_141"/>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3" name="Google Shape;103;g2cd26cbf8b9_0_14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g2cd26cbf8b9_0_14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6" name="Google Shape;106;g2cd26cbf8b9_0_14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g2cd26cbf8b9_0_149"/>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09" name="Google Shape;109;g2cd26cbf8b9_0_149"/>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10" name="Google Shape;110;g2cd26cbf8b9_0_14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g2cd26cbf8b9_0_153"/>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13" name="Google Shape;113;g2cd26cbf8b9_0_15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g2cd26cbf8b9_0_15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6" name="Google Shape;116;g2cd26cbf8b9_0_156"/>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17" name="Google Shape;117;g2cd26cbf8b9_0_156"/>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8" name="Google Shape;118;g2cd26cbf8b9_0_156"/>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19" name="Google Shape;119;g2cd26cbf8b9_0_15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g2cd26cbf8b9_0_162"/>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22" name="Google Shape;122;g2cd26cbf8b9_0_16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g2cd26cbf8b9_0_165"/>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5" name="Google Shape;125;g2cd26cbf8b9_0_165"/>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26" name="Google Shape;126;g2cd26cbf8b9_0_16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g2cd26cbf8b9_0_16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3"/>
        <p:cNvGrpSpPr/>
        <p:nvPr/>
      </p:nvGrpSpPr>
      <p:grpSpPr>
        <a:xfrm>
          <a:off x="0" y="0"/>
          <a:ext cx="0" cy="0"/>
          <a:chOff x="0" y="0"/>
          <a:chExt cx="0" cy="0"/>
        </a:xfrm>
      </p:grpSpPr>
      <p:sp>
        <p:nvSpPr>
          <p:cNvPr id="134" name="Google Shape;134;g3408bcba5a4_6_1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35" name="Google Shape;135;g3408bcba5a4_6_1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36" name="Google Shape;136;g3408bcba5a4_6_1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
        <p:cNvGrpSpPr/>
        <p:nvPr/>
      </p:nvGrpSpPr>
      <p:grpSpPr>
        <a:xfrm>
          <a:off x="0" y="0"/>
          <a:ext cx="0" cy="0"/>
          <a:chOff x="0" y="0"/>
          <a:chExt cx="0" cy="0"/>
        </a:xfrm>
      </p:grpSpPr>
      <p:sp>
        <p:nvSpPr>
          <p:cNvPr id="138" name="Google Shape;138;g3408bcba5a4_6_145"/>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39" name="Google Shape;139;g3408bcba5a4_6_145"/>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0" name="Google Shape;140;g3408bcba5a4_6_1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
        <p:cNvGrpSpPr/>
        <p:nvPr/>
      </p:nvGrpSpPr>
      <p:grpSpPr>
        <a:xfrm>
          <a:off x="0" y="0"/>
          <a:ext cx="0" cy="0"/>
          <a:chOff x="0" y="0"/>
          <a:chExt cx="0" cy="0"/>
        </a:xfrm>
      </p:grpSpPr>
      <p:sp>
        <p:nvSpPr>
          <p:cNvPr id="142" name="Google Shape;142;g3408bcba5a4_6_14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43" name="Google Shape;143;g3408bcba5a4_6_14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
        <p:cNvGrpSpPr/>
        <p:nvPr/>
      </p:nvGrpSpPr>
      <p:grpSpPr>
        <a:xfrm>
          <a:off x="0" y="0"/>
          <a:ext cx="0" cy="0"/>
          <a:chOff x="0" y="0"/>
          <a:chExt cx="0" cy="0"/>
        </a:xfrm>
      </p:grpSpPr>
      <p:sp>
        <p:nvSpPr>
          <p:cNvPr id="145" name="Google Shape;145;g3408bcba5a4_6_15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46" name="Google Shape;146;g3408bcba5a4_6_15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47" name="Google Shape;147;g3408bcba5a4_6_15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48" name="Google Shape;148;g3408bcba5a4_6_15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g3408bcba5a4_6_1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1" name="Google Shape;151;g3408bcba5a4_6_16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2"/>
        <p:cNvGrpSpPr/>
        <p:nvPr/>
      </p:nvGrpSpPr>
      <p:grpSpPr>
        <a:xfrm>
          <a:off x="0" y="0"/>
          <a:ext cx="0" cy="0"/>
          <a:chOff x="0" y="0"/>
          <a:chExt cx="0" cy="0"/>
        </a:xfrm>
      </p:grpSpPr>
      <p:sp>
        <p:nvSpPr>
          <p:cNvPr id="153" name="Google Shape;153;g3408bcba5a4_6_164"/>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54" name="Google Shape;154;g3408bcba5a4_6_164"/>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55" name="Google Shape;155;g3408bcba5a4_6_16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6"/>
        <p:cNvGrpSpPr/>
        <p:nvPr/>
      </p:nvGrpSpPr>
      <p:grpSpPr>
        <a:xfrm>
          <a:off x="0" y="0"/>
          <a:ext cx="0" cy="0"/>
          <a:chOff x="0" y="0"/>
          <a:chExt cx="0" cy="0"/>
        </a:xfrm>
      </p:grpSpPr>
      <p:sp>
        <p:nvSpPr>
          <p:cNvPr id="157" name="Google Shape;157;g3408bcba5a4_6_168"/>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58" name="Google Shape;158;g3408bcba5a4_6_16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9"/>
        <p:cNvGrpSpPr/>
        <p:nvPr/>
      </p:nvGrpSpPr>
      <p:grpSpPr>
        <a:xfrm>
          <a:off x="0" y="0"/>
          <a:ext cx="0" cy="0"/>
          <a:chOff x="0" y="0"/>
          <a:chExt cx="0" cy="0"/>
        </a:xfrm>
      </p:grpSpPr>
      <p:sp>
        <p:nvSpPr>
          <p:cNvPr id="160" name="Google Shape;160;g3408bcba5a4_6_17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3408bcba5a4_6_171"/>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62" name="Google Shape;162;g3408bcba5a4_6_171"/>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3" name="Google Shape;163;g3408bcba5a4_6_171"/>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64" name="Google Shape;164;g3408bcba5a4_6_17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5"/>
        <p:cNvGrpSpPr/>
        <p:nvPr/>
      </p:nvGrpSpPr>
      <p:grpSpPr>
        <a:xfrm>
          <a:off x="0" y="0"/>
          <a:ext cx="0" cy="0"/>
          <a:chOff x="0" y="0"/>
          <a:chExt cx="0" cy="0"/>
        </a:xfrm>
      </p:grpSpPr>
      <p:sp>
        <p:nvSpPr>
          <p:cNvPr id="166" name="Google Shape;166;g3408bcba5a4_6_177"/>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67" name="Google Shape;167;g3408bcba5a4_6_1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8"/>
        <p:cNvGrpSpPr/>
        <p:nvPr/>
      </p:nvGrpSpPr>
      <p:grpSpPr>
        <a:xfrm>
          <a:off x="0" y="0"/>
          <a:ext cx="0" cy="0"/>
          <a:chOff x="0" y="0"/>
          <a:chExt cx="0" cy="0"/>
        </a:xfrm>
      </p:grpSpPr>
      <p:sp>
        <p:nvSpPr>
          <p:cNvPr id="169" name="Google Shape;169;g3408bcba5a4_6_180"/>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70" name="Google Shape;170;g3408bcba5a4_6_180"/>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71" name="Google Shape;171;g3408bcba5a4_6_18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g3408bcba5a4_6_1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54"/>
        <p:cNvGrpSpPr/>
        <p:nvPr/>
      </p:nvGrpSpPr>
      <p:grpSpPr>
        <a:xfrm>
          <a:off x="0" y="0"/>
          <a:ext cx="0" cy="0"/>
          <a:chOff x="0" y="0"/>
          <a:chExt cx="0" cy="0"/>
        </a:xfrm>
      </p:grpSpPr>
      <p:sp>
        <p:nvSpPr>
          <p:cNvPr id="55" name="Google Shape;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g2cd26cbf8b9_0_1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86" name="Google Shape;86;g2cd26cbf8b9_0_1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7" name="Google Shape;87;g2cd26cbf8b9_0_1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9"/>
        <p:cNvGrpSpPr/>
        <p:nvPr/>
      </p:nvGrpSpPr>
      <p:grpSpPr>
        <a:xfrm>
          <a:off x="0" y="0"/>
          <a:ext cx="0" cy="0"/>
          <a:chOff x="0" y="0"/>
          <a:chExt cx="0" cy="0"/>
        </a:xfrm>
      </p:grpSpPr>
      <p:sp>
        <p:nvSpPr>
          <p:cNvPr id="130" name="Google Shape;130;g3408bcba5a4_6_14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31" name="Google Shape;131;g3408bcba5a4_6_1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32" name="Google Shape;132;g3408bcba5a4_6_1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5.pn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29.png"/><Relationship Id="rId4" Type="http://schemas.openxmlformats.org/officeDocument/2006/relationships/hyperlink" Target="http://www.visitgdansk.com" TargetMode="External"/><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hyperlink" Target="http://www.visitgdansk.com" TargetMode="Externa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visitgdansk.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hyperlink" Target="http://www.visitgdansk.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www.visitgdansk.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www.visitgdansk.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hyperlink" Target="http://www.visitgdansk.com" TargetMode="External"/><Relationship Id="rId12"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http://www.visitgdansk.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hyperlink" Target="http://www.visitgdansk.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9.xml"/><Relationship Id="rId16"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hyperlink" Target="http://www.visitgdansk.com" TargetMode="External"/><Relationship Id="rId9" Type="http://schemas.openxmlformats.org/officeDocument/2006/relationships/image" Target="../media/image56.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hyperlink" Target="http://www.visitgdansk.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hyperlink" Target="http://www.visitgdansk.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visitgdansk.com"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hyperlink" Target="http://www.visitgdansk.com"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hyperlink" Target="http://www.visitgdansk.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www.visitgdansk.com"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www.visitgdansk.com"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www.visitgdansk.com"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6.png"/><Relationship Id="rId4" Type="http://schemas.openxmlformats.org/officeDocument/2006/relationships/hyperlink" Target="http://www.visitgdansk.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6.png"/><Relationship Id="rId4" Type="http://schemas.openxmlformats.org/officeDocument/2006/relationships/hyperlink" Target="http://www.visitgdansk.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hyperlink" Target="http://www.visitgdansk.com" TargetMode="Externa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hyperlink" Target="http://www.visitgdansk.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pic>
        <p:nvPicPr>
          <p:cNvPr id="179" name="Google Shape;179;g3408bcba5a4_1_0" title="Do druku - Wyspa Sobieszewska-2.jpg"/>
          <p:cNvPicPr preferRelativeResize="0"/>
          <p:nvPr/>
        </p:nvPicPr>
        <p:blipFill rotWithShape="1">
          <a:blip r:embed="rId4">
            <a:alphaModFix/>
          </a:blip>
          <a:srcRect/>
          <a:stretch/>
        </p:blipFill>
        <p:spPr>
          <a:xfrm>
            <a:off x="0" y="-882500"/>
            <a:ext cx="12192000" cy="8126029"/>
          </a:xfrm>
          <a:prstGeom prst="rect">
            <a:avLst/>
          </a:prstGeom>
          <a:noFill/>
          <a:ln>
            <a:noFill/>
          </a:ln>
        </p:spPr>
      </p:pic>
      <p:pic>
        <p:nvPicPr>
          <p:cNvPr id="180" name="Google Shape;180;g3408bcba5a4_1_0" title="logo_VG_biale_poziom.png"/>
          <p:cNvPicPr preferRelativeResize="0"/>
          <p:nvPr/>
        </p:nvPicPr>
        <p:blipFill rotWithShape="1">
          <a:blip r:embed="rId3">
            <a:alphaModFix/>
          </a:blip>
          <a:srcRect/>
          <a:stretch/>
        </p:blipFill>
        <p:spPr>
          <a:xfrm>
            <a:off x="3767788" y="469625"/>
            <a:ext cx="4656425" cy="862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1f7ba83f1ee_1_161"/>
          <p:cNvSpPr txBox="1">
            <a:spLocks noGrp="1"/>
          </p:cNvSpPr>
          <p:nvPr>
            <p:ph type="title" idx="4294967295"/>
          </p:nvPr>
        </p:nvSpPr>
        <p:spPr>
          <a:xfrm>
            <a:off x="2893198" y="233275"/>
            <a:ext cx="90669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Foreign promotion</a:t>
            </a:r>
            <a:endParaRPr sz="2700">
              <a:solidFill>
                <a:srgbClr val="A69B64"/>
              </a:solidFill>
              <a:latin typeface="Montserrat Medium"/>
              <a:ea typeface="Montserrat Medium"/>
              <a:cs typeface="Montserrat Medium"/>
              <a:sym typeface="Montserrat Medium"/>
            </a:endParaRPr>
          </a:p>
        </p:txBody>
      </p:sp>
      <p:pic>
        <p:nvPicPr>
          <p:cNvPr id="303" name="Google Shape;303;g1f7ba83f1ee_1_161"/>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304" name="Google Shape;304;g1f7ba83f1ee_1_161"/>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305" name="Google Shape;305;g1f7ba83f1ee_1_161"/>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306" name="Google Shape;306;g1f7ba83f1ee_1_161"/>
          <p:cNvPicPr preferRelativeResize="0"/>
          <p:nvPr/>
        </p:nvPicPr>
        <p:blipFill rotWithShape="1">
          <a:blip r:embed="rId5">
            <a:alphaModFix/>
          </a:blip>
          <a:srcRect/>
          <a:stretch/>
        </p:blipFill>
        <p:spPr>
          <a:xfrm>
            <a:off x="2623439" y="2212750"/>
            <a:ext cx="1289499" cy="603175"/>
          </a:xfrm>
          <a:prstGeom prst="rect">
            <a:avLst/>
          </a:prstGeom>
          <a:noFill/>
          <a:ln>
            <a:noFill/>
          </a:ln>
        </p:spPr>
      </p:pic>
      <p:sp>
        <p:nvSpPr>
          <p:cNvPr id="307" name="Google Shape;307;g1f7ba83f1ee_1_161"/>
          <p:cNvSpPr txBox="1"/>
          <p:nvPr/>
        </p:nvSpPr>
        <p:spPr>
          <a:xfrm>
            <a:off x="1598475" y="2181250"/>
            <a:ext cx="83901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SemiBold"/>
              <a:ea typeface="Montserrat SemiBold"/>
              <a:cs typeface="Montserrat SemiBold"/>
              <a:sym typeface="Montserrat SemiBold"/>
            </a:endParaRPr>
          </a:p>
        </p:txBody>
      </p:sp>
      <p:sp>
        <p:nvSpPr>
          <p:cNvPr id="308" name="Google Shape;308;g1f7ba83f1ee_1_161"/>
          <p:cNvSpPr txBox="1"/>
          <p:nvPr/>
        </p:nvSpPr>
        <p:spPr>
          <a:xfrm>
            <a:off x="709700" y="1805300"/>
            <a:ext cx="6632400" cy="42546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pl-PL" sz="1000" i="0" u="none" strike="noStrike" cap="none">
                <a:solidFill>
                  <a:srgbClr val="000000"/>
                </a:solidFill>
                <a:latin typeface="Montserrat SemiBold"/>
                <a:ea typeface="Montserrat SemiBold"/>
                <a:cs typeface="Montserrat SemiBold"/>
                <a:sym typeface="Montserrat SemiBold"/>
              </a:rPr>
              <a:t>Czechs are changing their holiday destination - they are looking for an alternative to the Adriatic. </a:t>
            </a:r>
            <a:endParaRPr sz="100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pl-PL" sz="1000" b="0" i="0" u="none" strike="noStrike" cap="none">
                <a:solidFill>
                  <a:srgbClr val="000000"/>
                </a:solidFill>
                <a:latin typeface="Montserrat"/>
                <a:ea typeface="Montserrat"/>
                <a:cs typeface="Montserrat"/>
                <a:sym typeface="Montserrat"/>
              </a:rPr>
              <a:t>They are increasingly choosing the Baltic Sea and northern Poland for their holidays due to convenient air and road connections, competitive prices, characteristic sandy beaches and a specific tourist offer. </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pl-PL" sz="1000" b="0" i="0" u="none" strike="noStrike" cap="none">
                <a:solidFill>
                  <a:srgbClr val="000000"/>
                </a:solidFill>
                <a:latin typeface="Montserrat"/>
                <a:ea typeface="Montserrat"/>
                <a:cs typeface="Montserrat"/>
                <a:sym typeface="Montserrat"/>
              </a:rPr>
              <a:t>An additional advantage of Gdansk for the Czechs is the launch of a direct Prague-Gdansk rail connection in December 2024.</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pl-PL" sz="1000" i="0" u="none" strike="noStrike" cap="none">
                <a:solidFill>
                  <a:srgbClr val="000000"/>
                </a:solidFill>
                <a:latin typeface="Montserrat SemiBold"/>
                <a:ea typeface="Montserrat SemiBold"/>
                <a:cs typeface="Montserrat SemiBold"/>
                <a:sym typeface="Montserrat SemiBold"/>
              </a:rPr>
              <a:t>Activities:</a:t>
            </a:r>
            <a:endParaRPr sz="1000" i="0" u="none" strike="noStrike" cap="none">
              <a:solidFill>
                <a:srgbClr val="000000"/>
              </a:solidFill>
              <a:latin typeface="Montserrat SemiBold"/>
              <a:ea typeface="Montserrat SemiBold"/>
              <a:cs typeface="Montserrat SemiBold"/>
              <a:sym typeface="Montserrat SemiBold"/>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cooperation with ZOPOT Prague - organization of stays for journalists from the Czech Republic and Slovakia</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pl-PL" sz="1000" i="0" u="none" strike="noStrike" cap="none">
                <a:solidFill>
                  <a:srgbClr val="000000"/>
                </a:solidFill>
                <a:latin typeface="Montserrat SemiBold"/>
                <a:ea typeface="Montserrat SemiBold"/>
                <a:cs typeface="Montserrat SemiBold"/>
                <a:sym typeface="Montserrat SemiBold"/>
              </a:rPr>
              <a:t>What do we promote?</a:t>
            </a:r>
            <a:endParaRPr sz="1000" i="0" u="none" strike="noStrike" cap="none">
              <a:solidFill>
                <a:srgbClr val="000000"/>
              </a:solidFill>
              <a:latin typeface="Montserrat SemiBold"/>
              <a:ea typeface="Montserrat SemiBold"/>
              <a:cs typeface="Montserrat SemiBold"/>
              <a:sym typeface="Montserrat SemiBold"/>
            </a:endParaRPr>
          </a:p>
          <a:p>
            <a:pPr marL="457200" marR="0" lvl="0" indent="-292100" algn="l" rtl="0">
              <a:lnSpc>
                <a:spcPct val="150000"/>
              </a:lnSpc>
              <a:spcBef>
                <a:spcPts val="0"/>
              </a:spcBef>
              <a:spcAft>
                <a:spcPts val="0"/>
              </a:spcAft>
              <a:buClr>
                <a:srgbClr val="000000"/>
              </a:buClr>
              <a:buSzPts val="1000"/>
              <a:buFont typeface="Montserrat"/>
              <a:buChar char="●"/>
            </a:pPr>
            <a:r>
              <a:rPr lang="pl-PL" sz="1000">
                <a:latin typeface="Montserrat"/>
                <a:ea typeface="Montserrat"/>
                <a:cs typeface="Montserrat"/>
                <a:sym typeface="Montserrat"/>
              </a:rPr>
              <a:t>n</a:t>
            </a:r>
            <a:r>
              <a:rPr lang="pl-PL" sz="1000" b="0" i="0" u="none" strike="noStrike" cap="none">
                <a:solidFill>
                  <a:srgbClr val="000000"/>
                </a:solidFill>
                <a:latin typeface="Montserrat"/>
                <a:ea typeface="Montserrat"/>
                <a:cs typeface="Montserrat"/>
                <a:sym typeface="Montserrat"/>
              </a:rPr>
              <a:t>ature and active leisure regardless of the season</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tourist attractions of the Main City and beyond</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Tastes of Gdansk, in response to the development of culinary tourism / Michelin.</a:t>
            </a:r>
            <a:endParaRPr sz="1000" b="0" i="0" u="none" strike="noStrike" cap="none">
              <a:solidFill>
                <a:srgbClr val="000000"/>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p:txBody>
      </p:sp>
      <p:pic>
        <p:nvPicPr>
          <p:cNvPr id="309" name="Google Shape;309;g1f7ba83f1ee_1_161"/>
          <p:cNvPicPr preferRelativeResize="0"/>
          <p:nvPr/>
        </p:nvPicPr>
        <p:blipFill rotWithShape="1">
          <a:blip r:embed="rId6">
            <a:alphaModFix/>
          </a:blip>
          <a:srcRect t="53526"/>
          <a:stretch/>
        </p:blipFill>
        <p:spPr>
          <a:xfrm>
            <a:off x="7401388" y="5178451"/>
            <a:ext cx="4637138" cy="1069950"/>
          </a:xfrm>
          <a:prstGeom prst="rect">
            <a:avLst/>
          </a:prstGeom>
          <a:noFill/>
          <a:ln w="9525" cap="flat" cmpd="sng">
            <a:solidFill>
              <a:srgbClr val="AC9C60"/>
            </a:solidFill>
            <a:prstDash val="solid"/>
            <a:round/>
            <a:headEnd type="none" w="sm" len="sm"/>
            <a:tailEnd type="none" w="sm" len="sm"/>
          </a:ln>
        </p:spPr>
      </p:pic>
      <p:pic>
        <p:nvPicPr>
          <p:cNvPr id="310" name="Google Shape;310;g1f7ba83f1ee_1_161" descr="Obsah obrázku text, snímek obrazovky, Písmo, číslo&#10;&#10;Popis byl vytvořen automaticky"/>
          <p:cNvPicPr preferRelativeResize="0"/>
          <p:nvPr/>
        </p:nvPicPr>
        <p:blipFill rotWithShape="1">
          <a:blip r:embed="rId7">
            <a:alphaModFix/>
          </a:blip>
          <a:srcRect/>
          <a:stretch/>
        </p:blipFill>
        <p:spPr>
          <a:xfrm>
            <a:off x="9781251" y="1395736"/>
            <a:ext cx="2257275" cy="3281749"/>
          </a:xfrm>
          <a:prstGeom prst="rect">
            <a:avLst/>
          </a:prstGeom>
          <a:noFill/>
          <a:ln>
            <a:noFill/>
          </a:ln>
        </p:spPr>
      </p:pic>
      <p:pic>
        <p:nvPicPr>
          <p:cNvPr id="311" name="Google Shape;311;g1f7ba83f1ee_1_161" descr="Obsah obrázku text, venku, deštník, pláž&#10;&#10;Popis byl vytvořen automaticky"/>
          <p:cNvPicPr preferRelativeResize="0"/>
          <p:nvPr/>
        </p:nvPicPr>
        <p:blipFill rotWithShape="1">
          <a:blip r:embed="rId8">
            <a:alphaModFix/>
          </a:blip>
          <a:srcRect/>
          <a:stretch/>
        </p:blipFill>
        <p:spPr>
          <a:xfrm>
            <a:off x="8611271" y="2448129"/>
            <a:ext cx="1092204" cy="1573866"/>
          </a:xfrm>
          <a:prstGeom prst="rect">
            <a:avLst/>
          </a:prstGeom>
          <a:noFill/>
          <a:ln>
            <a:noFill/>
          </a:ln>
        </p:spPr>
      </p:pic>
      <p:pic>
        <p:nvPicPr>
          <p:cNvPr id="312" name="Google Shape;312;g1f7ba83f1ee_1_161" descr="Obsah obrázku text, noviny, Zprávy, Publikace&#10;&#10;Popis byl vytvořen automaticky"/>
          <p:cNvPicPr preferRelativeResize="0"/>
          <p:nvPr/>
        </p:nvPicPr>
        <p:blipFill rotWithShape="1">
          <a:blip r:embed="rId9">
            <a:alphaModFix/>
          </a:blip>
          <a:srcRect/>
          <a:stretch/>
        </p:blipFill>
        <p:spPr>
          <a:xfrm>
            <a:off x="7419887" y="3187722"/>
            <a:ext cx="1197951" cy="1489753"/>
          </a:xfrm>
          <a:prstGeom prst="rect">
            <a:avLst/>
          </a:prstGeom>
          <a:noFill/>
          <a:ln>
            <a:noFill/>
          </a:ln>
        </p:spPr>
      </p:pic>
      <p:pic>
        <p:nvPicPr>
          <p:cNvPr id="313" name="Google Shape;313;g1f7ba83f1ee_1_161"/>
          <p:cNvPicPr preferRelativeResize="0"/>
          <p:nvPr/>
        </p:nvPicPr>
        <p:blipFill rotWithShape="1">
          <a:blip r:embed="rId10">
            <a:alphaModFix/>
          </a:blip>
          <a:srcRect/>
          <a:stretch/>
        </p:blipFill>
        <p:spPr>
          <a:xfrm>
            <a:off x="7419895" y="1395722"/>
            <a:ext cx="1092206" cy="1555115"/>
          </a:xfrm>
          <a:prstGeom prst="rect">
            <a:avLst/>
          </a:prstGeom>
          <a:noFill/>
          <a:ln>
            <a:noFill/>
          </a:ln>
        </p:spPr>
      </p:pic>
      <p:sp>
        <p:nvSpPr>
          <p:cNvPr id="314" name="Google Shape;314;g1f7ba83f1ee_1_161"/>
          <p:cNvSpPr txBox="1"/>
          <p:nvPr/>
        </p:nvSpPr>
        <p:spPr>
          <a:xfrm>
            <a:off x="608625" y="1237963"/>
            <a:ext cx="84969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pl-PL" sz="1200" b="0" i="0" u="none" strike="noStrike" cap="none">
                <a:solidFill>
                  <a:srgbClr val="000000"/>
                </a:solidFill>
                <a:latin typeface="Montserrat SemiBold"/>
                <a:ea typeface="Montserrat SemiBold"/>
                <a:cs typeface="Montserrat SemiBold"/>
                <a:sym typeface="Montserrat SemiBold"/>
              </a:rPr>
              <a:t>Direction - Czechia</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f7ba83f1ee_1_345"/>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Foreign promotion</a:t>
            </a:r>
            <a:endParaRPr sz="2700">
              <a:solidFill>
                <a:srgbClr val="A69B64"/>
              </a:solidFill>
              <a:latin typeface="Montserrat Medium"/>
              <a:ea typeface="Montserrat Medium"/>
              <a:cs typeface="Montserrat Medium"/>
              <a:sym typeface="Montserrat Medium"/>
            </a:endParaRPr>
          </a:p>
        </p:txBody>
      </p:sp>
      <p:pic>
        <p:nvPicPr>
          <p:cNvPr id="320" name="Google Shape;320;g1f7ba83f1ee_1_345"/>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321" name="Google Shape;321;g1f7ba83f1ee_1_345"/>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322" name="Google Shape;322;g1f7ba83f1ee_1_345"/>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323" name="Google Shape;323;g1f7ba83f1ee_1_345"/>
          <p:cNvPicPr preferRelativeResize="0"/>
          <p:nvPr/>
        </p:nvPicPr>
        <p:blipFill rotWithShape="1">
          <a:blip r:embed="rId5">
            <a:alphaModFix/>
          </a:blip>
          <a:srcRect/>
          <a:stretch/>
        </p:blipFill>
        <p:spPr>
          <a:xfrm>
            <a:off x="2623439" y="2212750"/>
            <a:ext cx="1289499" cy="603175"/>
          </a:xfrm>
          <a:prstGeom prst="rect">
            <a:avLst/>
          </a:prstGeom>
          <a:noFill/>
          <a:ln>
            <a:noFill/>
          </a:ln>
        </p:spPr>
      </p:pic>
      <p:sp>
        <p:nvSpPr>
          <p:cNvPr id="324" name="Google Shape;324;g1f7ba83f1ee_1_345"/>
          <p:cNvSpPr txBox="1"/>
          <p:nvPr/>
        </p:nvSpPr>
        <p:spPr>
          <a:xfrm>
            <a:off x="1598475" y="2181250"/>
            <a:ext cx="83901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SemiBold"/>
              <a:ea typeface="Montserrat SemiBold"/>
              <a:cs typeface="Montserrat SemiBold"/>
              <a:sym typeface="Montserrat SemiBold"/>
            </a:endParaRPr>
          </a:p>
        </p:txBody>
      </p:sp>
      <p:sp>
        <p:nvSpPr>
          <p:cNvPr id="325" name="Google Shape;325;g1f7ba83f1ee_1_345"/>
          <p:cNvSpPr txBox="1"/>
          <p:nvPr/>
        </p:nvSpPr>
        <p:spPr>
          <a:xfrm>
            <a:off x="608625" y="1237963"/>
            <a:ext cx="84969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pl-PL" sz="1200" b="0" i="0" u="none" strike="noStrike" cap="none">
                <a:solidFill>
                  <a:srgbClr val="000000"/>
                </a:solidFill>
                <a:latin typeface="Montserrat SemiBold"/>
                <a:ea typeface="Montserrat SemiBold"/>
                <a:cs typeface="Montserrat SemiBold"/>
                <a:sym typeface="Montserrat SemiBold"/>
              </a:rPr>
              <a:t>Direction Scandinavia</a:t>
            </a:r>
            <a:endParaRPr sz="1200" b="0" i="0" u="none" strike="noStrike" cap="none">
              <a:solidFill>
                <a:srgbClr val="000000"/>
              </a:solidFill>
              <a:latin typeface="Montserrat SemiBold"/>
              <a:ea typeface="Montserrat SemiBold"/>
              <a:cs typeface="Montserrat SemiBold"/>
              <a:sym typeface="Montserrat SemiBold"/>
            </a:endParaRPr>
          </a:p>
        </p:txBody>
      </p:sp>
      <p:sp>
        <p:nvSpPr>
          <p:cNvPr id="326" name="Google Shape;326;g1f7ba83f1ee_1_345"/>
          <p:cNvSpPr txBox="1"/>
          <p:nvPr/>
        </p:nvSpPr>
        <p:spPr>
          <a:xfrm>
            <a:off x="844685" y="1732657"/>
            <a:ext cx="5451300" cy="2123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pl-PL" sz="1000" i="0" u="none" strike="noStrike" cap="none">
                <a:solidFill>
                  <a:srgbClr val="000000"/>
                </a:solidFill>
                <a:latin typeface="Montserrat SemiBold"/>
                <a:ea typeface="Montserrat SemiBold"/>
                <a:cs typeface="Montserrat SemiBold"/>
                <a:sym typeface="Montserrat SemiBold"/>
              </a:rPr>
              <a:t>Sweden/Norway/Denmark</a:t>
            </a:r>
            <a:endParaRPr sz="100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80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New flight connection - to </a:t>
            </a:r>
            <a:r>
              <a:rPr lang="pl-PL" sz="1000" i="0" u="none" strike="noStrike" cap="none">
                <a:solidFill>
                  <a:srgbClr val="000000"/>
                </a:solidFill>
                <a:latin typeface="Montserrat SemiBold"/>
                <a:ea typeface="Montserrat SemiBold"/>
                <a:cs typeface="Montserrat SemiBold"/>
                <a:sym typeface="Montserrat SemiBold"/>
              </a:rPr>
              <a:t>Skellefteå</a:t>
            </a:r>
            <a:r>
              <a:rPr lang="pl-PL" sz="1000" b="0" i="0" u="none" strike="noStrike" cap="none">
                <a:solidFill>
                  <a:srgbClr val="000000"/>
                </a:solidFill>
                <a:latin typeface="Montserrat"/>
                <a:ea typeface="Montserrat"/>
                <a:cs typeface="Montserrat"/>
                <a:sym typeface="Montserrat"/>
              </a:rPr>
              <a:t> (Sweden) from 2 April twice a week, on Tuesdays and Saturdays (Ryanair).</a:t>
            </a:r>
            <a:endParaRPr/>
          </a:p>
          <a:p>
            <a:pPr marL="457200" marR="0" lvl="0" indent="-292100" algn="l" rtl="0">
              <a:lnSpc>
                <a:spcPct val="150000"/>
              </a:lnSpc>
              <a:spcBef>
                <a:spcPts val="80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the only international connection Skellefteå Airport</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potential of City Break promotion</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promotional activities developed with ZOPOT Stockholm</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a:latin typeface="Montserrat"/>
                <a:ea typeface="Montserrat"/>
                <a:cs typeface="Montserrat"/>
                <a:sym typeface="Montserrat"/>
              </a:rPr>
              <a:t>v</a:t>
            </a:r>
            <a:r>
              <a:rPr lang="pl-PL" sz="1000" b="0" i="0" u="none" strike="noStrike" cap="none">
                <a:solidFill>
                  <a:srgbClr val="000000"/>
                </a:solidFill>
                <a:latin typeface="Montserrat"/>
                <a:ea typeface="Montserrat"/>
                <a:cs typeface="Montserrat"/>
                <a:sym typeface="Montserrat"/>
              </a:rPr>
              <a:t>isits by journalists/influencers/tour operators</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800"/>
              </a:spcBef>
              <a:spcAft>
                <a:spcPts val="0"/>
              </a:spcAft>
              <a:buClr>
                <a:srgbClr val="000000"/>
              </a:buClr>
              <a:buSzPts val="13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p:txBody>
      </p:sp>
      <p:sp>
        <p:nvSpPr>
          <p:cNvPr id="327" name="Google Shape;327;g1f7ba83f1ee_1_345"/>
          <p:cNvSpPr txBox="1"/>
          <p:nvPr/>
        </p:nvSpPr>
        <p:spPr>
          <a:xfrm>
            <a:off x="878652" y="4140763"/>
            <a:ext cx="6848400" cy="14931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Cooperation with ZOPOT Berlin.</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Char char="●"/>
            </a:pPr>
            <a:r>
              <a:rPr lang="pl-PL" sz="1000" i="0" u="none" strike="noStrike" cap="none">
                <a:solidFill>
                  <a:srgbClr val="000000"/>
                </a:solidFill>
                <a:latin typeface="Montserrat SemiBold"/>
                <a:ea typeface="Montserrat SemiBold"/>
                <a:cs typeface="Montserrat SemiBold"/>
                <a:sym typeface="Montserrat SemiBold"/>
              </a:rPr>
              <a:t>On 08-11.05 we hosted a large study visit</a:t>
            </a:r>
            <a:r>
              <a:rPr lang="pl-PL" sz="1000" b="0" i="0" u="none" strike="noStrike" cap="none">
                <a:solidFill>
                  <a:srgbClr val="000000"/>
                </a:solidFill>
                <a:latin typeface="Montserrat"/>
                <a:ea typeface="Montserrat"/>
                <a:cs typeface="Montserrat"/>
                <a:sym typeface="Montserrat"/>
              </a:rPr>
              <a:t> by journalists from Germany: Fuldaer Zeitung, RND Redaktion Netzwerk Deutschland, Sächsische Zeitung,Schwäbische Zeitung, Augsburger Land, Passauer Neue Presse, Straubinger Tagblatt.</a:t>
            </a:r>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Participation in ITB Berlin</a:t>
            </a:r>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Membership in the Brick Gothic Route EUROB</a:t>
            </a:r>
            <a:endParaRPr sz="1000" b="0" i="0" u="none" strike="noStrike" cap="none">
              <a:solidFill>
                <a:srgbClr val="000000"/>
              </a:solidFill>
              <a:latin typeface="Montserrat"/>
              <a:ea typeface="Montserrat"/>
              <a:cs typeface="Montserrat"/>
              <a:sym typeface="Montserrat"/>
            </a:endParaRPr>
          </a:p>
        </p:txBody>
      </p:sp>
      <p:pic>
        <p:nvPicPr>
          <p:cNvPr id="328" name="Google Shape;328;g1f7ba83f1ee_1_345"/>
          <p:cNvPicPr preferRelativeResize="0"/>
          <p:nvPr/>
        </p:nvPicPr>
        <p:blipFill rotWithShape="1">
          <a:blip r:embed="rId6">
            <a:alphaModFix/>
          </a:blip>
          <a:srcRect/>
          <a:stretch/>
        </p:blipFill>
        <p:spPr>
          <a:xfrm>
            <a:off x="9326014" y="396212"/>
            <a:ext cx="2619375" cy="1743075"/>
          </a:xfrm>
          <a:prstGeom prst="rect">
            <a:avLst/>
          </a:prstGeom>
          <a:noFill/>
          <a:ln>
            <a:noFill/>
          </a:ln>
        </p:spPr>
      </p:pic>
      <p:pic>
        <p:nvPicPr>
          <p:cNvPr id="329" name="Google Shape;329;g1f7ba83f1ee_1_345"/>
          <p:cNvPicPr preferRelativeResize="0"/>
          <p:nvPr/>
        </p:nvPicPr>
        <p:blipFill rotWithShape="1">
          <a:blip r:embed="rId7">
            <a:alphaModFix/>
          </a:blip>
          <a:srcRect/>
          <a:stretch/>
        </p:blipFill>
        <p:spPr>
          <a:xfrm>
            <a:off x="9671563" y="2262610"/>
            <a:ext cx="2273837" cy="2827115"/>
          </a:xfrm>
          <a:prstGeom prst="rect">
            <a:avLst/>
          </a:prstGeom>
          <a:noFill/>
          <a:ln>
            <a:noFill/>
          </a:ln>
        </p:spPr>
      </p:pic>
      <p:pic>
        <p:nvPicPr>
          <p:cNvPr id="330" name="Google Shape;330;g1f7ba83f1ee_1_345"/>
          <p:cNvPicPr preferRelativeResize="0"/>
          <p:nvPr/>
        </p:nvPicPr>
        <p:blipFill rotWithShape="1">
          <a:blip r:embed="rId8">
            <a:alphaModFix/>
          </a:blip>
          <a:srcRect/>
          <a:stretch/>
        </p:blipFill>
        <p:spPr>
          <a:xfrm>
            <a:off x="7640605" y="3096214"/>
            <a:ext cx="1993943" cy="2591162"/>
          </a:xfrm>
          <a:prstGeom prst="rect">
            <a:avLst/>
          </a:prstGeom>
          <a:noFill/>
          <a:ln>
            <a:noFill/>
          </a:ln>
        </p:spPr>
      </p:pic>
      <p:pic>
        <p:nvPicPr>
          <p:cNvPr id="331" name="Google Shape;331;g1f7ba83f1ee_1_345"/>
          <p:cNvPicPr preferRelativeResize="0"/>
          <p:nvPr/>
        </p:nvPicPr>
        <p:blipFill rotWithShape="1">
          <a:blip r:embed="rId9">
            <a:alphaModFix/>
          </a:blip>
          <a:srcRect/>
          <a:stretch/>
        </p:blipFill>
        <p:spPr>
          <a:xfrm>
            <a:off x="6280448" y="1305075"/>
            <a:ext cx="2893208" cy="1623739"/>
          </a:xfrm>
          <a:prstGeom prst="rect">
            <a:avLst/>
          </a:prstGeom>
          <a:noFill/>
          <a:ln>
            <a:noFill/>
          </a:ln>
        </p:spPr>
      </p:pic>
      <p:sp>
        <p:nvSpPr>
          <p:cNvPr id="332" name="Google Shape;332;g1f7ba83f1ee_1_345"/>
          <p:cNvSpPr txBox="1"/>
          <p:nvPr/>
        </p:nvSpPr>
        <p:spPr>
          <a:xfrm>
            <a:off x="675275" y="3766688"/>
            <a:ext cx="84969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pl-PL" sz="1200" b="0" i="0" u="none" strike="noStrike" cap="none">
                <a:solidFill>
                  <a:srgbClr val="000000"/>
                </a:solidFill>
                <a:latin typeface="Montserrat SemiBold"/>
                <a:ea typeface="Montserrat SemiBold"/>
                <a:cs typeface="Montserrat SemiBold"/>
                <a:sym typeface="Montserrat SemiBold"/>
              </a:rPr>
              <a:t>Direction Germany</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f7ba83f1ee_1_213"/>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Events with GTO participation</a:t>
            </a:r>
            <a:endParaRPr sz="2700">
              <a:solidFill>
                <a:srgbClr val="A69B64"/>
              </a:solidFill>
              <a:latin typeface="Montserrat Medium"/>
              <a:ea typeface="Montserrat Medium"/>
              <a:cs typeface="Montserrat Medium"/>
              <a:sym typeface="Montserrat Medium"/>
            </a:endParaRPr>
          </a:p>
        </p:txBody>
      </p:sp>
      <p:pic>
        <p:nvPicPr>
          <p:cNvPr id="338" name="Google Shape;338;g1f7ba83f1ee_1_213"/>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339" name="Google Shape;339;g1f7ba83f1ee_1_213"/>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340" name="Google Shape;340;g1f7ba83f1ee_1_213"/>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341" name="Google Shape;341;g1f7ba83f1ee_1_213"/>
          <p:cNvPicPr preferRelativeResize="0"/>
          <p:nvPr/>
        </p:nvPicPr>
        <p:blipFill rotWithShape="1">
          <a:blip r:embed="rId5">
            <a:alphaModFix/>
          </a:blip>
          <a:srcRect l="25312" r="24847"/>
          <a:stretch/>
        </p:blipFill>
        <p:spPr>
          <a:xfrm>
            <a:off x="634718" y="2284563"/>
            <a:ext cx="1563151" cy="1924161"/>
          </a:xfrm>
          <a:prstGeom prst="rect">
            <a:avLst/>
          </a:prstGeom>
          <a:noFill/>
          <a:ln w="9525" cap="flat" cmpd="sng">
            <a:solidFill>
              <a:srgbClr val="AC9C60"/>
            </a:solidFill>
            <a:prstDash val="solid"/>
            <a:round/>
            <a:headEnd type="none" w="sm" len="sm"/>
            <a:tailEnd type="none" w="sm" len="sm"/>
          </a:ln>
        </p:spPr>
      </p:pic>
      <p:sp>
        <p:nvSpPr>
          <p:cNvPr id="342" name="Google Shape;342;g1f7ba83f1ee_1_213"/>
          <p:cNvSpPr txBox="1"/>
          <p:nvPr/>
        </p:nvSpPr>
        <p:spPr>
          <a:xfrm>
            <a:off x="2519675" y="2087449"/>
            <a:ext cx="10860900" cy="1493100"/>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pl-PL" sz="1000" i="0" u="none" strike="noStrike" cap="none">
                <a:solidFill>
                  <a:srgbClr val="000000"/>
                </a:solidFill>
                <a:latin typeface="Montserrat SemiBold"/>
                <a:ea typeface="Montserrat SemiBold"/>
                <a:cs typeface="Montserrat SemiBold"/>
                <a:sym typeface="Montserrat SemiBold"/>
              </a:rPr>
              <a:t>Christmas Market and the “Best Christmas Market 2024” competition:</a:t>
            </a:r>
            <a:endParaRPr sz="1000" i="0" u="none" strike="noStrike" cap="none">
              <a:solidFill>
                <a:srgbClr val="000000"/>
              </a:solidFill>
              <a:latin typeface="Montserrat SemiBold"/>
              <a:ea typeface="Montserrat SemiBold"/>
              <a:cs typeface="Montserrat SemiBold"/>
              <a:sym typeface="Montserrat SemiBold"/>
            </a:endParaRPr>
          </a:p>
          <a:p>
            <a:pPr marL="4572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publications encouraging voting, advertising in social media and influencer marketing</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mailings: </a:t>
            </a:r>
            <a:endParaRPr/>
          </a:p>
          <a:p>
            <a:pPr marL="914400" marR="0" lvl="1"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using the GKM database and the Tourist Card </a:t>
            </a:r>
            <a:endParaRPr/>
          </a:p>
          <a:p>
            <a:pPr marL="914400" marR="0" lvl="1"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to partners and GOT members with information about participation in the competition </a:t>
            </a:r>
            <a:endParaRPr/>
          </a:p>
          <a:p>
            <a:pPr marL="914400" marR="0" lvl="1"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to local and national media (Radio ZET, RMF, Polskie Radio, Radio Gdansk, TVN, TVP, Polsat)to ROT, LOT and ZOPOT branches</a:t>
            </a:r>
            <a:endParaRPr sz="1000" b="0" i="0" u="none" strike="noStrike" cap="none">
              <a:solidFill>
                <a:srgbClr val="000000"/>
              </a:solidFill>
              <a:latin typeface="Montserrat"/>
              <a:ea typeface="Montserrat"/>
              <a:cs typeface="Montserrat"/>
              <a:sym typeface="Montserrat"/>
            </a:endParaRPr>
          </a:p>
          <a:p>
            <a:pPr marL="914400" marR="0" lvl="1"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to the American Polonia (high percentage of competition votes cast in 2022)</a:t>
            </a:r>
            <a:endParaRPr sz="1000" b="0" i="0" u="none" strike="noStrike" cap="none">
              <a:solidFill>
                <a:srgbClr val="000000"/>
              </a:solidFill>
              <a:latin typeface="Montserrat"/>
              <a:ea typeface="Montserrat"/>
              <a:cs typeface="Montserrat"/>
              <a:sym typeface="Montserrat"/>
            </a:endParaRPr>
          </a:p>
        </p:txBody>
      </p:sp>
      <p:pic>
        <p:nvPicPr>
          <p:cNvPr id="343" name="Google Shape;343;g1f7ba83f1ee_1_213" title="JD_2024_2.png"/>
          <p:cNvPicPr preferRelativeResize="0"/>
          <p:nvPr/>
        </p:nvPicPr>
        <p:blipFill rotWithShape="1">
          <a:blip r:embed="rId6">
            <a:alphaModFix/>
          </a:blip>
          <a:srcRect l="-6446" t="-4359" r="-6446" b="570"/>
          <a:stretch/>
        </p:blipFill>
        <p:spPr>
          <a:xfrm>
            <a:off x="847150" y="1119650"/>
            <a:ext cx="1138273" cy="1045552"/>
          </a:xfrm>
          <a:prstGeom prst="rect">
            <a:avLst/>
          </a:prstGeom>
          <a:noFill/>
          <a:ln>
            <a:noFill/>
          </a:ln>
        </p:spPr>
      </p:pic>
      <p:pic>
        <p:nvPicPr>
          <p:cNvPr id="344" name="Google Shape;344;g1f7ba83f1ee_1_213"/>
          <p:cNvPicPr preferRelativeResize="0"/>
          <p:nvPr/>
        </p:nvPicPr>
        <p:blipFill rotWithShape="1">
          <a:blip r:embed="rId7">
            <a:alphaModFix/>
          </a:blip>
          <a:srcRect/>
          <a:stretch/>
        </p:blipFill>
        <p:spPr>
          <a:xfrm>
            <a:off x="634712" y="5344919"/>
            <a:ext cx="1563144" cy="1045556"/>
          </a:xfrm>
          <a:prstGeom prst="rect">
            <a:avLst/>
          </a:prstGeom>
          <a:noFill/>
          <a:ln>
            <a:noFill/>
          </a:ln>
        </p:spPr>
      </p:pic>
      <p:sp>
        <p:nvSpPr>
          <p:cNvPr id="345" name="Google Shape;345;g1f7ba83f1ee_1_213"/>
          <p:cNvSpPr txBox="1"/>
          <p:nvPr/>
        </p:nvSpPr>
        <p:spPr>
          <a:xfrm>
            <a:off x="2519675" y="956825"/>
            <a:ext cx="99216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pl-PL" sz="1000" i="0" u="none" strike="noStrike" cap="none">
                <a:solidFill>
                  <a:schemeClr val="dk1"/>
                </a:solidFill>
                <a:latin typeface="Montserrat SemiBold"/>
                <a:ea typeface="Montserrat SemiBold"/>
                <a:cs typeface="Montserrat SemiBold"/>
                <a:sym typeface="Montserrat SemiBold"/>
              </a:rPr>
              <a:t>St. Dominic's Fair:</a:t>
            </a:r>
            <a:endParaRPr>
              <a:latin typeface="Montserrat SemiBold"/>
              <a:ea typeface="Montserrat SemiBold"/>
              <a:cs typeface="Montserrat SemiBold"/>
              <a:sym typeface="Montserrat SemiBold"/>
            </a:endParaRPr>
          </a:p>
          <a:p>
            <a:pPr marL="457200" marR="0" lvl="0" indent="-292100" algn="l" rtl="0">
              <a:lnSpc>
                <a:spcPct val="125000"/>
              </a:lnSpc>
              <a:spcBef>
                <a:spcPts val="0"/>
              </a:spcBef>
              <a:spcAft>
                <a:spcPts val="0"/>
              </a:spcAft>
              <a:buClr>
                <a:schemeClr val="dk1"/>
              </a:buClr>
              <a:buSzPts val="1000"/>
              <a:buFont typeface="Montserrat"/>
              <a:buChar char="●"/>
            </a:pPr>
            <a:r>
              <a:rPr lang="pl-PL" sz="1000" b="0" i="0" u="none" strike="noStrike" cap="none">
                <a:solidFill>
                  <a:schemeClr val="dk1"/>
                </a:solidFill>
                <a:latin typeface="Montserrat"/>
                <a:ea typeface="Montserrat"/>
                <a:cs typeface="Montserrat"/>
                <a:sym typeface="Montserrat"/>
              </a:rPr>
              <a:t>increasing interest in the event among residents and tourists</a:t>
            </a:r>
            <a:endParaRPr sz="1000" b="0" i="0" u="none" strike="noStrike" cap="none">
              <a:solidFill>
                <a:schemeClr val="dk1"/>
              </a:solidFill>
              <a:latin typeface="Montserrat"/>
              <a:ea typeface="Montserrat"/>
              <a:cs typeface="Montserrat"/>
              <a:sym typeface="Montserrat"/>
            </a:endParaRPr>
          </a:p>
          <a:p>
            <a:pPr marL="457200" marR="0" lvl="0" indent="-292100" algn="l" rtl="0">
              <a:lnSpc>
                <a:spcPct val="125000"/>
              </a:lnSpc>
              <a:spcBef>
                <a:spcPts val="0"/>
              </a:spcBef>
              <a:spcAft>
                <a:spcPts val="0"/>
              </a:spcAft>
              <a:buClr>
                <a:schemeClr val="dk1"/>
              </a:buClr>
              <a:buSzPts val="1000"/>
              <a:buFont typeface="Montserrat"/>
              <a:buChar char="●"/>
            </a:pPr>
            <a:r>
              <a:rPr lang="pl-PL" sz="1000" b="0" i="0" u="none" strike="noStrike" cap="none">
                <a:solidFill>
                  <a:schemeClr val="dk1"/>
                </a:solidFill>
                <a:latin typeface="Montserrat"/>
                <a:ea typeface="Montserrat"/>
                <a:cs typeface="Montserrat"/>
                <a:sym typeface="Montserrat"/>
              </a:rPr>
              <a:t>directing traffic to Visit Gdansk stands and the Tastes of Gdansk stand (ministerial application, tasting portions for fair participants)</a:t>
            </a:r>
            <a:endParaRPr sz="1000" b="0" i="0" u="none" strike="noStrike" cap="none">
              <a:solidFill>
                <a:schemeClr val="dk1"/>
              </a:solidFill>
              <a:latin typeface="Montserrat"/>
              <a:ea typeface="Montserrat"/>
              <a:cs typeface="Montserrat"/>
              <a:sym typeface="Montserrat"/>
            </a:endParaRPr>
          </a:p>
          <a:p>
            <a:pPr marL="457200" marR="0" lvl="0" indent="-292100" algn="l" rtl="0">
              <a:lnSpc>
                <a:spcPct val="125000"/>
              </a:lnSpc>
              <a:spcBef>
                <a:spcPts val="0"/>
              </a:spcBef>
              <a:spcAft>
                <a:spcPts val="0"/>
              </a:spcAft>
              <a:buClr>
                <a:schemeClr val="dk1"/>
              </a:buClr>
              <a:buSzPts val="1000"/>
              <a:buFont typeface="Montserrat"/>
              <a:buChar char="●"/>
            </a:pPr>
            <a:r>
              <a:rPr lang="pl-PL" sz="1000" b="0" i="0" u="none" strike="noStrike" cap="none">
                <a:solidFill>
                  <a:schemeClr val="dk1"/>
                </a:solidFill>
                <a:latin typeface="Montserrat"/>
                <a:ea typeface="Montserrat"/>
                <a:cs typeface="Montserrat"/>
                <a:sym typeface="Montserrat"/>
              </a:rPr>
              <a:t>online promotion - directing traffic to event subpages on the Visit Gdansk website with a schedule of accompanying events</a:t>
            </a:r>
            <a:endParaRPr sz="1000" b="0" i="0" u="none" strike="noStrike" cap="none">
              <a:solidFill>
                <a:schemeClr val="dk1"/>
              </a:solidFill>
              <a:latin typeface="Montserrat"/>
              <a:ea typeface="Montserrat"/>
              <a:cs typeface="Montserrat"/>
              <a:sym typeface="Montserrat"/>
            </a:endParaRPr>
          </a:p>
          <a:p>
            <a:pPr marL="457200" marR="0" lvl="0" indent="-292100" algn="l" rtl="0">
              <a:lnSpc>
                <a:spcPct val="125000"/>
              </a:lnSpc>
              <a:spcBef>
                <a:spcPts val="0"/>
              </a:spcBef>
              <a:spcAft>
                <a:spcPts val="0"/>
              </a:spcAft>
              <a:buClr>
                <a:schemeClr val="dk1"/>
              </a:buClr>
              <a:buSzPts val="1000"/>
              <a:buFont typeface="Montserrat"/>
              <a:buChar char="●"/>
            </a:pPr>
            <a:r>
              <a:rPr lang="pl-PL" sz="1000" b="0" i="0" u="none" strike="noStrike" cap="none">
                <a:solidFill>
                  <a:schemeClr val="dk1"/>
                </a:solidFill>
                <a:latin typeface="Montserrat"/>
                <a:ea typeface="Montserrat"/>
                <a:cs typeface="Montserrat"/>
                <a:sym typeface="Montserrat"/>
              </a:rPr>
              <a:t>production of promotional films</a:t>
            </a:r>
            <a:endParaRPr sz="1000" b="0" i="0" u="none" strike="noStrike" cap="none">
              <a:solidFill>
                <a:schemeClr val="dk1"/>
              </a:solidFill>
              <a:latin typeface="Montserrat"/>
              <a:ea typeface="Montserrat"/>
              <a:cs typeface="Montserrat"/>
              <a:sym typeface="Montserrat"/>
            </a:endParaRPr>
          </a:p>
        </p:txBody>
      </p:sp>
      <p:sp>
        <p:nvSpPr>
          <p:cNvPr id="346" name="Google Shape;346;g1f7ba83f1ee_1_213"/>
          <p:cNvSpPr txBox="1"/>
          <p:nvPr/>
        </p:nvSpPr>
        <p:spPr>
          <a:xfrm>
            <a:off x="2065375" y="3642200"/>
            <a:ext cx="9598500" cy="1223700"/>
          </a:xfrm>
          <a:prstGeom prst="rect">
            <a:avLst/>
          </a:prstGeom>
          <a:noFill/>
          <a:ln>
            <a:noFill/>
          </a:ln>
        </p:spPr>
        <p:txBody>
          <a:bodyPr spcFirstLastPara="1" wrap="square" lIns="91425" tIns="91425" rIns="91425" bIns="91425" anchor="t" anchorCtr="0">
            <a:noAutofit/>
          </a:bodyPr>
          <a:lstStyle/>
          <a:p>
            <a:pPr marL="457200" marR="0" lvl="0" indent="0" algn="l" rtl="0">
              <a:lnSpc>
                <a:spcPct val="125000"/>
              </a:lnSpc>
              <a:spcBef>
                <a:spcPts val="0"/>
              </a:spcBef>
              <a:spcAft>
                <a:spcPts val="0"/>
              </a:spcAft>
              <a:buClr>
                <a:srgbClr val="000000"/>
              </a:buClr>
              <a:buSzPts val="1100"/>
              <a:buFont typeface="Arial"/>
              <a:buNone/>
            </a:pPr>
            <a:r>
              <a:rPr lang="pl-PL" sz="1000" i="0" u="none" strike="noStrike" cap="none">
                <a:solidFill>
                  <a:srgbClr val="000000"/>
                </a:solidFill>
                <a:latin typeface="Montserrat SemiBold"/>
                <a:ea typeface="Montserrat SemiBold"/>
                <a:cs typeface="Montserrat SemiBold"/>
                <a:sym typeface="Montserrat SemiBold"/>
              </a:rPr>
              <a:t>Park &amp; ​​Ride</a:t>
            </a:r>
            <a:endParaRPr sz="1000" i="0" u="none" strike="noStrike" cap="none">
              <a:solidFill>
                <a:srgbClr val="000000"/>
              </a:solidFill>
              <a:latin typeface="Montserrat SemiBold"/>
              <a:ea typeface="Montserrat SemiBold"/>
              <a:cs typeface="Montserrat SemiBold"/>
              <a:sym typeface="Montserrat SemiBold"/>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encouraging the use of public transport and reducing car traffic in places popular with tourists</a:t>
            </a:r>
            <a:endParaRPr sz="1000" b="0" i="0" u="none" strike="noStrike" cap="none">
              <a:solidFill>
                <a:srgbClr val="000000"/>
              </a:solidFill>
              <a:latin typeface="Montserrat"/>
              <a:ea typeface="Montserrat"/>
              <a:cs typeface="Montserrat"/>
              <a:sym typeface="Montserrat"/>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creating animations promoting Park &amp; ​​Ride and providing instruction on how to use the zone</a:t>
            </a:r>
            <a:endParaRPr sz="1000" b="0" i="0" u="none" strike="noStrike" cap="none">
              <a:solidFill>
                <a:srgbClr val="000000"/>
              </a:solidFill>
              <a:latin typeface="Montserrat"/>
              <a:ea typeface="Montserrat"/>
              <a:cs typeface="Montserrat"/>
              <a:sym typeface="Montserrat"/>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a campaign in Social Media showing the advantages of using Park &amp; ​​Ride (free travel, convenient connections, accessibility, ecology)</a:t>
            </a:r>
            <a:endParaRPr sz="1000" b="0" i="0" u="none" strike="noStrike" cap="none">
              <a:solidFill>
                <a:srgbClr val="000000"/>
              </a:solidFill>
              <a:latin typeface="Montserrat"/>
              <a:ea typeface="Montserrat"/>
              <a:cs typeface="Montserrat"/>
              <a:sym typeface="Montserrat"/>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a radio campaign</a:t>
            </a: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p:txBody>
      </p:sp>
      <p:sp>
        <p:nvSpPr>
          <p:cNvPr id="347" name="Google Shape;347;g1f7ba83f1ee_1_213"/>
          <p:cNvSpPr txBox="1"/>
          <p:nvPr/>
        </p:nvSpPr>
        <p:spPr>
          <a:xfrm>
            <a:off x="2065383" y="4720250"/>
            <a:ext cx="9185323" cy="1684572"/>
          </a:xfrm>
          <a:prstGeom prst="rect">
            <a:avLst/>
          </a:prstGeom>
          <a:noFill/>
          <a:ln>
            <a:noFill/>
          </a:ln>
        </p:spPr>
        <p:txBody>
          <a:bodyPr spcFirstLastPara="1" wrap="square" lIns="91425" tIns="91425" rIns="91425" bIns="91425" anchor="t" anchorCtr="0">
            <a:noAutofit/>
          </a:bodyPr>
          <a:lstStyle/>
          <a:p>
            <a:pPr marL="457200" marR="0" lvl="0" indent="0" algn="l" rtl="0">
              <a:lnSpc>
                <a:spcPct val="125000"/>
              </a:lnSpc>
              <a:spcBef>
                <a:spcPts val="0"/>
              </a:spcBef>
              <a:spcAft>
                <a:spcPts val="0"/>
              </a:spcAft>
              <a:buClr>
                <a:srgbClr val="000000"/>
              </a:buClr>
              <a:buSzPts val="1100"/>
              <a:buFont typeface="Arial"/>
              <a:buNone/>
            </a:pPr>
            <a:r>
              <a:rPr lang="pl-PL" sz="1000" i="0" u="none" strike="noStrike" cap="none">
                <a:solidFill>
                  <a:srgbClr val="000000"/>
                </a:solidFill>
                <a:latin typeface="Montserrat SemiBold"/>
                <a:ea typeface="Montserrat SemiBold"/>
                <a:cs typeface="Montserrat SemiBold"/>
                <a:sym typeface="Montserrat SemiBold"/>
              </a:rPr>
              <a:t>Behind us - a big event in 2024 - International Congress of Cities of the New Hansa - 13-16 June 2024</a:t>
            </a:r>
            <a:endParaRPr sz="1000" i="0" u="none" strike="noStrike" cap="none">
              <a:solidFill>
                <a:srgbClr val="000000"/>
              </a:solidFill>
              <a:latin typeface="Montserrat SemiBold"/>
              <a:ea typeface="Montserrat SemiBold"/>
              <a:cs typeface="Montserrat SemiBold"/>
              <a:sym typeface="Montserrat SemiBold"/>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Help with accommodation for Hansa participants - 10% discount from 8 partner hotels</a:t>
            </a:r>
            <a:endParaRPr sz="1000" b="0" i="0" u="none" strike="noStrike" cap="none">
              <a:solidFill>
                <a:srgbClr val="000000"/>
              </a:solidFill>
              <a:latin typeface="Montserrat"/>
              <a:ea typeface="Montserrat"/>
              <a:cs typeface="Montserrat"/>
              <a:sym typeface="Montserrat"/>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Expansion of the section dedicated to Hansa on the visitgdansk.com website - placing content in Polish and English</a:t>
            </a:r>
            <a:endParaRPr sz="1000" b="0" i="0" u="none" strike="noStrike" cap="none">
              <a:solidFill>
                <a:srgbClr val="000000"/>
              </a:solidFill>
              <a:latin typeface="Montserrat"/>
              <a:ea typeface="Montserrat"/>
              <a:cs typeface="Montserrat"/>
              <a:sym typeface="Montserrat"/>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Creation of the brochure "Polish Cities of the Hansa" and promotional and information activities on Social Media Visit Gdansk</a:t>
            </a:r>
            <a:endParaRPr sz="1000" b="0" i="0" u="none" strike="noStrike" cap="none">
              <a:solidFill>
                <a:srgbClr val="000000"/>
              </a:solidFill>
              <a:latin typeface="Montserrat"/>
              <a:ea typeface="Montserrat"/>
              <a:cs typeface="Montserrat"/>
              <a:sym typeface="Montserrat"/>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Creation of a thematic layout of the Tourist Card, which will act as an identifier for the Congress participants</a:t>
            </a:r>
            <a:endParaRPr sz="1000" b="0" i="0" u="none" strike="noStrike" cap="none">
              <a:solidFill>
                <a:srgbClr val="000000"/>
              </a:solidFill>
              <a:latin typeface="Montserrat"/>
              <a:ea typeface="Montserrat"/>
              <a:cs typeface="Montserrat"/>
              <a:sym typeface="Montserrat"/>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Preparation and service of the stand during the event at Targ Węglowy (Coal Market)</a:t>
            </a:r>
            <a:endParaRPr/>
          </a:p>
          <a:p>
            <a:pPr marL="914400" marR="0" lvl="0" indent="-292100" algn="l" rtl="0">
              <a:lnSpc>
                <a:spcPct val="125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Organization of 2 thematic walks for willing participants - on 14 and 15 June in the center of Gdansk in 3 languages ​​(Polish, English and German)</a:t>
            </a: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rgbClr val="000000"/>
              </a:buClr>
              <a:buSzPts val="1100"/>
              <a:buFont typeface="Arial"/>
              <a:buNone/>
            </a:pPr>
            <a:endParaRPr sz="1000" b="0" i="0" u="none" strike="noStrike" cap="none">
              <a:solidFill>
                <a:srgbClr val="000000"/>
              </a:solidFill>
              <a:latin typeface="Montserrat"/>
              <a:ea typeface="Montserrat"/>
              <a:cs typeface="Montserrat"/>
              <a:sym typeface="Montserrat"/>
            </a:endParaRPr>
          </a:p>
        </p:txBody>
      </p:sp>
      <p:pic>
        <p:nvPicPr>
          <p:cNvPr id="348" name="Google Shape;348;g1f7ba83f1ee_1_213" title="Park&amp;Ride_755x505.jpg"/>
          <p:cNvPicPr preferRelativeResize="0"/>
          <p:nvPr/>
        </p:nvPicPr>
        <p:blipFill rotWithShape="1">
          <a:blip r:embed="rId8">
            <a:alphaModFix/>
          </a:blip>
          <a:srcRect/>
          <a:stretch/>
        </p:blipFill>
        <p:spPr>
          <a:xfrm>
            <a:off x="634718" y="4254053"/>
            <a:ext cx="1563150" cy="10455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f7c85540b8_0_22"/>
          <p:cNvSpPr txBox="1">
            <a:spLocks noGrp="1"/>
          </p:cNvSpPr>
          <p:nvPr>
            <p:ph type="title"/>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Sustainable tourism</a:t>
            </a:r>
            <a:endParaRPr sz="2700">
              <a:solidFill>
                <a:srgbClr val="A69B64"/>
              </a:solidFill>
              <a:latin typeface="Montserrat Medium"/>
              <a:ea typeface="Montserrat Medium"/>
              <a:cs typeface="Montserrat Medium"/>
              <a:sym typeface="Montserrat Medium"/>
            </a:endParaRPr>
          </a:p>
        </p:txBody>
      </p:sp>
      <p:pic>
        <p:nvPicPr>
          <p:cNvPr id="354" name="Google Shape;354;g1f7c85540b8_0_22"/>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355" name="Google Shape;355;g1f7c85540b8_0_22"/>
          <p:cNvSpPr/>
          <p:nvPr/>
        </p:nvSpPr>
        <p:spPr>
          <a:xfrm>
            <a:off x="0" y="6467200"/>
            <a:ext cx="12192000" cy="3909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9E9667"/>
              </a:solidFill>
              <a:latin typeface="Calibri"/>
              <a:ea typeface="Calibri"/>
              <a:cs typeface="Calibri"/>
              <a:sym typeface="Calibri"/>
            </a:endParaRPr>
          </a:p>
        </p:txBody>
      </p:sp>
      <p:sp>
        <p:nvSpPr>
          <p:cNvPr id="356" name="Google Shape;356;g1f7c85540b8_0_22"/>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357" name="Google Shape;357;g1f7c85540b8_0_22"/>
          <p:cNvSpPr txBox="1">
            <a:spLocks noGrp="1"/>
          </p:cNvSpPr>
          <p:nvPr>
            <p:ph type="body" idx="1"/>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358" name="Google Shape;358;g1f7c85540b8_0_22"/>
          <p:cNvSpPr txBox="1"/>
          <p:nvPr/>
        </p:nvSpPr>
        <p:spPr>
          <a:xfrm>
            <a:off x="471500" y="2095200"/>
            <a:ext cx="6628200" cy="4762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300"/>
              <a:buFont typeface="Arial"/>
              <a:buNone/>
            </a:pPr>
            <a:r>
              <a:rPr lang="pl-PL" sz="1200" i="0" u="none" strike="noStrike" cap="none">
                <a:solidFill>
                  <a:schemeClr val="dk1"/>
                </a:solidFill>
                <a:latin typeface="Montserrat SemiBold"/>
                <a:ea typeface="Montserrat SemiBold"/>
                <a:cs typeface="Montserrat SemiBold"/>
                <a:sym typeface="Montserrat SemiBold"/>
              </a:rPr>
              <a:t>Projects related to raising awareness of Sustainable Tourism:</a:t>
            </a:r>
            <a:endParaRPr sz="120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ts val="1300"/>
              <a:buFont typeface="Arial"/>
              <a:buNone/>
            </a:pP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participation in the GDS Index</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improving the sustainability of our events (measuring carbon footprint, vegetarian catering, reducing single-use waste, including plastic, reducing food waste)implementing good practices for organizers as part of the Gdansk Support Program</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monitoring residents' opinions on tourism</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work on the economic impact of tourism</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training for the industry: certification and EDI</a:t>
            </a:r>
            <a:endParaRPr sz="1200" b="0" i="0" u="none" strike="noStrike" cap="none">
              <a:solidFill>
                <a:schemeClr val="dk1"/>
              </a:solidFill>
              <a:latin typeface="Montserrat"/>
              <a:ea typeface="Montserrat"/>
              <a:cs typeface="Montserrat"/>
              <a:sym typeface="Montserrat"/>
            </a:endParaRPr>
          </a:p>
        </p:txBody>
      </p:sp>
      <p:pic>
        <p:nvPicPr>
          <p:cNvPr id="359" name="Google Shape;359;g1f7c85540b8_0_22"/>
          <p:cNvPicPr preferRelativeResize="0"/>
          <p:nvPr/>
        </p:nvPicPr>
        <p:blipFill rotWithShape="1">
          <a:blip r:embed="rId5">
            <a:alphaModFix/>
          </a:blip>
          <a:srcRect/>
          <a:stretch/>
        </p:blipFill>
        <p:spPr>
          <a:xfrm>
            <a:off x="7462600" y="2095191"/>
            <a:ext cx="4271612" cy="28486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3408bcba5a4_6_31"/>
          <p:cNvSpPr txBox="1">
            <a:spLocks noGrp="1"/>
          </p:cNvSpPr>
          <p:nvPr>
            <p:ph type="title" idx="4294967295"/>
          </p:nvPr>
        </p:nvSpPr>
        <p:spPr>
          <a:xfrm>
            <a:off x="2893208" y="233283"/>
            <a:ext cx="8868486" cy="661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21978"/>
              <a:buNone/>
            </a:pPr>
            <a:r>
              <a:rPr lang="pl-PL" sz="3033">
                <a:solidFill>
                  <a:srgbClr val="A69B64"/>
                </a:solidFill>
                <a:latin typeface="Montserrat Medium"/>
                <a:ea typeface="Montserrat Medium"/>
                <a:cs typeface="Montserrat Medium"/>
                <a:sym typeface="Montserrat Medium"/>
              </a:rPr>
              <a:t>Accessibility Audits and Communication Card</a:t>
            </a:r>
            <a:endParaRPr sz="2700">
              <a:solidFill>
                <a:srgbClr val="A69B64"/>
              </a:solidFill>
              <a:latin typeface="Montserrat Medium"/>
              <a:ea typeface="Montserrat Medium"/>
              <a:cs typeface="Montserrat Medium"/>
              <a:sym typeface="Montserrat Medium"/>
            </a:endParaRPr>
          </a:p>
          <a:p>
            <a:pPr marL="0" lvl="0" indent="0" algn="l" rtl="0">
              <a:lnSpc>
                <a:spcPct val="100000"/>
              </a:lnSpc>
              <a:spcBef>
                <a:spcPts val="0"/>
              </a:spcBef>
              <a:spcAft>
                <a:spcPts val="0"/>
              </a:spcAft>
              <a:buSzPct val="137036"/>
              <a:buNone/>
            </a:pPr>
            <a:endParaRPr sz="2700">
              <a:solidFill>
                <a:srgbClr val="A69B64"/>
              </a:solidFill>
              <a:latin typeface="Montserrat Medium"/>
              <a:ea typeface="Montserrat Medium"/>
              <a:cs typeface="Montserrat Medium"/>
              <a:sym typeface="Montserrat Medium"/>
            </a:endParaRPr>
          </a:p>
        </p:txBody>
      </p:sp>
      <p:pic>
        <p:nvPicPr>
          <p:cNvPr id="365" name="Google Shape;365;g3408bcba5a4_6_31"/>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366" name="Google Shape;366;g3408bcba5a4_6_31"/>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367" name="Google Shape;367;g3408bcba5a4_6_31"/>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368" name="Google Shape;368;g3408bcba5a4_6_31"/>
          <p:cNvSpPr txBox="1"/>
          <p:nvPr/>
        </p:nvSpPr>
        <p:spPr>
          <a:xfrm>
            <a:off x="471500" y="1365550"/>
            <a:ext cx="6628200" cy="476280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50000"/>
              </a:lnSpc>
              <a:spcBef>
                <a:spcPts val="0"/>
              </a:spcBef>
              <a:spcAft>
                <a:spcPts val="0"/>
              </a:spcAft>
              <a:buClr>
                <a:schemeClr val="dk1"/>
              </a:buClr>
              <a:buSzPts val="1200"/>
              <a:buFont typeface="Montserrat"/>
              <a:buChar char="●"/>
            </a:pPr>
            <a:r>
              <a:rPr lang="pl-PL" sz="1200" i="0" u="none" strike="noStrike" cap="none">
                <a:solidFill>
                  <a:schemeClr val="dk1"/>
                </a:solidFill>
                <a:highlight>
                  <a:srgbClr val="FFFFFF"/>
                </a:highlight>
                <a:latin typeface="Montserrat SemiBold"/>
                <a:ea typeface="Montserrat SemiBold"/>
                <a:cs typeface="Montserrat SemiBold"/>
                <a:sym typeface="Montserrat SemiBold"/>
              </a:rPr>
              <a:t>Accessibility audits</a:t>
            </a:r>
            <a:r>
              <a:rPr lang="pl-PL" sz="1200" b="1" i="0" u="none" strike="noStrike" cap="none">
                <a:solidFill>
                  <a:schemeClr val="dk1"/>
                </a:solidFill>
                <a:highlight>
                  <a:srgbClr val="FFFFFF"/>
                </a:highlight>
                <a:latin typeface="Montserrat"/>
                <a:ea typeface="Montserrat"/>
                <a:cs typeface="Montserrat"/>
                <a:sym typeface="Montserrat"/>
              </a:rPr>
              <a:t> </a:t>
            </a:r>
            <a:r>
              <a:rPr lang="pl-PL" sz="1200" b="0" i="0" u="none" strike="noStrike" cap="none">
                <a:solidFill>
                  <a:schemeClr val="dk1"/>
                </a:solidFill>
                <a:highlight>
                  <a:srgbClr val="FFFFFF"/>
                </a:highlight>
                <a:latin typeface="Montserrat"/>
                <a:ea typeface="Montserrat"/>
                <a:cs typeface="Montserrat"/>
                <a:sym typeface="Montserrat"/>
              </a:rPr>
              <a:t>are a comprehensive assessment of barriers and facilities that affect the ability to freely use the space and offer of tourist facilities, carried out exclusively by people with disabilities. The aim of the project is to provide people with special needs with reliable information on the level of accessibility of the tourist offer, and to provide facilities with recommendations allowing for the implementation of specific improvements.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126 audits</a:t>
            </a:r>
            <a:r>
              <a:rPr lang="pl-PL" sz="1200" b="1" i="0" u="none" strike="noStrike" cap="none">
                <a:solidFill>
                  <a:schemeClr val="dk1"/>
                </a:solidFill>
                <a:highlight>
                  <a:srgbClr val="FFFFFF"/>
                </a:highlight>
                <a:latin typeface="Montserrat"/>
                <a:ea typeface="Montserrat"/>
                <a:cs typeface="Montserrat"/>
                <a:sym typeface="Montserrat"/>
              </a:rPr>
              <a:t> </a:t>
            </a:r>
            <a:r>
              <a:rPr lang="pl-PL" sz="1200" b="0" i="0" u="none" strike="noStrike" cap="none">
                <a:solidFill>
                  <a:schemeClr val="dk1"/>
                </a:solidFill>
                <a:highlight>
                  <a:srgbClr val="FFFFFF"/>
                </a:highlight>
                <a:latin typeface="Montserrat"/>
                <a:ea typeface="Montserrat"/>
                <a:cs typeface="Montserrat"/>
                <a:sym typeface="Montserrat"/>
              </a:rPr>
              <a:t>were carried out in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12 facilities </a:t>
            </a:r>
            <a:r>
              <a:rPr lang="pl-PL" sz="1200" b="0" i="0" u="none" strike="noStrike" cap="none">
                <a:solidFill>
                  <a:schemeClr val="dk1"/>
                </a:solidFill>
                <a:highlight>
                  <a:srgbClr val="FFFFFF"/>
                </a:highlight>
                <a:latin typeface="Montserrat"/>
                <a:ea typeface="Montserrat"/>
                <a:cs typeface="Montserrat"/>
                <a:sym typeface="Montserrat"/>
              </a:rPr>
              <a:t>and urban spaces.</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228600" algn="l" rtl="0">
              <a:lnSpc>
                <a:spcPct val="150000"/>
              </a:lnSpc>
              <a:spcBef>
                <a:spcPts val="0"/>
              </a:spcBef>
              <a:spcAft>
                <a:spcPts val="0"/>
              </a:spcAft>
              <a:buClr>
                <a:schemeClr val="dk1"/>
              </a:buClr>
              <a:buSzPts val="1200"/>
              <a:buFont typeface="Montserrat"/>
              <a:buNone/>
            </a:pP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highlight>
                  <a:srgbClr val="FFFFFF"/>
                </a:highlight>
                <a:latin typeface="Montserrat"/>
                <a:ea typeface="Montserrat"/>
                <a:cs typeface="Montserrat"/>
                <a:sym typeface="Montserrat"/>
              </a:rPr>
              <a:t>The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communication card</a:t>
            </a:r>
            <a:r>
              <a:rPr lang="pl-PL" sz="1200" b="1" i="0" u="none" strike="noStrike" cap="none">
                <a:solidFill>
                  <a:schemeClr val="dk1"/>
                </a:solidFill>
                <a:highlight>
                  <a:srgbClr val="FFFFFF"/>
                </a:highlight>
                <a:latin typeface="Montserrat"/>
                <a:ea typeface="Montserrat"/>
                <a:cs typeface="Montserrat"/>
                <a:sym typeface="Montserrat"/>
              </a:rPr>
              <a:t> </a:t>
            </a:r>
            <a:r>
              <a:rPr lang="pl-PL" sz="1200" b="0" i="0" u="none" strike="noStrike" cap="none">
                <a:solidFill>
                  <a:schemeClr val="dk1"/>
                </a:solidFill>
                <a:highlight>
                  <a:srgbClr val="FFFFFF"/>
                </a:highlight>
                <a:latin typeface="Montserrat"/>
                <a:ea typeface="Montserrat"/>
                <a:cs typeface="Montserrat"/>
                <a:sym typeface="Montserrat"/>
              </a:rPr>
              <a:t>is an universal tool for breaking down communication barriers. It facilitates the transmission and reception of messages, eliminating language, cultural and other barriers that may occur in traditional verbal communication. It supports both sides of the action: service and the customer. Cards for tourist facilities and tourist information were created.</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228600" algn="l" rtl="0">
              <a:lnSpc>
                <a:spcPct val="150000"/>
              </a:lnSpc>
              <a:spcBef>
                <a:spcPts val="0"/>
              </a:spcBef>
              <a:spcAft>
                <a:spcPts val="0"/>
              </a:spcAft>
              <a:buClr>
                <a:schemeClr val="dk1"/>
              </a:buClr>
              <a:buSzPts val="1200"/>
              <a:buFont typeface="Montserrat"/>
              <a:buNone/>
            </a:pP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highlight>
                  <a:srgbClr val="FFFFFF"/>
                </a:highlight>
                <a:latin typeface="Montserrat"/>
                <a:ea typeface="Montserrat"/>
                <a:cs typeface="Montserrat"/>
                <a:sym typeface="Montserrat"/>
              </a:rPr>
              <a:t>GTO produced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films</a:t>
            </a:r>
            <a:r>
              <a:rPr lang="pl-PL" sz="1200" b="0" i="0" u="none" strike="noStrike" cap="none">
                <a:solidFill>
                  <a:schemeClr val="dk1"/>
                </a:solidFill>
                <a:highlight>
                  <a:srgbClr val="FFFFFF"/>
                </a:highlight>
                <a:latin typeface="Montserrat"/>
                <a:ea typeface="Montserrat"/>
                <a:cs typeface="Montserrat"/>
                <a:sym typeface="Montserrat"/>
              </a:rPr>
              <a:t> devoted to issues related to accessibility, including audits and the Communication Card.</a:t>
            </a:r>
            <a:endParaRPr sz="1200" b="0" i="0" u="none" strike="noStrike" cap="none">
              <a:solidFill>
                <a:schemeClr val="dk1"/>
              </a:solidFill>
              <a:highlight>
                <a:srgbClr val="FFFFFF"/>
              </a:highlight>
              <a:latin typeface="Montserrat"/>
              <a:ea typeface="Montserrat"/>
              <a:cs typeface="Montserrat"/>
              <a:sym typeface="Montserrat"/>
            </a:endParaRPr>
          </a:p>
        </p:txBody>
      </p:sp>
      <p:pic>
        <p:nvPicPr>
          <p:cNvPr id="369" name="Google Shape;369;g3408bcba5a4_6_31"/>
          <p:cNvPicPr preferRelativeResize="0"/>
          <p:nvPr/>
        </p:nvPicPr>
        <p:blipFill rotWithShape="1">
          <a:blip r:embed="rId5">
            <a:alphaModFix/>
          </a:blip>
          <a:srcRect/>
          <a:stretch/>
        </p:blipFill>
        <p:spPr>
          <a:xfrm>
            <a:off x="7363278" y="2556306"/>
            <a:ext cx="4494822" cy="2527011"/>
          </a:xfrm>
          <a:prstGeom prst="rect">
            <a:avLst/>
          </a:prstGeom>
          <a:noFill/>
          <a:ln>
            <a:noFill/>
          </a:ln>
        </p:spPr>
      </p:pic>
      <p:sp>
        <p:nvSpPr>
          <p:cNvPr id="370" name="Google Shape;370;g3408bcba5a4_6_31"/>
          <p:cNvSpPr txBox="1"/>
          <p:nvPr/>
        </p:nvSpPr>
        <p:spPr>
          <a:xfrm>
            <a:off x="7363275" y="5519300"/>
            <a:ext cx="4576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408bcba5a4_6_47"/>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Statistics</a:t>
            </a:r>
            <a:endParaRPr sz="2700">
              <a:solidFill>
                <a:srgbClr val="A69B64"/>
              </a:solidFill>
              <a:latin typeface="Montserrat Medium"/>
              <a:ea typeface="Montserrat Medium"/>
              <a:cs typeface="Montserrat Medium"/>
              <a:sym typeface="Montserrat Medium"/>
            </a:endParaRPr>
          </a:p>
        </p:txBody>
      </p:sp>
      <p:pic>
        <p:nvPicPr>
          <p:cNvPr id="376" name="Google Shape;376;g3408bcba5a4_6_47"/>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377" name="Google Shape;377;g3408bcba5a4_6_47"/>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378" name="Google Shape;378;g3408bcba5a4_6_47"/>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379" name="Google Shape;379;g3408bcba5a4_6_47"/>
          <p:cNvSpPr txBox="1"/>
          <p:nvPr/>
        </p:nvSpPr>
        <p:spPr>
          <a:xfrm>
            <a:off x="2845550" y="996000"/>
            <a:ext cx="9423000" cy="3540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380" name="Google Shape;380;g3408bcba5a4_6_47"/>
          <p:cNvSpPr txBox="1"/>
          <p:nvPr/>
        </p:nvSpPr>
        <p:spPr>
          <a:xfrm>
            <a:off x="471500" y="1846950"/>
            <a:ext cx="7508400" cy="4762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300"/>
              <a:buFont typeface="Arial"/>
              <a:buNone/>
            </a:pPr>
            <a:r>
              <a:rPr lang="pl-PL" sz="1200" i="0" u="none" strike="noStrike" cap="none">
                <a:solidFill>
                  <a:schemeClr val="dk1"/>
                </a:solidFill>
                <a:latin typeface="Montserrat SemiBold"/>
                <a:ea typeface="Montserrat SemiBold"/>
                <a:cs typeface="Montserrat SemiBold"/>
                <a:sym typeface="Montserrat SemiBold"/>
              </a:rPr>
              <a:t>We track, estimate, and count:</a:t>
            </a:r>
            <a:endParaRPr sz="120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Clr>
                <a:srgbClr val="000000"/>
              </a:buClr>
              <a:buSzPts val="1300"/>
              <a:buFont typeface="Arial"/>
              <a:buNone/>
            </a:pP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number and occupancy of accommodation (traditional and short-term rental) </a:t>
            </a:r>
            <a:br>
              <a:rPr lang="pl-PL" sz="1200" b="0" i="0" u="none" strike="noStrike" cap="none">
                <a:solidFill>
                  <a:schemeClr val="dk1"/>
                </a:solidFill>
                <a:latin typeface="Montserrat"/>
                <a:ea typeface="Montserrat"/>
                <a:cs typeface="Montserrat"/>
                <a:sym typeface="Montserrat"/>
              </a:rPr>
            </a:br>
            <a:r>
              <a:rPr lang="pl-PL" sz="1200" b="0" i="0" u="none" strike="noStrike" cap="none">
                <a:solidFill>
                  <a:schemeClr val="dk1"/>
                </a:solidFill>
                <a:latin typeface="Montserrat"/>
                <a:ea typeface="Montserrat"/>
                <a:cs typeface="Montserrat"/>
                <a:sym typeface="Montserrat"/>
              </a:rPr>
              <a:t>the size and structure of tourist traffic</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behavior of guests and residents in the area of ​​leisure time (KT and GKM)the size of the MICE market</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social impact of tourism - opinions of residents on tourism</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economic impact of events</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size of the tourism industry</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availability of tourist attractions and cultural institutions for people with special needs</a:t>
            </a:r>
            <a:endParaRPr sz="1200" b="0" i="0" u="none" strike="noStrike" cap="none">
              <a:solidFill>
                <a:schemeClr val="dk1"/>
              </a:solidFill>
              <a:latin typeface="Montserrat"/>
              <a:ea typeface="Montserrat"/>
              <a:cs typeface="Montserrat"/>
              <a:sym typeface="Montserrat"/>
            </a:endParaRPr>
          </a:p>
        </p:txBody>
      </p:sp>
      <p:pic>
        <p:nvPicPr>
          <p:cNvPr id="381" name="Google Shape;381;g3408bcba5a4_6_47" title="Zasób 20.png"/>
          <p:cNvPicPr preferRelativeResize="0"/>
          <p:nvPr/>
        </p:nvPicPr>
        <p:blipFill>
          <a:blip r:embed="rId5">
            <a:alphaModFix/>
          </a:blip>
          <a:stretch>
            <a:fillRect/>
          </a:stretch>
        </p:blipFill>
        <p:spPr>
          <a:xfrm>
            <a:off x="8550000" y="2674638"/>
            <a:ext cx="2781300" cy="160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3408bcba5a4_6_15"/>
          <p:cNvPicPr preferRelativeResize="0"/>
          <p:nvPr/>
        </p:nvPicPr>
        <p:blipFill rotWithShape="1">
          <a:blip r:embed="rId3">
            <a:alphaModFix/>
          </a:blip>
          <a:srcRect/>
          <a:stretch/>
        </p:blipFill>
        <p:spPr>
          <a:xfrm>
            <a:off x="9767500" y="165950"/>
            <a:ext cx="2286000" cy="2286000"/>
          </a:xfrm>
          <a:prstGeom prst="rect">
            <a:avLst/>
          </a:prstGeom>
          <a:noFill/>
          <a:ln>
            <a:noFill/>
          </a:ln>
        </p:spPr>
      </p:pic>
      <p:pic>
        <p:nvPicPr>
          <p:cNvPr id="387" name="Google Shape;387;g3408bcba5a4_6_15"/>
          <p:cNvPicPr preferRelativeResize="0"/>
          <p:nvPr/>
        </p:nvPicPr>
        <p:blipFill rotWithShape="1">
          <a:blip r:embed="rId4">
            <a:alphaModFix/>
          </a:blip>
          <a:srcRect/>
          <a:stretch/>
        </p:blipFill>
        <p:spPr>
          <a:xfrm>
            <a:off x="5917388" y="4339425"/>
            <a:ext cx="2081648" cy="2059225"/>
          </a:xfrm>
          <a:prstGeom prst="rect">
            <a:avLst/>
          </a:prstGeom>
          <a:noFill/>
          <a:ln>
            <a:noFill/>
          </a:ln>
        </p:spPr>
      </p:pic>
      <p:pic>
        <p:nvPicPr>
          <p:cNvPr id="388" name="Google Shape;388;g3408bcba5a4_6_15"/>
          <p:cNvPicPr preferRelativeResize="0"/>
          <p:nvPr/>
        </p:nvPicPr>
        <p:blipFill rotWithShape="1">
          <a:blip r:embed="rId5">
            <a:alphaModFix/>
          </a:blip>
          <a:srcRect/>
          <a:stretch/>
        </p:blipFill>
        <p:spPr>
          <a:xfrm>
            <a:off x="5998403" y="2365750"/>
            <a:ext cx="1810873" cy="1927442"/>
          </a:xfrm>
          <a:prstGeom prst="rect">
            <a:avLst/>
          </a:prstGeom>
          <a:noFill/>
          <a:ln>
            <a:noFill/>
          </a:ln>
        </p:spPr>
      </p:pic>
      <p:sp>
        <p:nvSpPr>
          <p:cNvPr id="389" name="Google Shape;389;g3408bcba5a4_6_15"/>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Sale </a:t>
            </a:r>
            <a:endParaRPr sz="2700">
              <a:solidFill>
                <a:srgbClr val="A69B64"/>
              </a:solidFill>
              <a:latin typeface="Montserrat Medium"/>
              <a:ea typeface="Montserrat Medium"/>
              <a:cs typeface="Montserrat Medium"/>
              <a:sym typeface="Montserrat Medium"/>
            </a:endParaRPr>
          </a:p>
        </p:txBody>
      </p:sp>
      <p:pic>
        <p:nvPicPr>
          <p:cNvPr id="390" name="Google Shape;390;g3408bcba5a4_6_15"/>
          <p:cNvPicPr preferRelativeResize="0"/>
          <p:nvPr/>
        </p:nvPicPr>
        <p:blipFill rotWithShape="1">
          <a:blip r:embed="rId6">
            <a:alphaModFix/>
          </a:blip>
          <a:srcRect/>
          <a:stretch/>
        </p:blipFill>
        <p:spPr>
          <a:xfrm>
            <a:off x="675267" y="284433"/>
            <a:ext cx="958567" cy="559199"/>
          </a:xfrm>
          <a:prstGeom prst="rect">
            <a:avLst/>
          </a:prstGeom>
          <a:noFill/>
          <a:ln>
            <a:noFill/>
          </a:ln>
        </p:spPr>
      </p:pic>
      <p:sp>
        <p:nvSpPr>
          <p:cNvPr id="391" name="Google Shape;391;g3408bcba5a4_6_15"/>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392" name="Google Shape;392;g3408bcba5a4_6_15"/>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393" name="Google Shape;393;g3408bcba5a4_6_15"/>
          <p:cNvSpPr txBox="1"/>
          <p:nvPr/>
        </p:nvSpPr>
        <p:spPr>
          <a:xfrm>
            <a:off x="2845550" y="996000"/>
            <a:ext cx="9423000" cy="3540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394" name="Google Shape;394;g3408bcba5a4_6_15"/>
          <p:cNvSpPr txBox="1"/>
          <p:nvPr/>
        </p:nvSpPr>
        <p:spPr>
          <a:xfrm>
            <a:off x="675275" y="1312500"/>
            <a:ext cx="5433900" cy="4785895"/>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000"/>
              <a:buFont typeface="Arial"/>
              <a:buNone/>
            </a:pPr>
            <a:r>
              <a:rPr lang="pl-PL" sz="1000" b="1" i="0" u="none" strike="noStrike" cap="none">
                <a:solidFill>
                  <a:schemeClr val="dk1"/>
                </a:solidFill>
                <a:latin typeface="Montserrat"/>
                <a:ea typeface="Montserrat"/>
                <a:cs typeface="Montserrat"/>
                <a:sym typeface="Montserrat"/>
              </a:rPr>
              <a:t>Mission:</a:t>
            </a:r>
            <a:endParaRPr sz="1000" b="1"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r>
              <a:rPr lang="pl-PL" sz="1000" b="0" i="0" u="none" strike="noStrike" cap="none">
                <a:solidFill>
                  <a:schemeClr val="dk1"/>
                </a:solidFill>
                <a:latin typeface="Montserrat"/>
                <a:ea typeface="Montserrat"/>
                <a:cs typeface="Montserrat"/>
                <a:sym typeface="Montserrat"/>
              </a:rPr>
              <a:t>Building relationships with customers, providing professional service and satisfaction with the solutions we provide.</a:t>
            </a: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r>
              <a:rPr lang="pl-PL" sz="1000" b="1" i="0" u="none" strike="noStrike" cap="none">
                <a:solidFill>
                  <a:schemeClr val="dk1"/>
                </a:solidFill>
                <a:latin typeface="Montserrat"/>
                <a:ea typeface="Montserrat"/>
                <a:cs typeface="Montserrat"/>
                <a:sym typeface="Montserrat"/>
              </a:rPr>
              <a:t>Vision:</a:t>
            </a:r>
            <a:endParaRPr sz="1000" b="1"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r>
              <a:rPr lang="pl-PL" sz="1000" b="0" i="0" u="none" strike="noStrike" cap="none">
                <a:solidFill>
                  <a:schemeClr val="dk1"/>
                </a:solidFill>
                <a:latin typeface="Montserrat"/>
                <a:ea typeface="Montserrat"/>
                <a:cs typeface="Montserrat"/>
                <a:sym typeface="Montserrat"/>
              </a:rPr>
              <a:t>Striving to become a regional leader, we want to provide our customers with the highest quality products and services.</a:t>
            </a: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r>
              <a:rPr lang="pl-PL" sz="1000" b="0" i="0" u="none" strike="noStrike" cap="none">
                <a:solidFill>
                  <a:schemeClr val="dk1"/>
                </a:solidFill>
                <a:latin typeface="Montserrat"/>
                <a:ea typeface="Montserrat"/>
                <a:cs typeface="Montserrat"/>
                <a:sym typeface="Montserrat"/>
              </a:rPr>
              <a:t>Employees are passionate about our company, work and life. We are confident in the quality of the brands we promote.</a:t>
            </a: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r>
              <a:rPr lang="pl-PL" sz="1000" b="0" i="0" u="none" strike="noStrike" cap="none">
                <a:solidFill>
                  <a:schemeClr val="dk1"/>
                </a:solidFill>
                <a:latin typeface="Montserrat"/>
                <a:ea typeface="Montserrat"/>
                <a:cs typeface="Montserrat"/>
                <a:sym typeface="Montserrat"/>
              </a:rPr>
              <a:t>Creating and implementing a purchasing policy related to sustainable development: The aim is to support the implementation of the strategy of the Gdansk Tourist Organization, by managing purchasing categories, building a modern management culture and operational excellence, taking care of the sustainable development of the supply chain and sales. </a:t>
            </a: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r>
              <a:rPr lang="pl-PL" sz="1000" b="0" i="0" u="none" strike="noStrike" cap="none">
                <a:solidFill>
                  <a:schemeClr val="dk1"/>
                </a:solidFill>
                <a:latin typeface="Montserrat"/>
                <a:ea typeface="Montserrat"/>
                <a:cs typeface="Montserrat"/>
                <a:sym typeface="Montserrat"/>
              </a:rPr>
              <a:t>Our road map is based on an implementation plan that focuses on the "from manufacturer to customer" approach and assumes the involvement of all parties in the value chain, including our customers. </a:t>
            </a: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000"/>
              <a:buFont typeface="Arial"/>
              <a:buNone/>
            </a:pPr>
            <a:r>
              <a:rPr lang="pl-PL" sz="1000" b="0" i="0" u="none" strike="noStrike" cap="none">
                <a:solidFill>
                  <a:schemeClr val="dk1"/>
                </a:solidFill>
                <a:latin typeface="Montserrat"/>
                <a:ea typeface="Montserrat"/>
                <a:cs typeface="Montserrat"/>
                <a:sym typeface="Montserrat"/>
              </a:rPr>
              <a:t>The purchasing area uses the services of carefully selected suppliers. As part of the continuous improvement of purchasing processes, it develops and standardizes the processes related to their selection.</a:t>
            </a:r>
            <a:endParaRPr sz="1000" b="0" i="0" u="none" strike="noStrike" cap="none">
              <a:solidFill>
                <a:schemeClr val="dk1"/>
              </a:solidFill>
              <a:latin typeface="Montserrat"/>
              <a:ea typeface="Montserrat"/>
              <a:cs typeface="Montserrat"/>
              <a:sym typeface="Montserrat"/>
            </a:endParaRPr>
          </a:p>
        </p:txBody>
      </p:sp>
      <p:pic>
        <p:nvPicPr>
          <p:cNvPr id="395" name="Google Shape;395;g3408bcba5a4_6_15"/>
          <p:cNvPicPr preferRelativeResize="0"/>
          <p:nvPr/>
        </p:nvPicPr>
        <p:blipFill rotWithShape="1">
          <a:blip r:embed="rId8">
            <a:alphaModFix/>
          </a:blip>
          <a:srcRect/>
          <a:stretch/>
        </p:blipFill>
        <p:spPr>
          <a:xfrm>
            <a:off x="7549575" y="132650"/>
            <a:ext cx="2286000" cy="2286000"/>
          </a:xfrm>
          <a:prstGeom prst="rect">
            <a:avLst/>
          </a:prstGeom>
          <a:noFill/>
          <a:ln>
            <a:noFill/>
          </a:ln>
        </p:spPr>
      </p:pic>
      <p:pic>
        <p:nvPicPr>
          <p:cNvPr id="396" name="Google Shape;396;g3408bcba5a4_6_15"/>
          <p:cNvPicPr preferRelativeResize="0"/>
          <p:nvPr/>
        </p:nvPicPr>
        <p:blipFill rotWithShape="1">
          <a:blip r:embed="rId9">
            <a:alphaModFix/>
          </a:blip>
          <a:srcRect/>
          <a:stretch/>
        </p:blipFill>
        <p:spPr>
          <a:xfrm>
            <a:off x="7920600" y="4646767"/>
            <a:ext cx="2087505" cy="1751882"/>
          </a:xfrm>
          <a:prstGeom prst="rect">
            <a:avLst/>
          </a:prstGeom>
          <a:noFill/>
          <a:ln>
            <a:noFill/>
          </a:ln>
        </p:spPr>
      </p:pic>
      <p:pic>
        <p:nvPicPr>
          <p:cNvPr id="397" name="Google Shape;397;g3408bcba5a4_6_15"/>
          <p:cNvPicPr preferRelativeResize="0"/>
          <p:nvPr/>
        </p:nvPicPr>
        <p:blipFill rotWithShape="1">
          <a:blip r:embed="rId10">
            <a:alphaModFix/>
          </a:blip>
          <a:srcRect/>
          <a:stretch/>
        </p:blipFill>
        <p:spPr>
          <a:xfrm>
            <a:off x="10180223" y="4564025"/>
            <a:ext cx="1738089" cy="1751883"/>
          </a:xfrm>
          <a:prstGeom prst="rect">
            <a:avLst/>
          </a:prstGeom>
          <a:noFill/>
          <a:ln>
            <a:noFill/>
          </a:ln>
        </p:spPr>
      </p:pic>
      <p:pic>
        <p:nvPicPr>
          <p:cNvPr id="398" name="Google Shape;398;g3408bcba5a4_6_15"/>
          <p:cNvPicPr preferRelativeResize="0"/>
          <p:nvPr/>
        </p:nvPicPr>
        <p:blipFill rotWithShape="1">
          <a:blip r:embed="rId11">
            <a:alphaModFix/>
          </a:blip>
          <a:srcRect/>
          <a:stretch/>
        </p:blipFill>
        <p:spPr>
          <a:xfrm>
            <a:off x="8034513" y="2504800"/>
            <a:ext cx="1859670" cy="2059215"/>
          </a:xfrm>
          <a:prstGeom prst="rect">
            <a:avLst/>
          </a:prstGeom>
          <a:noFill/>
          <a:ln>
            <a:noFill/>
          </a:ln>
        </p:spPr>
      </p:pic>
      <p:pic>
        <p:nvPicPr>
          <p:cNvPr id="399" name="Google Shape;399;g3408bcba5a4_6_15"/>
          <p:cNvPicPr preferRelativeResize="0"/>
          <p:nvPr/>
        </p:nvPicPr>
        <p:blipFill rotWithShape="1">
          <a:blip r:embed="rId12">
            <a:alphaModFix/>
          </a:blip>
          <a:srcRect/>
          <a:stretch/>
        </p:blipFill>
        <p:spPr>
          <a:xfrm>
            <a:off x="10119430" y="2504810"/>
            <a:ext cx="1859670" cy="2059215"/>
          </a:xfrm>
          <a:prstGeom prst="rect">
            <a:avLst/>
          </a:prstGeom>
          <a:noFill/>
          <a:ln>
            <a:noFill/>
          </a:ln>
        </p:spPr>
      </p:pic>
      <p:pic>
        <p:nvPicPr>
          <p:cNvPr id="400" name="Google Shape;400;g3408bcba5a4_6_15"/>
          <p:cNvPicPr preferRelativeResize="0"/>
          <p:nvPr/>
        </p:nvPicPr>
        <p:blipFill rotWithShape="1">
          <a:blip r:embed="rId13">
            <a:alphaModFix/>
          </a:blip>
          <a:srcRect/>
          <a:stretch/>
        </p:blipFill>
        <p:spPr>
          <a:xfrm>
            <a:off x="6195325" y="93426"/>
            <a:ext cx="1354250" cy="2159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408bcba5a4_6_39"/>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OneCard</a:t>
            </a:r>
            <a:endParaRPr sz="2700">
              <a:solidFill>
                <a:srgbClr val="A69B64"/>
              </a:solidFill>
              <a:latin typeface="Montserrat Medium"/>
              <a:ea typeface="Montserrat Medium"/>
              <a:cs typeface="Montserrat Medium"/>
              <a:sym typeface="Montserrat Medium"/>
            </a:endParaRPr>
          </a:p>
        </p:txBody>
      </p:sp>
      <p:pic>
        <p:nvPicPr>
          <p:cNvPr id="406" name="Google Shape;406;g3408bcba5a4_6_39"/>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407" name="Google Shape;407;g3408bcba5a4_6_39"/>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408" name="Google Shape;408;g3408bcba5a4_6_39"/>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409" name="Google Shape;409;g3408bcba5a4_6_39"/>
          <p:cNvSpPr txBox="1"/>
          <p:nvPr/>
        </p:nvSpPr>
        <p:spPr>
          <a:xfrm>
            <a:off x="2770450" y="1626288"/>
            <a:ext cx="9423000" cy="3540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410" name="Google Shape;410;g3408bcba5a4_6_39"/>
          <p:cNvSpPr txBox="1"/>
          <p:nvPr/>
        </p:nvSpPr>
        <p:spPr>
          <a:xfrm>
            <a:off x="4605775" y="2405425"/>
            <a:ext cx="6052200" cy="28167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1600"/>
              </a:spcBef>
              <a:spcAft>
                <a:spcPts val="0"/>
              </a:spcAft>
              <a:buClr>
                <a:srgbClr val="000000"/>
              </a:buClr>
              <a:buSzPts val="358"/>
              <a:buFont typeface="Arial"/>
              <a:buNone/>
            </a:pPr>
            <a:r>
              <a:rPr lang="pl-PL" sz="1200" b="0" i="0" u="none" strike="noStrike" cap="none">
                <a:solidFill>
                  <a:schemeClr val="dk1"/>
                </a:solidFill>
                <a:highlight>
                  <a:srgbClr val="FFFFFF"/>
                </a:highlight>
                <a:latin typeface="Montserrat"/>
                <a:ea typeface="Montserrat"/>
                <a:cs typeface="Montserrat"/>
                <a:sym typeface="Montserrat"/>
              </a:rPr>
              <a:t>One universal platform that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integrates</a:t>
            </a:r>
            <a:r>
              <a:rPr lang="pl-PL" sz="1200" b="1" i="0" u="none" strike="noStrike" cap="none">
                <a:solidFill>
                  <a:schemeClr val="dk1"/>
                </a:solidFill>
                <a:highlight>
                  <a:srgbClr val="FFFFFF"/>
                </a:highlight>
                <a:latin typeface="Montserrat"/>
                <a:ea typeface="Montserrat"/>
                <a:cs typeface="Montserrat"/>
                <a:sym typeface="Montserrat"/>
              </a:rPr>
              <a:t> </a:t>
            </a:r>
            <a:r>
              <a:rPr lang="pl-PL" sz="1200" b="0" i="0" u="none" strike="noStrike" cap="none">
                <a:solidFill>
                  <a:schemeClr val="dk1"/>
                </a:solidFill>
                <a:highlight>
                  <a:srgbClr val="FFFFFF"/>
                </a:highlight>
                <a:latin typeface="Montserrat"/>
                <a:ea typeface="Montserrat"/>
                <a:cs typeface="Montserrat"/>
                <a:sym typeface="Montserrat"/>
              </a:rPr>
              <a:t>various city and commercial services, provides access to information and builds knowledge, identity and user engagement in the spirit of equality and accessibility.</a:t>
            </a:r>
            <a:endParaRPr sz="1200" b="0" i="0" u="none" strike="noStrike" cap="none">
              <a:solidFill>
                <a:schemeClr val="dk1"/>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0"/>
              </a:spcAft>
              <a:buClr>
                <a:srgbClr val="000000"/>
              </a:buClr>
              <a:buSzPts val="358"/>
              <a:buFont typeface="Arial"/>
              <a:buNone/>
            </a:pPr>
            <a:r>
              <a:rPr lang="pl-PL" sz="1200" b="0" i="0" u="none" strike="noStrike" cap="none">
                <a:solidFill>
                  <a:schemeClr val="dk1"/>
                </a:solidFill>
                <a:highlight>
                  <a:srgbClr val="FFFFFF"/>
                </a:highlight>
                <a:latin typeface="Montserrat"/>
                <a:ea typeface="Montserrat"/>
                <a:cs typeface="Montserrat"/>
                <a:sym typeface="Montserrat"/>
              </a:rPr>
              <a:t>Platforms for residents and tourists based on the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OneCard</a:t>
            </a:r>
            <a:r>
              <a:rPr lang="pl-PL" sz="1200" b="0" i="0" u="none" strike="noStrike" cap="none">
                <a:solidFill>
                  <a:schemeClr val="dk1"/>
                </a:solidFill>
                <a:highlight>
                  <a:srgbClr val="FFFFFF"/>
                </a:highlight>
                <a:latin typeface="Montserrat"/>
                <a:ea typeface="Montserrat"/>
                <a:cs typeface="Montserrat"/>
                <a:sym typeface="Montserrat"/>
              </a:rPr>
              <a:t> system operate in over 40 cities throughout Poland and are used by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over 1.5 million users</a:t>
            </a:r>
            <a:r>
              <a:rPr lang="pl-PL" sz="1200" b="0" i="0" u="none" strike="noStrike" cap="none">
                <a:solidFill>
                  <a:schemeClr val="dk1"/>
                </a:solidFill>
                <a:highlight>
                  <a:srgbClr val="FFFFFF"/>
                </a:highlight>
                <a:latin typeface="Montserrat"/>
                <a:ea typeface="Montserrat"/>
                <a:cs typeface="Montserrat"/>
                <a:sym typeface="Montserrat"/>
              </a:rPr>
              <a:t>.</a:t>
            </a:r>
            <a:endParaRPr sz="1200" b="0" i="0" u="none" strike="noStrike" cap="none">
              <a:solidFill>
                <a:schemeClr val="dk1"/>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0"/>
              </a:spcAft>
              <a:buClr>
                <a:srgbClr val="000000"/>
              </a:buClr>
              <a:buSzPts val="358"/>
              <a:buFont typeface="Arial"/>
              <a:buNone/>
            </a:pPr>
            <a:endParaRPr sz="1200" b="0" i="0" u="none" strike="noStrike" cap="none">
              <a:solidFill>
                <a:schemeClr val="dk1"/>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0"/>
              </a:spcAft>
              <a:buClr>
                <a:srgbClr val="000000"/>
              </a:buClr>
              <a:buSzPts val="358"/>
              <a:buFont typeface="Arial"/>
              <a:buNone/>
            </a:pPr>
            <a:endParaRPr sz="1200" b="0" i="0" u="none" strike="noStrike" cap="none">
              <a:solidFill>
                <a:schemeClr val="dk1"/>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1600"/>
              </a:spcAft>
              <a:buClr>
                <a:srgbClr val="000000"/>
              </a:buClr>
              <a:buSzPts val="358"/>
              <a:buFont typeface="Arial"/>
              <a:buNone/>
            </a:pPr>
            <a:endParaRPr sz="1200" b="0" i="0" u="none" strike="noStrike" cap="none">
              <a:solidFill>
                <a:schemeClr val="dk1"/>
              </a:solidFill>
              <a:highlight>
                <a:srgbClr val="FFFFFF"/>
              </a:highlight>
              <a:latin typeface="Montserrat"/>
              <a:ea typeface="Montserrat"/>
              <a:cs typeface="Montserrat"/>
              <a:sym typeface="Montserrat"/>
            </a:endParaRPr>
          </a:p>
        </p:txBody>
      </p:sp>
      <p:pic>
        <p:nvPicPr>
          <p:cNvPr id="411" name="Google Shape;411;g3408bcba5a4_6_39"/>
          <p:cNvPicPr preferRelativeResize="0"/>
          <p:nvPr/>
        </p:nvPicPr>
        <p:blipFill rotWithShape="1">
          <a:blip r:embed="rId5">
            <a:alphaModFix/>
          </a:blip>
          <a:srcRect l="8582" t="9804" r="9442" b="9698"/>
          <a:stretch/>
        </p:blipFill>
        <p:spPr>
          <a:xfrm>
            <a:off x="471500" y="1528687"/>
            <a:ext cx="3892751" cy="3800625"/>
          </a:xfrm>
          <a:prstGeom prst="rect">
            <a:avLst/>
          </a:prstGeom>
          <a:noFill/>
          <a:ln>
            <a:noFill/>
          </a:ln>
        </p:spPr>
      </p:pic>
      <p:sp>
        <p:nvSpPr>
          <p:cNvPr id="412" name="Google Shape;412;g3408bcba5a4_6_39"/>
          <p:cNvSpPr/>
          <p:nvPr/>
        </p:nvSpPr>
        <p:spPr>
          <a:xfrm>
            <a:off x="1187175" y="20143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3408bcba5a4_6_39"/>
          <p:cNvSpPr/>
          <p:nvPr/>
        </p:nvSpPr>
        <p:spPr>
          <a:xfrm>
            <a:off x="2336175" y="20143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3408bcba5a4_6_39"/>
          <p:cNvSpPr/>
          <p:nvPr/>
        </p:nvSpPr>
        <p:spPr>
          <a:xfrm>
            <a:off x="2229075" y="193790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3408bcba5a4_6_39"/>
          <p:cNvSpPr/>
          <p:nvPr/>
        </p:nvSpPr>
        <p:spPr>
          <a:xfrm>
            <a:off x="2336175" y="21214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3408bcba5a4_6_39"/>
          <p:cNvSpPr/>
          <p:nvPr/>
        </p:nvSpPr>
        <p:spPr>
          <a:xfrm>
            <a:off x="2084400" y="183080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3408bcba5a4_6_39"/>
          <p:cNvSpPr/>
          <p:nvPr/>
        </p:nvSpPr>
        <p:spPr>
          <a:xfrm>
            <a:off x="2256850" y="227470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3408bcba5a4_6_39"/>
          <p:cNvSpPr/>
          <p:nvPr/>
        </p:nvSpPr>
        <p:spPr>
          <a:xfrm>
            <a:off x="2403150" y="22285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3408bcba5a4_6_39"/>
          <p:cNvSpPr/>
          <p:nvPr/>
        </p:nvSpPr>
        <p:spPr>
          <a:xfrm>
            <a:off x="2543675" y="3480638"/>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3408bcba5a4_6_39"/>
          <p:cNvSpPr/>
          <p:nvPr/>
        </p:nvSpPr>
        <p:spPr>
          <a:xfrm>
            <a:off x="2149750" y="44040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3408bcba5a4_6_39"/>
          <p:cNvSpPr/>
          <p:nvPr/>
        </p:nvSpPr>
        <p:spPr>
          <a:xfrm>
            <a:off x="3316525" y="27438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3408bcba5a4_6_39"/>
          <p:cNvSpPr/>
          <p:nvPr/>
        </p:nvSpPr>
        <p:spPr>
          <a:xfrm>
            <a:off x="2617525" y="4849325"/>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3408bcba5a4_6_39"/>
          <p:cNvSpPr/>
          <p:nvPr/>
        </p:nvSpPr>
        <p:spPr>
          <a:xfrm>
            <a:off x="2650775" y="3218875"/>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3408bcba5a4_6_39"/>
          <p:cNvSpPr/>
          <p:nvPr/>
        </p:nvSpPr>
        <p:spPr>
          <a:xfrm>
            <a:off x="2681550" y="35877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3408bcba5a4_6_39"/>
          <p:cNvSpPr/>
          <p:nvPr/>
        </p:nvSpPr>
        <p:spPr>
          <a:xfrm>
            <a:off x="2831025" y="29521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3408bcba5a4_6_39"/>
          <p:cNvSpPr/>
          <p:nvPr/>
        </p:nvSpPr>
        <p:spPr>
          <a:xfrm>
            <a:off x="2543675" y="3272425"/>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3408bcba5a4_6_39"/>
          <p:cNvSpPr/>
          <p:nvPr/>
        </p:nvSpPr>
        <p:spPr>
          <a:xfrm>
            <a:off x="2938125" y="468830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3408bcba5a4_6_39"/>
          <p:cNvSpPr/>
          <p:nvPr/>
        </p:nvSpPr>
        <p:spPr>
          <a:xfrm>
            <a:off x="1549275" y="3272413"/>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3408bcba5a4_6_39"/>
          <p:cNvSpPr/>
          <p:nvPr/>
        </p:nvSpPr>
        <p:spPr>
          <a:xfrm>
            <a:off x="1748525" y="39532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3408bcba5a4_6_39"/>
          <p:cNvSpPr/>
          <p:nvPr/>
        </p:nvSpPr>
        <p:spPr>
          <a:xfrm>
            <a:off x="3316525" y="40603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3408bcba5a4_6_39"/>
          <p:cNvSpPr/>
          <p:nvPr/>
        </p:nvSpPr>
        <p:spPr>
          <a:xfrm>
            <a:off x="3801250" y="2228550"/>
            <a:ext cx="107100" cy="107100"/>
          </a:xfrm>
          <a:prstGeom prst="ellipse">
            <a:avLst/>
          </a:prstGeom>
          <a:solidFill>
            <a:srgbClr val="A69B6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3408bcba5a4_8_52"/>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OneCard</a:t>
            </a:r>
            <a:endParaRPr sz="2700">
              <a:solidFill>
                <a:srgbClr val="A69B64"/>
              </a:solidFill>
              <a:latin typeface="Montserrat Medium"/>
              <a:ea typeface="Montserrat Medium"/>
              <a:cs typeface="Montserrat Medium"/>
              <a:sym typeface="Montserrat Medium"/>
            </a:endParaRPr>
          </a:p>
        </p:txBody>
      </p:sp>
      <p:pic>
        <p:nvPicPr>
          <p:cNvPr id="437" name="Google Shape;437;g3408bcba5a4_8_52"/>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438" name="Google Shape;438;g3408bcba5a4_8_52"/>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439" name="Google Shape;439;g3408bcba5a4_8_52"/>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440" name="Google Shape;440;g3408bcba5a4_8_52"/>
          <p:cNvSpPr txBox="1"/>
          <p:nvPr/>
        </p:nvSpPr>
        <p:spPr>
          <a:xfrm>
            <a:off x="2865250" y="1390125"/>
            <a:ext cx="9423000" cy="3540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441" name="Google Shape;441;g3408bcba5a4_8_52"/>
          <p:cNvSpPr txBox="1"/>
          <p:nvPr/>
        </p:nvSpPr>
        <p:spPr>
          <a:xfrm>
            <a:off x="2302725" y="1365788"/>
            <a:ext cx="9176700" cy="4644600"/>
          </a:xfrm>
          <a:prstGeom prst="rect">
            <a:avLst/>
          </a:prstGeom>
          <a:noFill/>
          <a:ln>
            <a:noFill/>
          </a:ln>
        </p:spPr>
        <p:txBody>
          <a:bodyPr spcFirstLastPara="1" wrap="square" lIns="121900" tIns="121900" rIns="121900" bIns="121900" anchor="t" anchorCtr="0">
            <a:noAutofit/>
          </a:bodyPr>
          <a:lstStyle/>
          <a:p>
            <a:pPr marL="457200" marR="0" lvl="0" indent="-304800" algn="just" rtl="0">
              <a:lnSpc>
                <a:spcPct val="200000"/>
              </a:lnSpc>
              <a:spcBef>
                <a:spcPts val="0"/>
              </a:spcBef>
              <a:spcAft>
                <a:spcPts val="0"/>
              </a:spcAft>
              <a:buClr>
                <a:schemeClr val="dk1"/>
              </a:buClr>
              <a:buSzPts val="1200"/>
              <a:buFont typeface="Montserrat"/>
              <a:buChar char="●"/>
            </a:pPr>
            <a:r>
              <a:rPr lang="pl-PL" sz="1200" b="0" i="0" u="none" strike="noStrike" cap="none">
                <a:solidFill>
                  <a:schemeClr val="dk1"/>
                </a:solidFill>
                <a:highlight>
                  <a:srgbClr val="FFFFFF"/>
                </a:highlight>
                <a:latin typeface="Montserrat"/>
                <a:ea typeface="Montserrat"/>
                <a:cs typeface="Montserrat"/>
                <a:sym typeface="Montserrat"/>
              </a:rPr>
              <a:t>integrated system based on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software as a service (SAAS)</a:t>
            </a:r>
            <a:r>
              <a:rPr lang="pl-PL" sz="1200" b="0" i="0" u="none" strike="noStrike" cap="none">
                <a:solidFill>
                  <a:schemeClr val="dk1"/>
                </a:solidFill>
                <a:highlight>
                  <a:srgbClr val="FFFFFF"/>
                </a:highlight>
                <a:latin typeface="Montserrat"/>
                <a:ea typeface="Montserrat"/>
                <a:cs typeface="Montserrat"/>
                <a:sym typeface="Montserrat"/>
              </a:rPr>
              <a:t>, connecting cultural institutions, recreational facilities, educational institutions, local government units, NGOs, social programs and other city projects</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b="0" i="0" u="none" strike="noStrike" cap="none">
                <a:solidFill>
                  <a:schemeClr val="dk1"/>
                </a:solidFill>
                <a:highlight>
                  <a:srgbClr val="FFFFFF"/>
                </a:highlight>
                <a:latin typeface="Montserrat"/>
                <a:ea typeface="Montserrat"/>
                <a:cs typeface="Montserrat"/>
                <a:sym typeface="Montserrat"/>
              </a:rPr>
              <a:t>a tool for solving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real problems</a:t>
            </a:r>
            <a:r>
              <a:rPr lang="pl-PL" sz="1200" b="0" i="0" u="none" strike="noStrike" cap="none">
                <a:solidFill>
                  <a:schemeClr val="dk1"/>
                </a:solidFill>
                <a:highlight>
                  <a:srgbClr val="FFFFFF"/>
                </a:highlight>
                <a:latin typeface="Montserrat"/>
                <a:ea typeface="Montserrat"/>
                <a:cs typeface="Montserrat"/>
                <a:sym typeface="Montserrat"/>
              </a:rPr>
              <a:t> of cities based on actual data</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i="0" u="none" strike="noStrike" cap="none">
                <a:solidFill>
                  <a:schemeClr val="dk1"/>
                </a:solidFill>
                <a:highlight>
                  <a:srgbClr val="FFFFFF"/>
                </a:highlight>
                <a:latin typeface="Montserrat SemiBold"/>
                <a:ea typeface="Montserrat SemiBold"/>
                <a:cs typeface="Montserrat SemiBold"/>
                <a:sym typeface="Montserrat SemiBold"/>
              </a:rPr>
              <a:t>a research tool</a:t>
            </a:r>
            <a:r>
              <a:rPr lang="pl-PL" sz="1200" b="0" i="0" u="none" strike="noStrike" cap="none">
                <a:solidFill>
                  <a:schemeClr val="dk1"/>
                </a:solidFill>
                <a:highlight>
                  <a:srgbClr val="FFFFFF"/>
                </a:highlight>
                <a:latin typeface="Montserrat"/>
                <a:ea typeface="Montserrat"/>
                <a:cs typeface="Montserrat"/>
                <a:sym typeface="Montserrat"/>
              </a:rPr>
              <a:t> allowing for collecting and analyzing demographic and statistical data</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b="0" i="0" u="none" strike="noStrike" cap="none">
                <a:solidFill>
                  <a:schemeClr val="dk1"/>
                </a:solidFill>
                <a:highlight>
                  <a:srgbClr val="FFFFFF"/>
                </a:highlight>
                <a:latin typeface="Montserrat"/>
                <a:ea typeface="Montserrat"/>
                <a:cs typeface="Montserrat"/>
                <a:sym typeface="Montserrat"/>
              </a:rPr>
              <a:t>a platform for conducting public opinion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surveys</a:t>
            </a:r>
            <a:endParaRPr sz="1200" i="0" u="none" strike="noStrike" cap="none">
              <a:solidFill>
                <a:schemeClr val="dk1"/>
              </a:solidFill>
              <a:highlight>
                <a:srgbClr val="FFFFFF"/>
              </a:highlight>
              <a:latin typeface="Montserrat SemiBold"/>
              <a:ea typeface="Montserrat SemiBold"/>
              <a:cs typeface="Montserrat SemiBold"/>
              <a:sym typeface="Montserrat SemiBold"/>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i="0" u="none" strike="noStrike" cap="none">
                <a:solidFill>
                  <a:schemeClr val="dk1"/>
                </a:solidFill>
                <a:highlight>
                  <a:srgbClr val="FFFFFF"/>
                </a:highlight>
                <a:latin typeface="Montserrat SemiBold"/>
                <a:ea typeface="Montserrat SemiBold"/>
                <a:cs typeface="Montserrat SemiBold"/>
                <a:sym typeface="Montserrat SemiBold"/>
              </a:rPr>
              <a:t>resident = tourist</a:t>
            </a:r>
            <a:r>
              <a:rPr lang="pl-PL" sz="1200" b="0" i="0" u="none" strike="noStrike" cap="none">
                <a:solidFill>
                  <a:schemeClr val="dk1"/>
                </a:solidFill>
                <a:highlight>
                  <a:srgbClr val="FFFFFF"/>
                </a:highlight>
                <a:latin typeface="Montserrat"/>
                <a:ea typeface="Montserrat"/>
                <a:cs typeface="Montserrat"/>
                <a:sym typeface="Montserrat"/>
              </a:rPr>
              <a:t>: shaping the attitude of a resident as a local tourist and compensating for inconveniences</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i="0" u="none" strike="noStrike" cap="none">
                <a:solidFill>
                  <a:schemeClr val="dk1"/>
                </a:solidFill>
                <a:highlight>
                  <a:srgbClr val="FFFFFF"/>
                </a:highlight>
                <a:latin typeface="Montserrat SemiBold"/>
                <a:ea typeface="Montserrat SemiBold"/>
                <a:cs typeface="Montserrat SemiBold"/>
                <a:sym typeface="Montserrat SemiBold"/>
              </a:rPr>
              <a:t>resident = ambassador</a:t>
            </a:r>
            <a:r>
              <a:rPr lang="pl-PL" sz="1200" b="0" i="0" u="none" strike="noStrike" cap="none">
                <a:solidFill>
                  <a:schemeClr val="dk1"/>
                </a:solidFill>
                <a:highlight>
                  <a:srgbClr val="FFFFFF"/>
                </a:highlight>
                <a:latin typeface="Montserrat"/>
                <a:ea typeface="Montserrat"/>
                <a:cs typeface="Montserrat"/>
                <a:sym typeface="Montserrat"/>
              </a:rPr>
              <a:t>: image offer of the city for residents, developing knowledge of its culture and history, building local identity and activating users</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i="0" u="none" strike="noStrike" cap="none">
                <a:solidFill>
                  <a:schemeClr val="dk1"/>
                </a:solidFill>
                <a:highlight>
                  <a:srgbClr val="FFFFFF"/>
                </a:highlight>
                <a:latin typeface="Montserrat SemiBold"/>
                <a:ea typeface="Montserrat SemiBold"/>
                <a:cs typeface="Montserrat SemiBold"/>
                <a:sym typeface="Montserrat SemiBold"/>
              </a:rPr>
              <a:t>"city Intranet"</a:t>
            </a:r>
            <a:r>
              <a:rPr lang="pl-PL" sz="1200" b="0" i="0" u="none" strike="noStrike" cap="none">
                <a:solidFill>
                  <a:schemeClr val="dk1"/>
                </a:solidFill>
                <a:highlight>
                  <a:srgbClr val="FFFFFF"/>
                </a:highlight>
                <a:latin typeface="Montserrat"/>
                <a:ea typeface="Montserrat"/>
                <a:cs typeface="Montserrat"/>
                <a:sym typeface="Montserrat"/>
              </a:rPr>
              <a:t>: a unique communication tool with residents directly in OneCard channels</a:t>
            </a:r>
            <a:endParaRPr sz="1200" b="0" i="0" u="none" strike="noStrike" cap="none">
              <a:solidFill>
                <a:schemeClr val="dk1"/>
              </a:solidFill>
              <a:highlight>
                <a:srgbClr val="FFFFFF"/>
              </a:highlight>
              <a:latin typeface="Montserrat"/>
              <a:ea typeface="Montserrat"/>
              <a:cs typeface="Montserrat"/>
              <a:sym typeface="Montserrat"/>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b="0" i="0" u="none" strike="noStrike" cap="none">
                <a:solidFill>
                  <a:schemeClr val="dk1"/>
                </a:solidFill>
                <a:highlight>
                  <a:srgbClr val="FFFFFF"/>
                </a:highlight>
                <a:latin typeface="Montserrat"/>
                <a:ea typeface="Montserrat"/>
                <a:cs typeface="Montserrat"/>
                <a:sym typeface="Montserrat"/>
              </a:rPr>
              <a:t>a platform presenting the offer of spending free time in the city based on a centrally managed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calendar of events</a:t>
            </a:r>
            <a:r>
              <a:rPr lang="pl-PL" sz="1200" b="0" i="0" u="none" strike="noStrike" cap="none">
                <a:solidFill>
                  <a:schemeClr val="dk1"/>
                </a:solidFill>
                <a:highlight>
                  <a:srgbClr val="FFFFFF"/>
                </a:highlight>
                <a:latin typeface="Montserrat"/>
                <a:ea typeface="Montserrat"/>
                <a:cs typeface="Montserrat"/>
                <a:sym typeface="Montserrat"/>
              </a:rPr>
              <a:t> with the possibility of downloading items from other calendars and </a:t>
            </a:r>
            <a:r>
              <a:rPr lang="pl-PL" sz="1200" i="0" u="none" strike="noStrike" cap="none">
                <a:solidFill>
                  <a:schemeClr val="dk1"/>
                </a:solidFill>
                <a:highlight>
                  <a:srgbClr val="FFFFFF"/>
                </a:highlight>
                <a:latin typeface="Montserrat SemiBold"/>
                <a:ea typeface="Montserrat SemiBold"/>
                <a:cs typeface="Montserrat SemiBold"/>
                <a:sym typeface="Montserrat SemiBold"/>
              </a:rPr>
              <a:t>selling tickets</a:t>
            </a:r>
            <a:endParaRPr sz="1200" i="0" u="none" strike="noStrike" cap="none">
              <a:solidFill>
                <a:schemeClr val="dk1"/>
              </a:solidFill>
              <a:highlight>
                <a:srgbClr val="FFFFFF"/>
              </a:highlight>
              <a:latin typeface="Montserrat SemiBold"/>
              <a:ea typeface="Montserrat SemiBold"/>
              <a:cs typeface="Montserrat SemiBold"/>
              <a:sym typeface="Montserrat SemiBold"/>
            </a:endParaRPr>
          </a:p>
          <a:p>
            <a:pPr marL="457200" marR="0" lvl="0" indent="-304800" algn="just" rtl="0">
              <a:lnSpc>
                <a:spcPct val="200000"/>
              </a:lnSpc>
              <a:spcBef>
                <a:spcPts val="0"/>
              </a:spcBef>
              <a:spcAft>
                <a:spcPts val="0"/>
              </a:spcAft>
              <a:buClr>
                <a:schemeClr val="dk1"/>
              </a:buClr>
              <a:buSzPts val="1200"/>
              <a:buFont typeface="Montserrat"/>
              <a:buChar char="●"/>
            </a:pPr>
            <a:r>
              <a:rPr lang="pl-PL" sz="1200" i="0" u="none" strike="noStrike" cap="none">
                <a:solidFill>
                  <a:schemeClr val="dk1"/>
                </a:solidFill>
                <a:highlight>
                  <a:srgbClr val="FFFFFF"/>
                </a:highlight>
                <a:latin typeface="Montserrat SemiBold"/>
                <a:ea typeface="Montserrat SemiBold"/>
                <a:cs typeface="Montserrat SemiBold"/>
                <a:sym typeface="Montserrat SemiBold"/>
              </a:rPr>
              <a:t>a nationwide leader</a:t>
            </a:r>
            <a:r>
              <a:rPr lang="pl-PL" sz="1200" b="0" i="0" u="none" strike="noStrike" cap="none">
                <a:solidFill>
                  <a:schemeClr val="dk1"/>
                </a:solidFill>
                <a:highlight>
                  <a:srgbClr val="FFFFFF"/>
                </a:highlight>
                <a:latin typeface="Montserrat"/>
                <a:ea typeface="Montserrat"/>
                <a:cs typeface="Montserrat"/>
                <a:sym typeface="Montserrat"/>
              </a:rPr>
              <a:t> and a project recognizable in Europe</a:t>
            </a:r>
            <a:endParaRPr sz="1200" b="0" i="0" u="none" strike="noStrike" cap="none">
              <a:solidFill>
                <a:schemeClr val="dk1"/>
              </a:solidFill>
              <a:highlight>
                <a:srgbClr val="FFFFFF"/>
              </a:highlight>
              <a:latin typeface="Montserrat"/>
              <a:ea typeface="Montserrat"/>
              <a:cs typeface="Montserrat"/>
              <a:sym typeface="Montserrat"/>
            </a:endParaRPr>
          </a:p>
        </p:txBody>
      </p:sp>
      <p:pic>
        <p:nvPicPr>
          <p:cNvPr id="442" name="Google Shape;442;g3408bcba5a4_8_52"/>
          <p:cNvPicPr preferRelativeResize="0"/>
          <p:nvPr/>
        </p:nvPicPr>
        <p:blipFill rotWithShape="1">
          <a:blip r:embed="rId5">
            <a:alphaModFix/>
          </a:blip>
          <a:srcRect/>
          <a:stretch/>
        </p:blipFill>
        <p:spPr>
          <a:xfrm>
            <a:off x="675275" y="2801125"/>
            <a:ext cx="1255750" cy="1255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3408bcba5a4_8_204"/>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OneCard – Resident’s Card</a:t>
            </a:r>
            <a:endParaRPr sz="2700">
              <a:solidFill>
                <a:srgbClr val="A69B64"/>
              </a:solidFill>
              <a:latin typeface="Montserrat Medium"/>
              <a:ea typeface="Montserrat Medium"/>
              <a:cs typeface="Montserrat Medium"/>
              <a:sym typeface="Montserrat Medium"/>
            </a:endParaRPr>
          </a:p>
        </p:txBody>
      </p:sp>
      <p:pic>
        <p:nvPicPr>
          <p:cNvPr id="448" name="Google Shape;448;g3408bcba5a4_8_204"/>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449" name="Google Shape;449;g3408bcba5a4_8_204"/>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450" name="Google Shape;450;g3408bcba5a4_8_204"/>
          <p:cNvSpPr txBox="1"/>
          <p:nvPr/>
        </p:nvSpPr>
        <p:spPr>
          <a:xfrm>
            <a:off x="2882319" y="1265431"/>
            <a:ext cx="10084800" cy="3540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451" name="Google Shape;451;g3408bcba5a4_8_204"/>
          <p:cNvSpPr txBox="1"/>
          <p:nvPr/>
        </p:nvSpPr>
        <p:spPr>
          <a:xfrm>
            <a:off x="2280286" y="1239197"/>
            <a:ext cx="7868700" cy="5009100"/>
          </a:xfrm>
          <a:prstGeom prst="rect">
            <a:avLst/>
          </a:prstGeom>
          <a:noFill/>
          <a:ln>
            <a:noFill/>
          </a:ln>
        </p:spPr>
        <p:txBody>
          <a:bodyPr spcFirstLastPara="1" wrap="square" lIns="121900" tIns="121900" rIns="121900" bIns="121900" anchor="t" anchorCtr="0">
            <a:noAutofit/>
          </a:bodyPr>
          <a:lstStyle/>
          <a:p>
            <a:pPr marL="457200" marR="0" lvl="0" indent="0" algn="just" rtl="0">
              <a:lnSpc>
                <a:spcPct val="200000"/>
              </a:lnSpc>
              <a:spcBef>
                <a:spcPts val="0"/>
              </a:spcBef>
              <a:spcAft>
                <a:spcPts val="1600"/>
              </a:spcAft>
              <a:buClr>
                <a:srgbClr val="000000"/>
              </a:buClr>
              <a:buSzPts val="1200"/>
              <a:buFont typeface="Arial"/>
              <a:buNone/>
            </a:pPr>
            <a:endParaRPr sz="1200" b="0" i="1" u="none" strike="noStrike" cap="none">
              <a:solidFill>
                <a:srgbClr val="434343"/>
              </a:solidFill>
              <a:highlight>
                <a:srgbClr val="FFFFFF"/>
              </a:highlight>
              <a:latin typeface="Montserrat"/>
              <a:ea typeface="Montserrat"/>
              <a:cs typeface="Montserrat"/>
              <a:sym typeface="Montserrat"/>
            </a:endParaRPr>
          </a:p>
        </p:txBody>
      </p:sp>
      <p:pic>
        <p:nvPicPr>
          <p:cNvPr id="452" name="Google Shape;452;g3408bcba5a4_8_204"/>
          <p:cNvPicPr preferRelativeResize="0"/>
          <p:nvPr/>
        </p:nvPicPr>
        <p:blipFill rotWithShape="1">
          <a:blip r:embed="rId5">
            <a:alphaModFix/>
          </a:blip>
          <a:srcRect/>
          <a:stretch/>
        </p:blipFill>
        <p:spPr>
          <a:xfrm>
            <a:off x="3661247" y="1254416"/>
            <a:ext cx="2290411" cy="1514981"/>
          </a:xfrm>
          <a:prstGeom prst="rect">
            <a:avLst/>
          </a:prstGeom>
          <a:noFill/>
          <a:ln>
            <a:noFill/>
          </a:ln>
        </p:spPr>
      </p:pic>
      <p:pic>
        <p:nvPicPr>
          <p:cNvPr id="453" name="Google Shape;453;g3408bcba5a4_8_204"/>
          <p:cNvPicPr preferRelativeResize="0"/>
          <p:nvPr/>
        </p:nvPicPr>
        <p:blipFill rotWithShape="1">
          <a:blip r:embed="rId6">
            <a:alphaModFix/>
          </a:blip>
          <a:srcRect/>
          <a:stretch/>
        </p:blipFill>
        <p:spPr>
          <a:xfrm>
            <a:off x="8827086" y="2953997"/>
            <a:ext cx="2311389" cy="1514981"/>
          </a:xfrm>
          <a:prstGeom prst="rect">
            <a:avLst/>
          </a:prstGeom>
          <a:noFill/>
          <a:ln>
            <a:noFill/>
          </a:ln>
        </p:spPr>
      </p:pic>
      <p:pic>
        <p:nvPicPr>
          <p:cNvPr id="454" name="Google Shape;454;g3408bcba5a4_8_204"/>
          <p:cNvPicPr preferRelativeResize="0"/>
          <p:nvPr/>
        </p:nvPicPr>
        <p:blipFill rotWithShape="1">
          <a:blip r:embed="rId7">
            <a:alphaModFix/>
          </a:blip>
          <a:srcRect/>
          <a:stretch/>
        </p:blipFill>
        <p:spPr>
          <a:xfrm>
            <a:off x="6255973" y="1254411"/>
            <a:ext cx="2311389" cy="1514981"/>
          </a:xfrm>
          <a:prstGeom prst="rect">
            <a:avLst/>
          </a:prstGeom>
          <a:noFill/>
          <a:ln>
            <a:noFill/>
          </a:ln>
        </p:spPr>
      </p:pic>
      <p:pic>
        <p:nvPicPr>
          <p:cNvPr id="455" name="Google Shape;455;g3408bcba5a4_8_204"/>
          <p:cNvPicPr preferRelativeResize="0"/>
          <p:nvPr/>
        </p:nvPicPr>
        <p:blipFill rotWithShape="1">
          <a:blip r:embed="rId8">
            <a:alphaModFix/>
          </a:blip>
          <a:srcRect/>
          <a:stretch/>
        </p:blipFill>
        <p:spPr>
          <a:xfrm>
            <a:off x="1060090" y="2959293"/>
            <a:ext cx="2290420" cy="1509688"/>
          </a:xfrm>
          <a:prstGeom prst="rect">
            <a:avLst/>
          </a:prstGeom>
          <a:noFill/>
          <a:ln>
            <a:noFill/>
          </a:ln>
        </p:spPr>
      </p:pic>
      <p:pic>
        <p:nvPicPr>
          <p:cNvPr id="456" name="Google Shape;456;g3408bcba5a4_8_204"/>
          <p:cNvPicPr preferRelativeResize="0"/>
          <p:nvPr/>
        </p:nvPicPr>
        <p:blipFill rotWithShape="1">
          <a:blip r:embed="rId9">
            <a:alphaModFix/>
          </a:blip>
          <a:srcRect/>
          <a:stretch/>
        </p:blipFill>
        <p:spPr>
          <a:xfrm>
            <a:off x="3661247" y="2959293"/>
            <a:ext cx="2311383" cy="1523496"/>
          </a:xfrm>
          <a:prstGeom prst="rect">
            <a:avLst/>
          </a:prstGeom>
          <a:noFill/>
          <a:ln>
            <a:noFill/>
          </a:ln>
        </p:spPr>
      </p:pic>
      <p:pic>
        <p:nvPicPr>
          <p:cNvPr id="457" name="Google Shape;457;g3408bcba5a4_8_204"/>
          <p:cNvPicPr preferRelativeResize="0"/>
          <p:nvPr/>
        </p:nvPicPr>
        <p:blipFill rotWithShape="1">
          <a:blip r:embed="rId10">
            <a:alphaModFix/>
          </a:blip>
          <a:srcRect/>
          <a:stretch/>
        </p:blipFill>
        <p:spPr>
          <a:xfrm>
            <a:off x="8837582" y="1254427"/>
            <a:ext cx="2290420" cy="1509671"/>
          </a:xfrm>
          <a:prstGeom prst="rect">
            <a:avLst/>
          </a:prstGeom>
          <a:noFill/>
          <a:ln>
            <a:noFill/>
          </a:ln>
        </p:spPr>
      </p:pic>
      <p:pic>
        <p:nvPicPr>
          <p:cNvPr id="458" name="Google Shape;458;g3408bcba5a4_8_204"/>
          <p:cNvPicPr preferRelativeResize="0"/>
          <p:nvPr/>
        </p:nvPicPr>
        <p:blipFill rotWithShape="1">
          <a:blip r:embed="rId11">
            <a:alphaModFix/>
          </a:blip>
          <a:srcRect/>
          <a:stretch/>
        </p:blipFill>
        <p:spPr>
          <a:xfrm>
            <a:off x="6283376" y="2959288"/>
            <a:ext cx="2282384" cy="1509689"/>
          </a:xfrm>
          <a:prstGeom prst="rect">
            <a:avLst/>
          </a:prstGeom>
          <a:noFill/>
          <a:ln>
            <a:noFill/>
          </a:ln>
        </p:spPr>
      </p:pic>
      <p:pic>
        <p:nvPicPr>
          <p:cNvPr id="459" name="Google Shape;459;g3408bcba5a4_8_204"/>
          <p:cNvPicPr preferRelativeResize="0"/>
          <p:nvPr/>
        </p:nvPicPr>
        <p:blipFill rotWithShape="1">
          <a:blip r:embed="rId12">
            <a:alphaModFix/>
          </a:blip>
          <a:srcRect/>
          <a:stretch/>
        </p:blipFill>
        <p:spPr>
          <a:xfrm rot="-6">
            <a:off x="6658963" y="4847515"/>
            <a:ext cx="1531213" cy="1023937"/>
          </a:xfrm>
          <a:prstGeom prst="rect">
            <a:avLst/>
          </a:prstGeom>
          <a:noFill/>
          <a:ln>
            <a:noFill/>
          </a:ln>
        </p:spPr>
      </p:pic>
      <p:pic>
        <p:nvPicPr>
          <p:cNvPr id="460" name="Google Shape;460;g3408bcba5a4_8_204"/>
          <p:cNvPicPr preferRelativeResize="0"/>
          <p:nvPr/>
        </p:nvPicPr>
        <p:blipFill rotWithShape="1">
          <a:blip r:embed="rId13">
            <a:alphaModFix/>
          </a:blip>
          <a:srcRect/>
          <a:stretch/>
        </p:blipFill>
        <p:spPr>
          <a:xfrm>
            <a:off x="1053675" y="4612072"/>
            <a:ext cx="2290419" cy="1509689"/>
          </a:xfrm>
          <a:prstGeom prst="rect">
            <a:avLst/>
          </a:prstGeom>
          <a:noFill/>
          <a:ln>
            <a:noFill/>
          </a:ln>
        </p:spPr>
      </p:pic>
      <p:pic>
        <p:nvPicPr>
          <p:cNvPr id="461" name="Google Shape;461;g3408bcba5a4_8_204"/>
          <p:cNvPicPr preferRelativeResize="0"/>
          <p:nvPr/>
        </p:nvPicPr>
        <p:blipFill rotWithShape="1">
          <a:blip r:embed="rId14">
            <a:alphaModFix/>
          </a:blip>
          <a:srcRect/>
          <a:stretch/>
        </p:blipFill>
        <p:spPr>
          <a:xfrm>
            <a:off x="3667933" y="4611538"/>
            <a:ext cx="2277076" cy="1490319"/>
          </a:xfrm>
          <a:prstGeom prst="rect">
            <a:avLst/>
          </a:prstGeom>
          <a:noFill/>
          <a:ln>
            <a:noFill/>
          </a:ln>
        </p:spPr>
      </p:pic>
      <p:pic>
        <p:nvPicPr>
          <p:cNvPr id="462" name="Google Shape;462;g3408bcba5a4_8_204"/>
          <p:cNvPicPr preferRelativeResize="0"/>
          <p:nvPr/>
        </p:nvPicPr>
        <p:blipFill rotWithShape="1">
          <a:blip r:embed="rId15">
            <a:alphaModFix/>
          </a:blip>
          <a:srcRect/>
          <a:stretch/>
        </p:blipFill>
        <p:spPr>
          <a:xfrm>
            <a:off x="9139795" y="5159084"/>
            <a:ext cx="1685994" cy="387352"/>
          </a:xfrm>
          <a:prstGeom prst="rect">
            <a:avLst/>
          </a:prstGeom>
          <a:noFill/>
          <a:ln>
            <a:noFill/>
          </a:ln>
        </p:spPr>
      </p:pic>
      <p:pic>
        <p:nvPicPr>
          <p:cNvPr id="463" name="Google Shape;463;g3408bcba5a4_8_204"/>
          <p:cNvPicPr preferRelativeResize="0"/>
          <p:nvPr/>
        </p:nvPicPr>
        <p:blipFill rotWithShape="1">
          <a:blip r:embed="rId16">
            <a:alphaModFix/>
          </a:blip>
          <a:srcRect/>
          <a:stretch/>
        </p:blipFill>
        <p:spPr>
          <a:xfrm>
            <a:off x="1093914" y="1257565"/>
            <a:ext cx="2250182" cy="1490322"/>
          </a:xfrm>
          <a:prstGeom prst="rect">
            <a:avLst/>
          </a:prstGeom>
          <a:noFill/>
          <a:ln>
            <a:noFill/>
          </a:ln>
        </p:spPr>
      </p:pic>
      <p:sp>
        <p:nvSpPr>
          <p:cNvPr id="464" name="Google Shape;464;g3408bcba5a4_8_204"/>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2"/>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186" name="Google Shape;186;p12"/>
          <p:cNvSpPr txBox="1"/>
          <p:nvPr/>
        </p:nvSpPr>
        <p:spPr>
          <a:xfrm>
            <a:off x="675275" y="1428025"/>
            <a:ext cx="75912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1200"/>
              </a:spcBef>
              <a:spcAft>
                <a:spcPts val="0"/>
              </a:spcAft>
              <a:buClr>
                <a:srgbClr val="000000"/>
              </a:buClr>
              <a:buSzPts val="1000"/>
              <a:buFont typeface="Arial"/>
              <a:buNone/>
            </a:pPr>
            <a:r>
              <a:rPr lang="pl-PL" sz="1200" i="0" u="none" strike="noStrike" cap="none">
                <a:solidFill>
                  <a:srgbClr val="000000"/>
                </a:solidFill>
                <a:latin typeface="Montserrat SemiBold"/>
                <a:ea typeface="Montserrat SemiBold"/>
                <a:cs typeface="Montserrat SemiBold"/>
                <a:sym typeface="Montserrat SemiBold"/>
              </a:rPr>
              <a:t>GOT Mission</a:t>
            </a:r>
            <a:endParaRPr sz="120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240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We promote Gdansk as a dynamic and sustainable tourist destination at the local, national and international level. We strive for harmony between residents and tourists and strengthen the city's position as a unique centre of sustainable and business tourism. We are inspired by new trends and seek innovative solutions, focusing on sustainable development that benefits both the local community and tourists and visitors.</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2400"/>
              </a:spcBef>
              <a:spcAft>
                <a:spcPts val="0"/>
              </a:spcAft>
              <a:buClr>
                <a:srgbClr val="000000"/>
              </a:buClr>
              <a:buSzPts val="1000"/>
              <a:buFont typeface="Arial"/>
              <a:buNone/>
            </a:pPr>
            <a:r>
              <a:rPr lang="pl-PL" sz="1200" i="0" u="none" strike="noStrike" cap="none">
                <a:solidFill>
                  <a:srgbClr val="000000"/>
                </a:solidFill>
                <a:latin typeface="Montserrat SemiBold"/>
                <a:ea typeface="Montserrat SemiBold"/>
                <a:cs typeface="Montserrat SemiBold"/>
                <a:sym typeface="Montserrat SemiBold"/>
              </a:rPr>
              <a:t>GOT Vision</a:t>
            </a:r>
            <a:endParaRPr sz="120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50000"/>
              </a:lnSpc>
              <a:spcBef>
                <a:spcPts val="2400"/>
              </a:spcBef>
              <a:spcAft>
                <a:spcPts val="120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Our vision is to make Gdansk a model of sustainable tourism, where an innovative approach is combined with care for the local community and environment. We want Gdansk to be recognized as a leading destination for business and recreational tourism, offering unique experiences that inspire and engage visitors.</a:t>
            </a:r>
            <a:endParaRPr sz="1000" b="0" i="0" u="none" strike="noStrike" cap="none">
              <a:solidFill>
                <a:srgbClr val="000000"/>
              </a:solidFill>
              <a:latin typeface="Montserrat"/>
              <a:ea typeface="Montserrat"/>
              <a:cs typeface="Montserrat"/>
              <a:sym typeface="Montserrat"/>
            </a:endParaRPr>
          </a:p>
        </p:txBody>
      </p:sp>
      <p:pic>
        <p:nvPicPr>
          <p:cNvPr id="187" name="Google Shape;187;p12"/>
          <p:cNvPicPr preferRelativeResize="0"/>
          <p:nvPr/>
        </p:nvPicPr>
        <p:blipFill rotWithShape="1">
          <a:blip r:embed="rId4">
            <a:alphaModFix/>
          </a:blip>
          <a:srcRect/>
          <a:stretch/>
        </p:blipFill>
        <p:spPr>
          <a:xfrm>
            <a:off x="8471125" y="3584575"/>
            <a:ext cx="3519149" cy="2633550"/>
          </a:xfrm>
          <a:prstGeom prst="rect">
            <a:avLst/>
          </a:prstGeom>
          <a:noFill/>
          <a:ln>
            <a:noFill/>
          </a:ln>
        </p:spPr>
      </p:pic>
      <p:pic>
        <p:nvPicPr>
          <p:cNvPr id="188" name="Google Shape;188;p12"/>
          <p:cNvPicPr preferRelativeResize="0"/>
          <p:nvPr/>
        </p:nvPicPr>
        <p:blipFill rotWithShape="1">
          <a:blip r:embed="rId5">
            <a:alphaModFix/>
          </a:blip>
          <a:srcRect l="-2960" t="-5920" r="2960" b="5920"/>
          <a:stretch/>
        </p:blipFill>
        <p:spPr>
          <a:xfrm>
            <a:off x="8342864" y="996000"/>
            <a:ext cx="3647410" cy="2432832"/>
          </a:xfrm>
          <a:prstGeom prst="rect">
            <a:avLst/>
          </a:prstGeom>
          <a:noFill/>
          <a:ln>
            <a:noFill/>
          </a:ln>
        </p:spPr>
      </p:pic>
      <p:sp>
        <p:nvSpPr>
          <p:cNvPr id="189" name="Google Shape;189;p12"/>
          <p:cNvSpPr txBox="1">
            <a:spLocks noGrp="1"/>
          </p:cNvSpPr>
          <p:nvPr>
            <p:ph type="title" idx="4294967295"/>
          </p:nvPr>
        </p:nvSpPr>
        <p:spPr>
          <a:xfrm>
            <a:off x="2790179" y="206950"/>
            <a:ext cx="92001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Gdansk Tourism Organization</a:t>
            </a:r>
            <a:endParaRPr sz="2700">
              <a:solidFill>
                <a:srgbClr val="A69B64"/>
              </a:solidFill>
              <a:latin typeface="Montserrat Medium"/>
              <a:ea typeface="Montserrat Medium"/>
              <a:cs typeface="Montserrat Medium"/>
              <a:sym typeface="Montserrat Medium"/>
            </a:endParaRPr>
          </a:p>
        </p:txBody>
      </p:sp>
      <p:pic>
        <p:nvPicPr>
          <p:cNvPr id="190" name="Google Shape;190;p12"/>
          <p:cNvPicPr preferRelativeResize="0"/>
          <p:nvPr/>
        </p:nvPicPr>
        <p:blipFill rotWithShape="1">
          <a:blip r:embed="rId6">
            <a:alphaModFix/>
          </a:blip>
          <a:srcRect/>
          <a:stretch/>
        </p:blipFill>
        <p:spPr>
          <a:xfrm>
            <a:off x="675267" y="284433"/>
            <a:ext cx="958567" cy="559199"/>
          </a:xfrm>
          <a:prstGeom prst="rect">
            <a:avLst/>
          </a:prstGeom>
          <a:noFill/>
          <a:ln>
            <a:noFill/>
          </a:ln>
        </p:spPr>
      </p:pic>
      <p:sp>
        <p:nvSpPr>
          <p:cNvPr id="191" name="Google Shape;191;p12"/>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408bcba5a4_8_22"/>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OneCard – Resident’s Card</a:t>
            </a:r>
            <a:endParaRPr sz="2700">
              <a:solidFill>
                <a:srgbClr val="A69B64"/>
              </a:solidFill>
              <a:latin typeface="Montserrat Medium"/>
              <a:ea typeface="Montserrat Medium"/>
              <a:cs typeface="Montserrat Medium"/>
              <a:sym typeface="Montserrat Medium"/>
            </a:endParaRPr>
          </a:p>
        </p:txBody>
      </p:sp>
      <p:pic>
        <p:nvPicPr>
          <p:cNvPr id="470" name="Google Shape;470;g3408bcba5a4_8_22"/>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471" name="Google Shape;471;g3408bcba5a4_8_22"/>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472" name="Google Shape;472;g3408bcba5a4_8_22"/>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473" name="Google Shape;473;g3408bcba5a4_8_22"/>
          <p:cNvSpPr txBox="1"/>
          <p:nvPr/>
        </p:nvSpPr>
        <p:spPr>
          <a:xfrm>
            <a:off x="4303138" y="1072969"/>
            <a:ext cx="8082300" cy="41565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0"/>
              </a:spcBef>
              <a:spcAft>
                <a:spcPts val="0"/>
              </a:spcAft>
              <a:buClr>
                <a:srgbClr val="000000"/>
              </a:buClr>
              <a:buSzPts val="358"/>
              <a:buFont typeface="Arial"/>
              <a:buNone/>
            </a:pPr>
            <a:endParaRPr sz="1300" b="0" i="1" u="none" strike="noStrike" cap="none">
              <a:solidFill>
                <a:srgbClr val="434343"/>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0"/>
              </a:spcAft>
              <a:buClr>
                <a:srgbClr val="000000"/>
              </a:buClr>
              <a:buSzPts val="358"/>
              <a:buFont typeface="Arial"/>
              <a:buNone/>
            </a:pPr>
            <a:endParaRPr sz="1300" b="0" i="1" u="none" strike="noStrike" cap="none">
              <a:solidFill>
                <a:srgbClr val="434343"/>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0"/>
              </a:spcAft>
              <a:buClr>
                <a:srgbClr val="000000"/>
              </a:buClr>
              <a:buSzPts val="358"/>
              <a:buFont typeface="Arial"/>
              <a:buNone/>
            </a:pPr>
            <a:endParaRPr sz="1300" b="0" i="1" u="none" strike="noStrike" cap="none">
              <a:solidFill>
                <a:srgbClr val="434343"/>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0"/>
              </a:spcAft>
              <a:buClr>
                <a:srgbClr val="000000"/>
              </a:buClr>
              <a:buSzPts val="358"/>
              <a:buFont typeface="Arial"/>
              <a:buNone/>
            </a:pPr>
            <a:endParaRPr sz="1300" b="0" i="1" u="none" strike="noStrike" cap="none">
              <a:solidFill>
                <a:srgbClr val="434343"/>
              </a:solidFill>
              <a:highlight>
                <a:srgbClr val="FFFFFF"/>
              </a:highlight>
              <a:latin typeface="Montserrat"/>
              <a:ea typeface="Montserrat"/>
              <a:cs typeface="Montserrat"/>
              <a:sym typeface="Montserrat"/>
            </a:endParaRPr>
          </a:p>
          <a:p>
            <a:pPr marL="0" marR="0" lvl="0" indent="0" algn="just" rtl="0">
              <a:lnSpc>
                <a:spcPct val="150000"/>
              </a:lnSpc>
              <a:spcBef>
                <a:spcPts val="1600"/>
              </a:spcBef>
              <a:spcAft>
                <a:spcPts val="1600"/>
              </a:spcAft>
              <a:buClr>
                <a:srgbClr val="000000"/>
              </a:buClr>
              <a:buSzPts val="358"/>
              <a:buFont typeface="Arial"/>
              <a:buNone/>
            </a:pPr>
            <a:endParaRPr sz="1300" b="0" i="1" u="none" strike="noStrike" cap="none">
              <a:solidFill>
                <a:srgbClr val="434343"/>
              </a:solidFill>
              <a:highlight>
                <a:srgbClr val="FFFFFF"/>
              </a:highlight>
              <a:latin typeface="Montserrat"/>
              <a:ea typeface="Montserrat"/>
              <a:cs typeface="Montserrat"/>
              <a:sym typeface="Montserrat"/>
            </a:endParaRPr>
          </a:p>
        </p:txBody>
      </p:sp>
      <p:sp>
        <p:nvSpPr>
          <p:cNvPr id="474" name="Google Shape;474;g3408bcba5a4_8_22"/>
          <p:cNvSpPr txBox="1"/>
          <p:nvPr/>
        </p:nvSpPr>
        <p:spPr>
          <a:xfrm>
            <a:off x="3314225" y="1556938"/>
            <a:ext cx="3279600" cy="9648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0"/>
              </a:spcBef>
              <a:spcAft>
                <a:spcPts val="1600"/>
              </a:spcAft>
              <a:buClr>
                <a:srgbClr val="000000"/>
              </a:buClr>
              <a:buSzPts val="358"/>
              <a:buFont typeface="Arial"/>
              <a:buNone/>
            </a:pPr>
            <a:r>
              <a:rPr lang="pl-PL" sz="4500" b="1" i="0" u="none" strike="noStrike" cap="none">
                <a:solidFill>
                  <a:srgbClr val="9E9667"/>
                </a:solidFill>
                <a:highlight>
                  <a:srgbClr val="FFFFFF"/>
                </a:highlight>
                <a:latin typeface="Montserrat"/>
                <a:ea typeface="Montserrat"/>
                <a:cs typeface="Montserrat"/>
                <a:sym typeface="Montserrat"/>
              </a:rPr>
              <a:t>345 000</a:t>
            </a:r>
            <a:r>
              <a:rPr lang="pl-PL" sz="889" b="0" i="0" u="none" strike="noStrike" cap="none">
                <a:solidFill>
                  <a:srgbClr val="434343"/>
                </a:solidFill>
                <a:highlight>
                  <a:srgbClr val="FFFFFF"/>
                </a:highlight>
                <a:latin typeface="Montserrat"/>
                <a:ea typeface="Montserrat"/>
                <a:cs typeface="Montserrat"/>
                <a:sym typeface="Montserrat"/>
              </a:rPr>
              <a:t> </a:t>
            </a:r>
            <a:br>
              <a:rPr lang="pl-PL" sz="889" b="0" i="0" u="none" strike="noStrike" cap="none">
                <a:solidFill>
                  <a:srgbClr val="434343"/>
                </a:solidFill>
                <a:highlight>
                  <a:srgbClr val="FFFFFF"/>
                </a:highlight>
                <a:latin typeface="Montserrat"/>
                <a:ea typeface="Montserrat"/>
                <a:cs typeface="Montserrat"/>
                <a:sym typeface="Montserrat"/>
              </a:rPr>
            </a:br>
            <a:endParaRPr sz="889" b="1" i="1" u="none" strike="noStrike" cap="none">
              <a:solidFill>
                <a:srgbClr val="434343"/>
              </a:solidFill>
              <a:highlight>
                <a:srgbClr val="FFFFFF"/>
              </a:highlight>
              <a:latin typeface="Montserrat"/>
              <a:ea typeface="Montserrat"/>
              <a:cs typeface="Montserrat"/>
              <a:sym typeface="Montserrat"/>
            </a:endParaRPr>
          </a:p>
        </p:txBody>
      </p:sp>
      <p:sp>
        <p:nvSpPr>
          <p:cNvPr id="475" name="Google Shape;475;g3408bcba5a4_8_22"/>
          <p:cNvSpPr txBox="1"/>
          <p:nvPr/>
        </p:nvSpPr>
        <p:spPr>
          <a:xfrm>
            <a:off x="3331888" y="2339726"/>
            <a:ext cx="6376888" cy="4194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1600"/>
              </a:spcAft>
              <a:buClr>
                <a:srgbClr val="000000"/>
              </a:buClr>
              <a:buSzPts val="358"/>
              <a:buFont typeface="Arial"/>
              <a:buNone/>
            </a:pPr>
            <a:r>
              <a:rPr lang="pl-PL" sz="1480" b="0" i="0" u="none" strike="noStrike" cap="none">
                <a:solidFill>
                  <a:schemeClr val="dk1"/>
                </a:solidFill>
                <a:latin typeface="Montserrat"/>
                <a:ea typeface="Montserrat"/>
                <a:cs typeface="Montserrat"/>
                <a:sym typeface="Montserrat"/>
              </a:rPr>
              <a:t>people have an account in the Gdansk Resident’s Card system</a:t>
            </a:r>
            <a:endParaRPr sz="1480" b="0" i="0" u="none" strike="noStrike" cap="none">
              <a:solidFill>
                <a:schemeClr val="dk1"/>
              </a:solidFill>
              <a:latin typeface="Montserrat"/>
              <a:ea typeface="Montserrat"/>
              <a:cs typeface="Montserrat"/>
              <a:sym typeface="Montserrat"/>
            </a:endParaRPr>
          </a:p>
        </p:txBody>
      </p:sp>
      <p:sp>
        <p:nvSpPr>
          <p:cNvPr id="476" name="Google Shape;476;g3408bcba5a4_8_22"/>
          <p:cNvSpPr txBox="1"/>
          <p:nvPr/>
        </p:nvSpPr>
        <p:spPr>
          <a:xfrm>
            <a:off x="3331888" y="2818613"/>
            <a:ext cx="3279600" cy="9648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0"/>
              </a:spcBef>
              <a:spcAft>
                <a:spcPts val="1600"/>
              </a:spcAft>
              <a:buClr>
                <a:srgbClr val="000000"/>
              </a:buClr>
              <a:buSzPts val="358"/>
              <a:buFont typeface="Arial"/>
              <a:buNone/>
            </a:pPr>
            <a:r>
              <a:rPr lang="pl-PL" sz="4500" b="1" i="0" u="none" strike="noStrike" cap="none">
                <a:solidFill>
                  <a:srgbClr val="9E9667"/>
                </a:solidFill>
                <a:highlight>
                  <a:srgbClr val="FFFFFF"/>
                </a:highlight>
                <a:latin typeface="Montserrat"/>
                <a:ea typeface="Montserrat"/>
                <a:cs typeface="Montserrat"/>
                <a:sym typeface="Montserrat"/>
              </a:rPr>
              <a:t>195 000</a:t>
            </a:r>
            <a:r>
              <a:rPr lang="pl-PL" sz="889" b="0" i="0" u="none" strike="noStrike" cap="none">
                <a:solidFill>
                  <a:srgbClr val="434343"/>
                </a:solidFill>
                <a:highlight>
                  <a:srgbClr val="FFFFFF"/>
                </a:highlight>
                <a:latin typeface="Montserrat"/>
                <a:ea typeface="Montserrat"/>
                <a:cs typeface="Montserrat"/>
                <a:sym typeface="Montserrat"/>
              </a:rPr>
              <a:t> </a:t>
            </a:r>
            <a:br>
              <a:rPr lang="pl-PL" sz="889" b="0" i="0" u="none" strike="noStrike" cap="none">
                <a:solidFill>
                  <a:srgbClr val="434343"/>
                </a:solidFill>
                <a:highlight>
                  <a:srgbClr val="FFFFFF"/>
                </a:highlight>
                <a:latin typeface="Montserrat"/>
                <a:ea typeface="Montserrat"/>
                <a:cs typeface="Montserrat"/>
                <a:sym typeface="Montserrat"/>
              </a:rPr>
            </a:br>
            <a:endParaRPr sz="889" b="1" i="1" u="none" strike="noStrike" cap="none">
              <a:solidFill>
                <a:srgbClr val="434343"/>
              </a:solidFill>
              <a:highlight>
                <a:srgbClr val="FFFFFF"/>
              </a:highlight>
              <a:latin typeface="Montserrat"/>
              <a:ea typeface="Montserrat"/>
              <a:cs typeface="Montserrat"/>
              <a:sym typeface="Montserrat"/>
            </a:endParaRPr>
          </a:p>
        </p:txBody>
      </p:sp>
      <p:sp>
        <p:nvSpPr>
          <p:cNvPr id="477" name="Google Shape;477;g3408bcba5a4_8_22"/>
          <p:cNvSpPr txBox="1"/>
          <p:nvPr/>
        </p:nvSpPr>
        <p:spPr>
          <a:xfrm>
            <a:off x="3331888" y="3647651"/>
            <a:ext cx="5012400" cy="4194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1600"/>
              </a:spcAft>
              <a:buClr>
                <a:srgbClr val="000000"/>
              </a:buClr>
              <a:buSzPts val="358"/>
              <a:buFont typeface="Arial"/>
              <a:buNone/>
            </a:pPr>
            <a:r>
              <a:rPr lang="pl-PL" sz="1480" b="0" i="0" u="none" strike="noStrike" cap="none">
                <a:solidFill>
                  <a:srgbClr val="1F1F1F"/>
                </a:solidFill>
                <a:latin typeface="Montserrat"/>
                <a:ea typeface="Montserrat"/>
                <a:cs typeface="Montserrat"/>
                <a:sym typeface="Montserrat"/>
              </a:rPr>
              <a:t>users use the „I'm from Gdansk” application</a:t>
            </a:r>
            <a:endParaRPr sz="1480" b="0" i="0" u="none" strike="noStrike" cap="none">
              <a:solidFill>
                <a:srgbClr val="1F1F1F"/>
              </a:solidFill>
              <a:latin typeface="Montserrat"/>
              <a:ea typeface="Montserrat"/>
              <a:cs typeface="Montserrat"/>
              <a:sym typeface="Montserrat"/>
            </a:endParaRPr>
          </a:p>
        </p:txBody>
      </p:sp>
      <p:sp>
        <p:nvSpPr>
          <p:cNvPr id="478" name="Google Shape;478;g3408bcba5a4_8_22"/>
          <p:cNvSpPr txBox="1"/>
          <p:nvPr/>
        </p:nvSpPr>
        <p:spPr>
          <a:xfrm>
            <a:off x="3331888" y="4133788"/>
            <a:ext cx="3279600" cy="9648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0"/>
              </a:spcBef>
              <a:spcAft>
                <a:spcPts val="1600"/>
              </a:spcAft>
              <a:buClr>
                <a:srgbClr val="000000"/>
              </a:buClr>
              <a:buSzPts val="358"/>
              <a:buFont typeface="Arial"/>
              <a:buNone/>
            </a:pPr>
            <a:r>
              <a:rPr lang="pl-PL" sz="4500" b="1" i="0" u="none" strike="noStrike" cap="none">
                <a:solidFill>
                  <a:srgbClr val="9E9667"/>
                </a:solidFill>
                <a:highlight>
                  <a:srgbClr val="FFFFFF"/>
                </a:highlight>
                <a:latin typeface="Montserrat"/>
                <a:ea typeface="Montserrat"/>
                <a:cs typeface="Montserrat"/>
                <a:sym typeface="Montserrat"/>
              </a:rPr>
              <a:t>135 000</a:t>
            </a:r>
            <a:r>
              <a:rPr lang="pl-PL" sz="889" b="0" i="0" u="none" strike="noStrike" cap="none">
                <a:solidFill>
                  <a:srgbClr val="434343"/>
                </a:solidFill>
                <a:highlight>
                  <a:srgbClr val="FFFFFF"/>
                </a:highlight>
                <a:latin typeface="Montserrat"/>
                <a:ea typeface="Montserrat"/>
                <a:cs typeface="Montserrat"/>
                <a:sym typeface="Montserrat"/>
              </a:rPr>
              <a:t> </a:t>
            </a:r>
            <a:br>
              <a:rPr lang="pl-PL" sz="889" b="0" i="0" u="none" strike="noStrike" cap="none">
                <a:solidFill>
                  <a:srgbClr val="434343"/>
                </a:solidFill>
                <a:highlight>
                  <a:srgbClr val="FFFFFF"/>
                </a:highlight>
                <a:latin typeface="Montserrat"/>
                <a:ea typeface="Montserrat"/>
                <a:cs typeface="Montserrat"/>
                <a:sym typeface="Montserrat"/>
              </a:rPr>
            </a:br>
            <a:endParaRPr sz="889" b="1" i="1" u="none" strike="noStrike" cap="none">
              <a:solidFill>
                <a:srgbClr val="434343"/>
              </a:solidFill>
              <a:highlight>
                <a:srgbClr val="FFFFFF"/>
              </a:highlight>
              <a:latin typeface="Montserrat"/>
              <a:ea typeface="Montserrat"/>
              <a:cs typeface="Montserrat"/>
              <a:sym typeface="Montserrat"/>
            </a:endParaRPr>
          </a:p>
        </p:txBody>
      </p:sp>
      <p:sp>
        <p:nvSpPr>
          <p:cNvPr id="479" name="Google Shape;479;g3408bcba5a4_8_22"/>
          <p:cNvSpPr txBox="1"/>
          <p:nvPr/>
        </p:nvSpPr>
        <p:spPr>
          <a:xfrm>
            <a:off x="3314225" y="5019769"/>
            <a:ext cx="6376887" cy="4194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1600"/>
              </a:spcAft>
              <a:buClr>
                <a:srgbClr val="000000"/>
              </a:buClr>
              <a:buSzPts val="358"/>
              <a:buFont typeface="Arial"/>
              <a:buNone/>
            </a:pPr>
            <a:r>
              <a:rPr lang="pl-PL" sz="1480" b="0" i="0" u="none" strike="noStrike" cap="none">
                <a:solidFill>
                  <a:schemeClr val="dk1"/>
                </a:solidFill>
                <a:latin typeface="Montserrat"/>
                <a:ea typeface="Montserrat"/>
                <a:cs typeface="Montserrat"/>
                <a:sym typeface="Montserrat"/>
              </a:rPr>
              <a:t>times free entry or discount was used in Gdansk in 2024</a:t>
            </a:r>
            <a:endParaRPr sz="1480" b="0" i="0" u="none" strike="noStrike" cap="none">
              <a:solidFill>
                <a:schemeClr val="dk1"/>
              </a:solidFill>
              <a:latin typeface="Montserrat"/>
              <a:ea typeface="Montserrat"/>
              <a:cs typeface="Montserrat"/>
              <a:sym typeface="Montserrat"/>
            </a:endParaRPr>
          </a:p>
        </p:txBody>
      </p:sp>
      <p:pic>
        <p:nvPicPr>
          <p:cNvPr id="480" name="Google Shape;480;g3408bcba5a4_8_22"/>
          <p:cNvPicPr preferRelativeResize="0"/>
          <p:nvPr/>
        </p:nvPicPr>
        <p:blipFill rotWithShape="1">
          <a:blip r:embed="rId5">
            <a:alphaModFix/>
          </a:blip>
          <a:srcRect/>
          <a:stretch/>
        </p:blipFill>
        <p:spPr>
          <a:xfrm>
            <a:off x="984450" y="2739573"/>
            <a:ext cx="1378875" cy="1378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3408bcba5a4_6_187"/>
          <p:cNvSpPr/>
          <p:nvPr/>
        </p:nvSpPr>
        <p:spPr>
          <a:xfrm>
            <a:off x="0" y="6467200"/>
            <a:ext cx="12192000" cy="3909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9E9667"/>
              </a:solidFill>
              <a:latin typeface="Calibri"/>
              <a:ea typeface="Calibri"/>
              <a:cs typeface="Calibri"/>
              <a:sym typeface="Calibri"/>
            </a:endParaRPr>
          </a:p>
        </p:txBody>
      </p:sp>
      <p:sp>
        <p:nvSpPr>
          <p:cNvPr id="486" name="Google Shape;486;g3408bcba5a4_6_187"/>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487" name="Google Shape;487;g3408bcba5a4_6_187"/>
          <p:cNvSpPr txBox="1">
            <a:spLocks noGrp="1"/>
          </p:cNvSpPr>
          <p:nvPr>
            <p:ph type="body" idx="1"/>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488" name="Google Shape;488;g3408bcba5a4_6_187"/>
          <p:cNvSpPr txBox="1"/>
          <p:nvPr/>
        </p:nvSpPr>
        <p:spPr>
          <a:xfrm>
            <a:off x="675275" y="1641200"/>
            <a:ext cx="8040900" cy="5231100"/>
          </a:xfrm>
          <a:prstGeom prst="rect">
            <a:avLst/>
          </a:prstGeom>
          <a:noFill/>
          <a:ln>
            <a:noFill/>
          </a:ln>
        </p:spPr>
        <p:txBody>
          <a:bodyPr spcFirstLastPara="1" wrap="square" lIns="162525" tIns="162525" rIns="162525" bIns="162525" anchor="t" anchorCtr="0">
            <a:noAutofit/>
          </a:bodyPr>
          <a:lstStyle/>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rgbClr val="1F1F1F"/>
                </a:solidFill>
                <a:latin typeface="Montserrat"/>
                <a:ea typeface="Montserrat"/>
                <a:cs typeface="Montserrat"/>
                <a:sym typeface="Montserrat"/>
              </a:rPr>
              <a:t>The </a:t>
            </a:r>
            <a:r>
              <a:rPr lang="pl-PL" sz="1200" i="0" u="none" strike="noStrike" cap="none">
                <a:solidFill>
                  <a:srgbClr val="1F1F1F"/>
                </a:solidFill>
                <a:latin typeface="Montserrat SemiBold"/>
                <a:ea typeface="Montserrat SemiBold"/>
                <a:cs typeface="Montserrat SemiBold"/>
                <a:sym typeface="Montserrat SemiBold"/>
              </a:rPr>
              <a:t>Gdansk Tourist Card</a:t>
            </a:r>
            <a:r>
              <a:rPr lang="pl-PL" sz="1200" b="1" i="0" u="none" strike="noStrike" cap="none">
                <a:solidFill>
                  <a:srgbClr val="1F1F1F"/>
                </a:solidFill>
                <a:latin typeface="Montserrat"/>
                <a:ea typeface="Montserrat"/>
                <a:cs typeface="Montserrat"/>
                <a:sym typeface="Montserrat"/>
              </a:rPr>
              <a:t> </a:t>
            </a:r>
            <a:r>
              <a:rPr lang="pl-PL" sz="1200" b="0" i="0" u="none" strike="noStrike" cap="none">
                <a:solidFill>
                  <a:srgbClr val="1F1F1F"/>
                </a:solidFill>
                <a:latin typeface="Montserrat"/>
                <a:ea typeface="Montserrat"/>
                <a:cs typeface="Montserrat"/>
                <a:sym typeface="Montserrat"/>
              </a:rPr>
              <a:t>is a special system created for tourists visiting Gdansk and its surroundings. </a:t>
            </a: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rgbClr val="1F1F1F"/>
                </a:solidFill>
                <a:latin typeface="Montserrat"/>
                <a:ea typeface="Montserrat"/>
                <a:cs typeface="Montserrat"/>
                <a:sym typeface="Montserrat"/>
              </a:rPr>
              <a:t>It allows for easier sightseeing in the city, providing entry to tourist attractions and museums as part of paid time packages, as well as discounts in selected restaurants, shops and other facilities offering services for tourists.</a:t>
            </a: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rgbClr val="1F1F1F"/>
                </a:solidFill>
                <a:latin typeface="Montserrat"/>
                <a:ea typeface="Montserrat"/>
                <a:cs typeface="Montserrat"/>
                <a:sym typeface="Montserrat"/>
              </a:rPr>
              <a:t>The Gdansk Tourist Organization offers the following packages: </a:t>
            </a:r>
            <a:r>
              <a:rPr lang="pl-PL" sz="1200" i="0" u="none" strike="noStrike" cap="none">
                <a:solidFill>
                  <a:srgbClr val="1F1F1F"/>
                </a:solidFill>
                <a:latin typeface="Montserrat SemiBold"/>
                <a:ea typeface="Montserrat SemiBold"/>
                <a:cs typeface="Montserrat SemiBold"/>
                <a:sym typeface="Montserrat SemiBold"/>
              </a:rPr>
              <a:t>Discoverer and Premium Discoverer</a:t>
            </a:r>
            <a:r>
              <a:rPr lang="pl-PL" sz="1200" b="0" i="0" u="none" strike="noStrike" cap="none">
                <a:solidFill>
                  <a:srgbClr val="1F1F1F"/>
                </a:solidFill>
                <a:latin typeface="Montserrat"/>
                <a:ea typeface="Montserrat"/>
                <a:cs typeface="Montserrat"/>
                <a:sym typeface="Montserrat"/>
              </a:rPr>
              <a:t>, which differ mainly in the number of attractions included.</a:t>
            </a: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rgbClr val="1F1F1F"/>
                </a:solidFill>
                <a:latin typeface="Montserrat"/>
                <a:ea typeface="Montserrat"/>
                <a:cs typeface="Montserrat"/>
                <a:sym typeface="Montserrat"/>
              </a:rPr>
              <a:t>The system also allows you to buy a ticket for public transport, which allows you </a:t>
            </a: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rgbClr val="1F1F1F"/>
                </a:solidFill>
                <a:latin typeface="Montserrat"/>
                <a:ea typeface="Montserrat"/>
                <a:cs typeface="Montserrat"/>
                <a:sym typeface="Montserrat"/>
              </a:rPr>
              <a:t>to travel around the entire Tri-City.</a:t>
            </a: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rgbClr val="1F1F1F"/>
                </a:solidFill>
                <a:latin typeface="Montserrat"/>
                <a:ea typeface="Montserrat"/>
                <a:cs typeface="Montserrat"/>
                <a:sym typeface="Montserrat"/>
              </a:rPr>
              <a:t>Additionally, the system is connected to the Premium Services of Gdansk Airport</a:t>
            </a:r>
            <a:endParaRPr sz="1200" b="0" i="0" u="none" strike="noStrike" cap="none">
              <a:solidFill>
                <a:srgbClr val="1F1F1F"/>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rgbClr val="1F1F1F"/>
                </a:solidFill>
                <a:latin typeface="Montserrat"/>
                <a:ea typeface="Montserrat"/>
                <a:cs typeface="Montserrat"/>
                <a:sym typeface="Montserrat"/>
              </a:rPr>
              <a:t>- it is used to sell and service Fast Track and Executive Lounge services.</a:t>
            </a:r>
            <a:endParaRPr sz="1200" b="0" i="0" u="none" strike="noStrike" cap="none">
              <a:solidFill>
                <a:srgbClr val="1F1F1F"/>
              </a:solidFill>
              <a:latin typeface="Montserrat"/>
              <a:ea typeface="Montserrat"/>
              <a:cs typeface="Montserrat"/>
              <a:sym typeface="Montserrat"/>
            </a:endParaRPr>
          </a:p>
        </p:txBody>
      </p:sp>
      <p:pic>
        <p:nvPicPr>
          <p:cNvPr id="489" name="Google Shape;489;g3408bcba5a4_6_187"/>
          <p:cNvPicPr preferRelativeResize="0"/>
          <p:nvPr/>
        </p:nvPicPr>
        <p:blipFill rotWithShape="1">
          <a:blip r:embed="rId4">
            <a:alphaModFix/>
          </a:blip>
          <a:srcRect/>
          <a:stretch/>
        </p:blipFill>
        <p:spPr>
          <a:xfrm>
            <a:off x="675267" y="284433"/>
            <a:ext cx="958567" cy="559199"/>
          </a:xfrm>
          <a:prstGeom prst="rect">
            <a:avLst/>
          </a:prstGeom>
          <a:noFill/>
          <a:ln>
            <a:noFill/>
          </a:ln>
        </p:spPr>
      </p:pic>
      <p:sp>
        <p:nvSpPr>
          <p:cNvPr id="490" name="Google Shape;490;g3408bcba5a4_6_187"/>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OneCard – Tourist Card</a:t>
            </a:r>
            <a:endParaRPr sz="2700">
              <a:solidFill>
                <a:srgbClr val="A69B64"/>
              </a:solidFill>
              <a:latin typeface="Montserrat Medium"/>
              <a:ea typeface="Montserrat Medium"/>
              <a:cs typeface="Montserrat Medium"/>
              <a:sym typeface="Montserrat Medium"/>
            </a:endParaRPr>
          </a:p>
        </p:txBody>
      </p:sp>
      <p:pic>
        <p:nvPicPr>
          <p:cNvPr id="491" name="Google Shape;491;g3408bcba5a4_6_187" title="karta_turysty_awers_rewers.png"/>
          <p:cNvPicPr preferRelativeResize="0"/>
          <p:nvPr/>
        </p:nvPicPr>
        <p:blipFill>
          <a:blip r:embed="rId5">
            <a:alphaModFix/>
          </a:blip>
          <a:stretch>
            <a:fillRect/>
          </a:stretch>
        </p:blipFill>
        <p:spPr>
          <a:xfrm>
            <a:off x="7931025" y="3635300"/>
            <a:ext cx="3827775" cy="228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3408bcba5a4_6_131"/>
          <p:cNvSpPr/>
          <p:nvPr/>
        </p:nvSpPr>
        <p:spPr>
          <a:xfrm>
            <a:off x="0" y="6467200"/>
            <a:ext cx="12192000" cy="3909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9E9667"/>
              </a:solidFill>
              <a:latin typeface="Calibri"/>
              <a:ea typeface="Calibri"/>
              <a:cs typeface="Calibri"/>
              <a:sym typeface="Calibri"/>
            </a:endParaRPr>
          </a:p>
        </p:txBody>
      </p:sp>
      <p:sp>
        <p:nvSpPr>
          <p:cNvPr id="497" name="Google Shape;497;g3408bcba5a4_6_131"/>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498" name="Google Shape;498;g3408bcba5a4_6_131"/>
          <p:cNvSpPr txBox="1">
            <a:spLocks noGrp="1"/>
          </p:cNvSpPr>
          <p:nvPr>
            <p:ph type="body" idx="1"/>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499" name="Google Shape;499;g3408bcba5a4_6_131"/>
          <p:cNvSpPr txBox="1"/>
          <p:nvPr/>
        </p:nvSpPr>
        <p:spPr>
          <a:xfrm>
            <a:off x="2265825" y="1250226"/>
            <a:ext cx="9098400" cy="5231100"/>
          </a:xfrm>
          <a:prstGeom prst="rect">
            <a:avLst/>
          </a:prstGeom>
          <a:noFill/>
          <a:ln>
            <a:noFill/>
          </a:ln>
        </p:spPr>
        <p:txBody>
          <a:bodyPr spcFirstLastPara="1" wrap="square" lIns="162525" tIns="162525" rIns="162525" bIns="162525" anchor="t" anchorCtr="0">
            <a:noAutofit/>
          </a:bodyPr>
          <a:lstStyle/>
          <a:p>
            <a:pPr marL="0" marR="0" lvl="0" indent="0" algn="just" rtl="0">
              <a:lnSpc>
                <a:spcPct val="150000"/>
              </a:lnSpc>
              <a:spcBef>
                <a:spcPts val="0"/>
              </a:spcBef>
              <a:spcAft>
                <a:spcPts val="0"/>
              </a:spcAft>
              <a:buClr>
                <a:srgbClr val="000000"/>
              </a:buClr>
              <a:buSzPts val="1900"/>
              <a:buFont typeface="Arial"/>
              <a:buNone/>
            </a:pPr>
            <a:r>
              <a:rPr lang="pl-PL" sz="1300" b="0" i="0" u="none" strike="noStrike" cap="none">
                <a:solidFill>
                  <a:srgbClr val="A69B64"/>
                </a:solidFill>
                <a:latin typeface="Montserrat SemiBold"/>
                <a:ea typeface="Montserrat SemiBold"/>
                <a:cs typeface="Montserrat SemiBold"/>
                <a:sym typeface="Montserrat SemiBold"/>
              </a:rPr>
              <a:t>What does a tourist receive? </a:t>
            </a:r>
            <a:endParaRPr sz="1500"/>
          </a:p>
          <a:p>
            <a:pPr marL="0" marR="0" lvl="0" indent="0" algn="just" rtl="0">
              <a:lnSpc>
                <a:spcPct val="150000"/>
              </a:lnSpc>
              <a:spcBef>
                <a:spcPts val="0"/>
              </a:spcBef>
              <a:spcAft>
                <a:spcPts val="0"/>
              </a:spcAft>
              <a:buClr>
                <a:srgbClr val="000000"/>
              </a:buClr>
              <a:buSzPts val="1900"/>
              <a:buFont typeface="Arial"/>
              <a:buNone/>
            </a:pPr>
            <a:br>
              <a:rPr lang="pl-PL" sz="1200" b="0" i="0" u="none" strike="noStrike" cap="none">
                <a:solidFill>
                  <a:srgbClr val="A69B64"/>
                </a:solidFill>
                <a:latin typeface="Montserrat Black"/>
                <a:ea typeface="Montserrat Black"/>
                <a:cs typeface="Montserrat Black"/>
                <a:sym typeface="Montserrat Black"/>
              </a:rPr>
            </a:br>
            <a:endParaRPr sz="1200" b="0" i="0" u="none" strike="noStrike" cap="none">
              <a:solidFill>
                <a:srgbClr val="A69B64"/>
              </a:solidFill>
              <a:latin typeface="Montserrat Black"/>
              <a:ea typeface="Montserrat Black"/>
              <a:cs typeface="Montserrat Black"/>
              <a:sym typeface="Montserrat Black"/>
            </a:endParaRPr>
          </a:p>
          <a:p>
            <a:pPr marL="0" marR="0" lvl="0" indent="0" algn="just" rtl="0">
              <a:lnSpc>
                <a:spcPct val="150000"/>
              </a:lnSpc>
              <a:spcBef>
                <a:spcPts val="0"/>
              </a:spcBef>
              <a:spcAft>
                <a:spcPts val="0"/>
              </a:spcAft>
              <a:buNone/>
            </a:pPr>
            <a:r>
              <a:rPr lang="pl-PL" sz="1200" i="0" u="none" strike="noStrike" cap="none">
                <a:solidFill>
                  <a:schemeClr val="dk1"/>
                </a:solidFill>
                <a:latin typeface="Montserrat SemiBold"/>
                <a:ea typeface="Montserrat SemiBold"/>
                <a:cs typeface="Montserrat SemiBold"/>
                <a:sym typeface="Montserrat SemiBold"/>
              </a:rPr>
              <a:t>1. Paid package that includes: </a:t>
            </a:r>
            <a:endParaRPr>
              <a:latin typeface="Montserrat SemiBold"/>
              <a:ea typeface="Montserrat SemiBold"/>
              <a:cs typeface="Montserrat SemiBold"/>
              <a:sym typeface="Montserrat SemiBold"/>
            </a:endParaRPr>
          </a:p>
          <a:p>
            <a:pPr marL="457200" marR="0" lvl="0" indent="-304800" algn="just"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possibility of visiting 26 tourist attractions/museums without additional fees</a:t>
            </a:r>
            <a:endParaRPr sz="1200" b="0" i="0" u="none" strike="noStrike" cap="none">
              <a:solidFill>
                <a:schemeClr val="dk1"/>
              </a:solidFill>
              <a:latin typeface="Montserrat"/>
              <a:ea typeface="Montserrat"/>
              <a:cs typeface="Montserrat"/>
              <a:sym typeface="Montserrat"/>
            </a:endParaRPr>
          </a:p>
          <a:p>
            <a:pPr marL="457200" marR="0" lvl="0" indent="-304800" algn="just"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the possibility of obtaining discounts in over 30 partner facilities</a:t>
            </a:r>
            <a:endParaRPr sz="1200" b="0" i="0" u="none" strike="noStrike" cap="none">
              <a:solidFill>
                <a:schemeClr val="dk1"/>
              </a:solidFill>
              <a:latin typeface="Montserrat"/>
              <a:ea typeface="Montserrat"/>
              <a:cs typeface="Montserrat"/>
              <a:sym typeface="Montserrat"/>
            </a:endParaRPr>
          </a:p>
          <a:p>
            <a:pPr marL="171450" marR="0" lvl="0" indent="-50800" algn="just" rtl="0">
              <a:lnSpc>
                <a:spcPct val="150000"/>
              </a:lnSpc>
              <a:spcBef>
                <a:spcPts val="0"/>
              </a:spcBef>
              <a:spcAft>
                <a:spcPts val="0"/>
              </a:spcAft>
              <a:buClr>
                <a:srgbClr val="000000"/>
              </a:buClr>
              <a:buSzPts val="1900"/>
              <a:buFont typeface="Arial"/>
              <a:buNone/>
            </a:pPr>
            <a:endParaRPr sz="1200" b="0" i="0" u="none" strike="noStrike" cap="none">
              <a:solidFill>
                <a:schemeClr val="dk1"/>
              </a:solidFill>
              <a:latin typeface="Montserrat"/>
              <a:ea typeface="Montserrat"/>
              <a:cs typeface="Montserrat"/>
              <a:sym typeface="Montserrat"/>
            </a:endParaRPr>
          </a:p>
          <a:p>
            <a:pPr marL="0" marR="0" lvl="0" indent="0" algn="just" rtl="0">
              <a:lnSpc>
                <a:spcPct val="150000"/>
              </a:lnSpc>
              <a:spcBef>
                <a:spcPts val="0"/>
              </a:spcBef>
              <a:spcAft>
                <a:spcPts val="0"/>
              </a:spcAft>
              <a:buNone/>
            </a:pPr>
            <a:r>
              <a:rPr lang="pl-PL" sz="1200" i="0" u="none" strike="noStrike" cap="none">
                <a:solidFill>
                  <a:schemeClr val="dk1"/>
                </a:solidFill>
                <a:latin typeface="Montserrat SemiBold"/>
                <a:ea typeface="Montserrat SemiBold"/>
                <a:cs typeface="Montserrat SemiBold"/>
                <a:sym typeface="Montserrat SemiBold"/>
              </a:rPr>
              <a:t>2. An account in the system, thanks to which you will be able to:</a:t>
            </a:r>
            <a:endParaRPr sz="1200" i="0" u="none" strike="noStrike" cap="none">
              <a:solidFill>
                <a:schemeClr val="dk1"/>
              </a:solidFill>
              <a:latin typeface="Montserrat SemiBold"/>
              <a:ea typeface="Montserrat SemiBold"/>
              <a:cs typeface="Montserrat SemiBold"/>
              <a:sym typeface="Montserrat SemiBold"/>
            </a:endParaRPr>
          </a:p>
          <a:p>
            <a:pPr marL="457200" marR="0" lvl="0" indent="-304800" algn="just"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use additional possibilities, e.g. sightseeing routes in the application</a:t>
            </a:r>
            <a:endParaRPr sz="1200" b="0" i="0" u="none" strike="noStrike" cap="none">
              <a:solidFill>
                <a:schemeClr val="dk1"/>
              </a:solidFill>
              <a:latin typeface="Montserrat"/>
              <a:ea typeface="Montserrat"/>
              <a:cs typeface="Montserrat"/>
              <a:sym typeface="Montserrat"/>
            </a:endParaRPr>
          </a:p>
          <a:p>
            <a:pPr marL="457200" marR="0" lvl="0" indent="-304800" algn="just"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manage your data and consents</a:t>
            </a:r>
            <a:endParaRPr sz="1200" b="0" i="0" u="none" strike="noStrike" cap="none">
              <a:solidFill>
                <a:schemeClr val="dk1"/>
              </a:solidFill>
              <a:latin typeface="Montserrat"/>
              <a:ea typeface="Montserrat"/>
              <a:cs typeface="Montserrat"/>
              <a:sym typeface="Montserrat"/>
            </a:endParaRPr>
          </a:p>
          <a:p>
            <a:pPr marL="457200" marR="0" lvl="0" indent="-304800" algn="just" rtl="0">
              <a:lnSpc>
                <a:spcPct val="150000"/>
              </a:lnSpc>
              <a:spcBef>
                <a:spcPts val="0"/>
              </a:spcBef>
              <a:spcAft>
                <a:spcPts val="0"/>
              </a:spcAft>
              <a:buClr>
                <a:schemeClr val="dk1"/>
              </a:buClr>
              <a:buSzPts val="1200"/>
              <a:buFont typeface="Montserrat"/>
              <a:buChar char="●"/>
            </a:pPr>
            <a:r>
              <a:rPr lang="pl-PL" sz="1200" b="0" i="0" u="none" strike="noStrike" cap="none">
                <a:solidFill>
                  <a:schemeClr val="dk1"/>
                </a:solidFill>
                <a:latin typeface="Montserrat"/>
                <a:ea typeface="Montserrat"/>
                <a:cs typeface="Montserrat"/>
                <a:sym typeface="Montserrat"/>
              </a:rPr>
              <a:t>receive notifications and a newsletter informing about new products</a:t>
            </a:r>
            <a:endParaRPr sz="1200" b="0" i="0" u="none" strike="noStrike" cap="none">
              <a:solidFill>
                <a:schemeClr val="dk1"/>
              </a:solidFill>
              <a:latin typeface="Montserrat"/>
              <a:ea typeface="Montserrat"/>
              <a:cs typeface="Montserrat"/>
              <a:sym typeface="Montserrat"/>
            </a:endParaRPr>
          </a:p>
          <a:p>
            <a:pPr marL="171450" marR="0" lvl="0" indent="-50800" algn="just" rtl="0">
              <a:lnSpc>
                <a:spcPct val="150000"/>
              </a:lnSpc>
              <a:spcBef>
                <a:spcPts val="0"/>
              </a:spcBef>
              <a:spcAft>
                <a:spcPts val="0"/>
              </a:spcAft>
              <a:buClr>
                <a:srgbClr val="000000"/>
              </a:buClr>
              <a:buSzPts val="1900"/>
              <a:buFont typeface="Arial"/>
              <a:buNone/>
            </a:pPr>
            <a:endParaRPr sz="1200" b="0" i="0" u="none" strike="noStrike" cap="none">
              <a:solidFill>
                <a:schemeClr val="dk1"/>
              </a:solidFill>
              <a:latin typeface="Montserrat"/>
              <a:ea typeface="Montserrat"/>
              <a:cs typeface="Montserrat"/>
              <a:sym typeface="Montserrat"/>
            </a:endParaRPr>
          </a:p>
          <a:p>
            <a:pPr marL="0" marR="0" lvl="0" indent="0" algn="just" rtl="0">
              <a:lnSpc>
                <a:spcPct val="150000"/>
              </a:lnSpc>
              <a:spcBef>
                <a:spcPts val="0"/>
              </a:spcBef>
              <a:spcAft>
                <a:spcPts val="0"/>
              </a:spcAft>
              <a:buNone/>
            </a:pPr>
            <a:r>
              <a:rPr lang="pl-PL" sz="1200" i="0" u="none" strike="noStrike" cap="none">
                <a:solidFill>
                  <a:schemeClr val="dk1"/>
                </a:solidFill>
                <a:latin typeface="Montserrat SemiBold"/>
                <a:ea typeface="Montserrat SemiBold"/>
                <a:cs typeface="Montserrat SemiBold"/>
                <a:sym typeface="Montserrat SemiBold"/>
              </a:rPr>
              <a:t>The Tourist Card is available both as part of direct sales at GOT's own points, at partner points and in online sales through the website </a:t>
            </a:r>
            <a:r>
              <a:rPr lang="pl-PL" sz="1200" i="0" u="none" strike="noStrike" cap="none">
                <a:solidFill>
                  <a:srgbClr val="AC9C60"/>
                </a:solidFill>
                <a:latin typeface="Montserrat SemiBold"/>
                <a:ea typeface="Montserrat SemiBold"/>
                <a:cs typeface="Montserrat SemiBold"/>
                <a:sym typeface="Montserrat SemiBold"/>
              </a:rPr>
              <a:t>kartaturysty.visitgdansk.com</a:t>
            </a:r>
            <a:r>
              <a:rPr lang="pl-PL" sz="1200" i="0" u="none" strike="noStrike" cap="none">
                <a:solidFill>
                  <a:schemeClr val="dk1"/>
                </a:solidFill>
                <a:latin typeface="Montserrat SemiBold"/>
                <a:ea typeface="Montserrat SemiBold"/>
                <a:cs typeface="Montserrat SemiBold"/>
                <a:sym typeface="Montserrat SemiBold"/>
              </a:rPr>
              <a:t> and through the mobile application - Tourist Card.</a:t>
            </a:r>
            <a:endParaRPr sz="1200" i="0" u="none" strike="noStrike" cap="none">
              <a:solidFill>
                <a:schemeClr val="dk1"/>
              </a:solidFill>
              <a:latin typeface="Montserrat SemiBold"/>
              <a:ea typeface="Montserrat SemiBold"/>
              <a:cs typeface="Montserrat SemiBold"/>
              <a:sym typeface="Montserrat SemiBold"/>
            </a:endParaRPr>
          </a:p>
        </p:txBody>
      </p:sp>
      <p:pic>
        <p:nvPicPr>
          <p:cNvPr id="500" name="Google Shape;500;g3408bcba5a4_6_131"/>
          <p:cNvPicPr preferRelativeResize="0"/>
          <p:nvPr/>
        </p:nvPicPr>
        <p:blipFill rotWithShape="1">
          <a:blip r:embed="rId4">
            <a:alphaModFix/>
          </a:blip>
          <a:srcRect/>
          <a:stretch/>
        </p:blipFill>
        <p:spPr>
          <a:xfrm>
            <a:off x="675267" y="284433"/>
            <a:ext cx="958567" cy="559199"/>
          </a:xfrm>
          <a:prstGeom prst="rect">
            <a:avLst/>
          </a:prstGeom>
          <a:noFill/>
          <a:ln>
            <a:noFill/>
          </a:ln>
        </p:spPr>
      </p:pic>
      <p:pic>
        <p:nvPicPr>
          <p:cNvPr id="501" name="Google Shape;501;g3408bcba5a4_6_131"/>
          <p:cNvPicPr preferRelativeResize="0"/>
          <p:nvPr/>
        </p:nvPicPr>
        <p:blipFill rotWithShape="1">
          <a:blip r:embed="rId5">
            <a:alphaModFix/>
          </a:blip>
          <a:srcRect/>
          <a:stretch/>
        </p:blipFill>
        <p:spPr>
          <a:xfrm>
            <a:off x="355033" y="2582267"/>
            <a:ext cx="1693467" cy="1693467"/>
          </a:xfrm>
          <a:prstGeom prst="rect">
            <a:avLst/>
          </a:prstGeom>
          <a:noFill/>
          <a:ln>
            <a:noFill/>
          </a:ln>
        </p:spPr>
      </p:pic>
      <p:sp>
        <p:nvSpPr>
          <p:cNvPr id="502" name="Google Shape;502;g3408bcba5a4_6_131"/>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OneCard – Tourism Card</a:t>
            </a:r>
            <a:endParaRPr sz="2700">
              <a:solidFill>
                <a:srgbClr val="A69B64"/>
              </a:solidFill>
              <a:latin typeface="Montserrat Medium"/>
              <a:ea typeface="Montserrat Medium"/>
              <a:cs typeface="Montserrat Medium"/>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3408bcba5a4_6_258"/>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OneCard – Tourist Card</a:t>
            </a:r>
            <a:endParaRPr sz="2700">
              <a:solidFill>
                <a:srgbClr val="A69B64"/>
              </a:solidFill>
              <a:latin typeface="Montserrat Medium"/>
              <a:ea typeface="Montserrat Medium"/>
              <a:cs typeface="Montserrat Medium"/>
              <a:sym typeface="Montserrat Medium"/>
            </a:endParaRPr>
          </a:p>
        </p:txBody>
      </p:sp>
      <p:pic>
        <p:nvPicPr>
          <p:cNvPr id="508" name="Google Shape;508;g3408bcba5a4_6_258"/>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509" name="Google Shape;509;g3408bcba5a4_6_258"/>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510" name="Google Shape;510;g3408bcba5a4_6_258"/>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sp>
        <p:nvSpPr>
          <p:cNvPr id="511" name="Google Shape;511;g3408bcba5a4_6_258"/>
          <p:cNvSpPr txBox="1"/>
          <p:nvPr/>
        </p:nvSpPr>
        <p:spPr>
          <a:xfrm>
            <a:off x="3314225" y="1556938"/>
            <a:ext cx="3279600" cy="9648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0"/>
              </a:spcBef>
              <a:spcAft>
                <a:spcPts val="1600"/>
              </a:spcAft>
              <a:buClr>
                <a:srgbClr val="000000"/>
              </a:buClr>
              <a:buSzPts val="358"/>
              <a:buFont typeface="Arial"/>
              <a:buNone/>
            </a:pPr>
            <a:r>
              <a:rPr lang="pl-PL" sz="4500" b="1" i="0" u="none" strike="noStrike" cap="none">
                <a:solidFill>
                  <a:srgbClr val="9E9667"/>
                </a:solidFill>
                <a:highlight>
                  <a:srgbClr val="FFFFFF"/>
                </a:highlight>
                <a:latin typeface="Montserrat"/>
                <a:ea typeface="Montserrat"/>
                <a:cs typeface="Montserrat"/>
                <a:sym typeface="Montserrat"/>
              </a:rPr>
              <a:t>17 053</a:t>
            </a:r>
            <a:r>
              <a:rPr lang="pl-PL" sz="889" b="0" i="0" u="none" strike="noStrike" cap="none">
                <a:solidFill>
                  <a:srgbClr val="434343"/>
                </a:solidFill>
                <a:highlight>
                  <a:srgbClr val="FFFFFF"/>
                </a:highlight>
                <a:latin typeface="Montserrat"/>
                <a:ea typeface="Montserrat"/>
                <a:cs typeface="Montserrat"/>
                <a:sym typeface="Montserrat"/>
              </a:rPr>
              <a:t> </a:t>
            </a:r>
            <a:br>
              <a:rPr lang="pl-PL" sz="889" b="0" i="0" u="none" strike="noStrike" cap="none">
                <a:solidFill>
                  <a:srgbClr val="434343"/>
                </a:solidFill>
                <a:highlight>
                  <a:srgbClr val="FFFFFF"/>
                </a:highlight>
                <a:latin typeface="Montserrat"/>
                <a:ea typeface="Montserrat"/>
                <a:cs typeface="Montserrat"/>
                <a:sym typeface="Montserrat"/>
              </a:rPr>
            </a:br>
            <a:endParaRPr sz="889" b="1" i="1" u="none" strike="noStrike" cap="none">
              <a:solidFill>
                <a:srgbClr val="434343"/>
              </a:solidFill>
              <a:highlight>
                <a:srgbClr val="FFFFFF"/>
              </a:highlight>
              <a:latin typeface="Montserrat"/>
              <a:ea typeface="Montserrat"/>
              <a:cs typeface="Montserrat"/>
              <a:sym typeface="Montserrat"/>
            </a:endParaRPr>
          </a:p>
        </p:txBody>
      </p:sp>
      <p:sp>
        <p:nvSpPr>
          <p:cNvPr id="512" name="Google Shape;512;g3408bcba5a4_6_258"/>
          <p:cNvSpPr txBox="1"/>
          <p:nvPr/>
        </p:nvSpPr>
        <p:spPr>
          <a:xfrm>
            <a:off x="3367225" y="2227575"/>
            <a:ext cx="5012400" cy="4194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1600"/>
              </a:spcBef>
              <a:spcAft>
                <a:spcPts val="1600"/>
              </a:spcAft>
              <a:buClr>
                <a:srgbClr val="000000"/>
              </a:buClr>
              <a:buSzPts val="358"/>
              <a:buFont typeface="Arial"/>
              <a:buNone/>
            </a:pPr>
            <a:r>
              <a:rPr lang="pl-PL" sz="1480" b="0" i="0" u="none" strike="noStrike" cap="none">
                <a:solidFill>
                  <a:srgbClr val="000000"/>
                </a:solidFill>
                <a:latin typeface="Montserrat"/>
                <a:ea typeface="Montserrat"/>
                <a:cs typeface="Montserrat"/>
                <a:sym typeface="Montserrat"/>
              </a:rPr>
              <a:t>Packages sold in 2024</a:t>
            </a:r>
            <a:endParaRPr sz="1480" b="0" i="0" u="none" strike="noStrike" cap="none">
              <a:solidFill>
                <a:srgbClr val="000000"/>
              </a:solidFill>
              <a:latin typeface="Montserrat"/>
              <a:ea typeface="Montserrat"/>
              <a:cs typeface="Montserrat"/>
              <a:sym typeface="Montserrat"/>
            </a:endParaRPr>
          </a:p>
        </p:txBody>
      </p:sp>
      <p:sp>
        <p:nvSpPr>
          <p:cNvPr id="513" name="Google Shape;513;g3408bcba5a4_6_258"/>
          <p:cNvSpPr txBox="1"/>
          <p:nvPr/>
        </p:nvSpPr>
        <p:spPr>
          <a:xfrm>
            <a:off x="3367213" y="2818613"/>
            <a:ext cx="3279600" cy="9648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0"/>
              </a:spcBef>
              <a:spcAft>
                <a:spcPts val="1600"/>
              </a:spcAft>
              <a:buClr>
                <a:srgbClr val="000000"/>
              </a:buClr>
              <a:buSzPts val="358"/>
              <a:buFont typeface="Arial"/>
              <a:buNone/>
            </a:pPr>
            <a:r>
              <a:rPr lang="pl-PL" sz="4500" b="1" i="0" u="none" strike="noStrike" cap="none">
                <a:solidFill>
                  <a:srgbClr val="9E9667"/>
                </a:solidFill>
                <a:highlight>
                  <a:srgbClr val="FFFFFF"/>
                </a:highlight>
                <a:latin typeface="Montserrat"/>
                <a:ea typeface="Montserrat"/>
                <a:cs typeface="Montserrat"/>
                <a:sym typeface="Montserrat"/>
              </a:rPr>
              <a:t>750 000</a:t>
            </a:r>
            <a:r>
              <a:rPr lang="pl-PL" sz="889" b="0" i="0" u="none" strike="noStrike" cap="none">
                <a:solidFill>
                  <a:srgbClr val="434343"/>
                </a:solidFill>
                <a:highlight>
                  <a:srgbClr val="FFFFFF"/>
                </a:highlight>
                <a:latin typeface="Montserrat"/>
                <a:ea typeface="Montserrat"/>
                <a:cs typeface="Montserrat"/>
                <a:sym typeface="Montserrat"/>
              </a:rPr>
              <a:t> </a:t>
            </a:r>
            <a:br>
              <a:rPr lang="pl-PL" sz="889" b="0" i="0" u="none" strike="noStrike" cap="none">
                <a:solidFill>
                  <a:srgbClr val="434343"/>
                </a:solidFill>
                <a:highlight>
                  <a:srgbClr val="FFFFFF"/>
                </a:highlight>
                <a:latin typeface="Montserrat"/>
                <a:ea typeface="Montserrat"/>
                <a:cs typeface="Montserrat"/>
                <a:sym typeface="Montserrat"/>
              </a:rPr>
            </a:br>
            <a:endParaRPr sz="889" b="1" i="1" u="none" strike="noStrike" cap="none">
              <a:solidFill>
                <a:srgbClr val="434343"/>
              </a:solidFill>
              <a:highlight>
                <a:srgbClr val="FFFFFF"/>
              </a:highlight>
              <a:latin typeface="Montserrat"/>
              <a:ea typeface="Montserrat"/>
              <a:cs typeface="Montserrat"/>
              <a:sym typeface="Montserrat"/>
            </a:endParaRPr>
          </a:p>
        </p:txBody>
      </p:sp>
      <p:sp>
        <p:nvSpPr>
          <p:cNvPr id="514" name="Google Shape;514;g3408bcba5a4_6_258"/>
          <p:cNvSpPr txBox="1"/>
          <p:nvPr/>
        </p:nvSpPr>
        <p:spPr>
          <a:xfrm>
            <a:off x="3367213" y="3645317"/>
            <a:ext cx="6208200" cy="4194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500"/>
              <a:buFont typeface="Arial"/>
              <a:buNone/>
            </a:pPr>
            <a:r>
              <a:rPr lang="pl-PL" sz="1500" b="0" i="0" u="none" strike="noStrike" cap="none">
                <a:solidFill>
                  <a:schemeClr val="dk1"/>
                </a:solidFill>
                <a:highlight>
                  <a:srgbClr val="FFFFFF"/>
                </a:highlight>
                <a:latin typeface="Montserrat"/>
                <a:ea typeface="Montserrat"/>
                <a:cs typeface="Montserrat"/>
                <a:sym typeface="Montserrat"/>
              </a:rPr>
              <a:t>Views of kartaturysty.visitgdansk.com in 2024</a:t>
            </a:r>
            <a:endParaRPr sz="1090" b="0" i="0" u="none" strike="noStrike" cap="none">
              <a:solidFill>
                <a:srgbClr val="434343"/>
              </a:solidFill>
              <a:highlight>
                <a:srgbClr val="FFFFFF"/>
              </a:highlight>
              <a:latin typeface="Montserrat"/>
              <a:ea typeface="Montserrat"/>
              <a:cs typeface="Montserrat"/>
              <a:sym typeface="Montserrat"/>
            </a:endParaRPr>
          </a:p>
        </p:txBody>
      </p:sp>
      <p:sp>
        <p:nvSpPr>
          <p:cNvPr id="515" name="Google Shape;515;g3408bcba5a4_6_258"/>
          <p:cNvSpPr txBox="1"/>
          <p:nvPr/>
        </p:nvSpPr>
        <p:spPr>
          <a:xfrm>
            <a:off x="3331888" y="4133788"/>
            <a:ext cx="3279600" cy="964800"/>
          </a:xfrm>
          <a:prstGeom prst="rect">
            <a:avLst/>
          </a:prstGeom>
          <a:noFill/>
          <a:ln>
            <a:noFill/>
          </a:ln>
        </p:spPr>
        <p:txBody>
          <a:bodyPr spcFirstLastPara="1" wrap="square" lIns="121900" tIns="121900" rIns="121900" bIns="121900" anchor="t" anchorCtr="0">
            <a:noAutofit/>
          </a:bodyPr>
          <a:lstStyle/>
          <a:p>
            <a:pPr marL="0" marR="0" lvl="0" indent="0" algn="just" rtl="0">
              <a:lnSpc>
                <a:spcPct val="150000"/>
              </a:lnSpc>
              <a:spcBef>
                <a:spcPts val="0"/>
              </a:spcBef>
              <a:spcAft>
                <a:spcPts val="1600"/>
              </a:spcAft>
              <a:buClr>
                <a:srgbClr val="000000"/>
              </a:buClr>
              <a:buSzPts val="358"/>
              <a:buFont typeface="Arial"/>
              <a:buNone/>
            </a:pPr>
            <a:r>
              <a:rPr lang="pl-PL" sz="4500" b="1" i="0" u="none" strike="noStrike" cap="none">
                <a:solidFill>
                  <a:srgbClr val="9E9667"/>
                </a:solidFill>
                <a:highlight>
                  <a:srgbClr val="FFFFFF"/>
                </a:highlight>
                <a:latin typeface="Montserrat"/>
                <a:ea typeface="Montserrat"/>
                <a:cs typeface="Montserrat"/>
                <a:sym typeface="Montserrat"/>
              </a:rPr>
              <a:t>15 697</a:t>
            </a:r>
            <a:r>
              <a:rPr lang="pl-PL" sz="889" b="0" i="0" u="none" strike="noStrike" cap="none">
                <a:solidFill>
                  <a:srgbClr val="434343"/>
                </a:solidFill>
                <a:highlight>
                  <a:srgbClr val="FFFFFF"/>
                </a:highlight>
                <a:latin typeface="Montserrat"/>
                <a:ea typeface="Montserrat"/>
                <a:cs typeface="Montserrat"/>
                <a:sym typeface="Montserrat"/>
              </a:rPr>
              <a:t> </a:t>
            </a:r>
            <a:br>
              <a:rPr lang="pl-PL" sz="889" b="0" i="0" u="none" strike="noStrike" cap="none">
                <a:solidFill>
                  <a:srgbClr val="434343"/>
                </a:solidFill>
                <a:highlight>
                  <a:srgbClr val="FFFFFF"/>
                </a:highlight>
                <a:latin typeface="Montserrat"/>
                <a:ea typeface="Montserrat"/>
                <a:cs typeface="Montserrat"/>
                <a:sym typeface="Montserrat"/>
              </a:rPr>
            </a:br>
            <a:endParaRPr sz="889" b="1" i="1" u="none" strike="noStrike" cap="none">
              <a:solidFill>
                <a:srgbClr val="434343"/>
              </a:solidFill>
              <a:highlight>
                <a:srgbClr val="FFFFFF"/>
              </a:highlight>
              <a:latin typeface="Montserrat"/>
              <a:ea typeface="Montserrat"/>
              <a:cs typeface="Montserrat"/>
              <a:sym typeface="Montserrat"/>
            </a:endParaRPr>
          </a:p>
        </p:txBody>
      </p:sp>
      <p:sp>
        <p:nvSpPr>
          <p:cNvPr id="516" name="Google Shape;516;g3408bcba5a4_6_258"/>
          <p:cNvSpPr txBox="1"/>
          <p:nvPr/>
        </p:nvSpPr>
        <p:spPr>
          <a:xfrm>
            <a:off x="3331888" y="4976063"/>
            <a:ext cx="8404500" cy="4194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1600"/>
              </a:spcAft>
              <a:buClr>
                <a:schemeClr val="dk1"/>
              </a:buClr>
              <a:buSzPts val="358"/>
              <a:buFont typeface="Arial"/>
              <a:buNone/>
            </a:pPr>
            <a:r>
              <a:rPr lang="pl-PL" sz="1500" b="0" i="0" u="none" strike="noStrike" cap="none">
                <a:solidFill>
                  <a:schemeClr val="dk1"/>
                </a:solidFill>
                <a:latin typeface="Montserrat"/>
                <a:ea typeface="Montserrat"/>
                <a:cs typeface="Montserrat"/>
                <a:sym typeface="Montserrat"/>
              </a:rPr>
              <a:t>Taking advantage of free entries or discounts under the Tourist Card in 2024</a:t>
            </a:r>
            <a:endParaRPr sz="1500" b="0" i="0" u="none" strike="noStrike" cap="none">
              <a:solidFill>
                <a:schemeClr val="dk1"/>
              </a:solidFill>
              <a:latin typeface="Montserrat"/>
              <a:ea typeface="Montserrat"/>
              <a:cs typeface="Montserrat"/>
              <a:sym typeface="Montserrat"/>
            </a:endParaRPr>
          </a:p>
        </p:txBody>
      </p:sp>
      <p:pic>
        <p:nvPicPr>
          <p:cNvPr id="517" name="Google Shape;517;g3408bcba5a4_6_258"/>
          <p:cNvPicPr preferRelativeResize="0"/>
          <p:nvPr/>
        </p:nvPicPr>
        <p:blipFill rotWithShape="1">
          <a:blip r:embed="rId5">
            <a:alphaModFix/>
          </a:blip>
          <a:srcRect/>
          <a:stretch/>
        </p:blipFill>
        <p:spPr>
          <a:xfrm>
            <a:off x="507433" y="2734667"/>
            <a:ext cx="1693467" cy="16934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g3408bcba5a4_9_2" title="Wyspa Sobieszewska-24.jpg"/>
          <p:cNvPicPr preferRelativeResize="0"/>
          <p:nvPr/>
        </p:nvPicPr>
        <p:blipFill rotWithShape="1">
          <a:blip r:embed="rId3">
            <a:alphaModFix/>
          </a:blip>
          <a:srcRect/>
          <a:stretch/>
        </p:blipFill>
        <p:spPr>
          <a:xfrm>
            <a:off x="0" y="-1267975"/>
            <a:ext cx="12192000" cy="8125975"/>
          </a:xfrm>
          <a:prstGeom prst="rect">
            <a:avLst/>
          </a:prstGeom>
          <a:noFill/>
          <a:ln>
            <a:noFill/>
          </a:ln>
        </p:spPr>
      </p:pic>
      <p:pic>
        <p:nvPicPr>
          <p:cNvPr id="524" name="Google Shape;524;g3408bcba5a4_9_2" title="stopka VG eng.png"/>
          <p:cNvPicPr preferRelativeResize="0">
            <a:picLocks noGrp="1"/>
          </p:cNvPicPr>
          <p:nvPr>
            <p:ph type="pic" idx="2"/>
          </p:nvPr>
        </p:nvPicPr>
        <p:blipFill rotWithShape="1">
          <a:blip r:embed="rId4">
            <a:alphaModFix/>
          </a:blip>
          <a:srcRect l="-4539" r="-11550" b="6032"/>
          <a:stretch/>
        </p:blipFill>
        <p:spPr>
          <a:xfrm>
            <a:off x="7931313" y="2387274"/>
            <a:ext cx="3071277" cy="1880793"/>
          </a:xfrm>
          <a:prstGeom prst="rect">
            <a:avLst/>
          </a:prstGeom>
          <a:noFill/>
          <a:ln>
            <a:noFill/>
          </a:ln>
        </p:spPr>
      </p:pic>
      <p:sp>
        <p:nvSpPr>
          <p:cNvPr id="525" name="Google Shape;525;g3408bcba5a4_9_2"/>
          <p:cNvSpPr txBox="1">
            <a:spLocks noGrp="1"/>
          </p:cNvSpPr>
          <p:nvPr>
            <p:ph type="title" idx="4294967295"/>
          </p:nvPr>
        </p:nvSpPr>
        <p:spPr>
          <a:xfrm>
            <a:off x="1016282" y="422763"/>
            <a:ext cx="5921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chemeClr val="lt1"/>
                </a:solidFill>
                <a:latin typeface="Montserrat Medium"/>
                <a:ea typeface="Montserrat Medium"/>
                <a:cs typeface="Montserrat Medium"/>
                <a:sym typeface="Montserrat Medium"/>
              </a:rPr>
              <a:t>Thank you!</a:t>
            </a:r>
            <a:endParaRPr sz="27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42f3f172af_0_0"/>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Our strategy</a:t>
            </a:r>
            <a:endParaRPr sz="2700">
              <a:solidFill>
                <a:srgbClr val="A69B64"/>
              </a:solidFill>
              <a:latin typeface="Montserrat Medium"/>
              <a:ea typeface="Montserrat Medium"/>
              <a:cs typeface="Montserrat Medium"/>
              <a:sym typeface="Montserrat Medium"/>
            </a:endParaRPr>
          </a:p>
        </p:txBody>
      </p:sp>
      <p:pic>
        <p:nvPicPr>
          <p:cNvPr id="198" name="Google Shape;198;g342f3f172af_0_0"/>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199" name="Google Shape;199;g342f3f172af_0_0"/>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pic>
        <p:nvPicPr>
          <p:cNvPr id="200" name="Google Shape;200;g342f3f172af_0_0"/>
          <p:cNvPicPr preferRelativeResize="0"/>
          <p:nvPr/>
        </p:nvPicPr>
        <p:blipFill rotWithShape="1">
          <a:blip r:embed="rId4">
            <a:alphaModFix/>
          </a:blip>
          <a:srcRect/>
          <a:stretch/>
        </p:blipFill>
        <p:spPr>
          <a:xfrm>
            <a:off x="2224014" y="1414925"/>
            <a:ext cx="1289499" cy="603175"/>
          </a:xfrm>
          <a:prstGeom prst="rect">
            <a:avLst/>
          </a:prstGeom>
          <a:noFill/>
          <a:ln>
            <a:noFill/>
          </a:ln>
        </p:spPr>
      </p:pic>
      <p:sp>
        <p:nvSpPr>
          <p:cNvPr id="201" name="Google Shape;201;g342f3f172af_0_0"/>
          <p:cNvSpPr txBox="1"/>
          <p:nvPr/>
        </p:nvSpPr>
        <p:spPr>
          <a:xfrm>
            <a:off x="675275" y="2316325"/>
            <a:ext cx="6089100" cy="3873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we play a key role in promoting Gdańsk locally, across Poland, and internationally</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We care about maintaining a balance between residents and tourists</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we strengthen Gdańsk’s position as an exceptional business tourism destination</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we focus on the sustainable development of tourism</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we cooperate with the local industry, we care about education, development, networking</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we follow new trends, inspire, and seek innovative solutions</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we promote and uphold the values that matter to Gdańsk and to the members of our Association</a:t>
            </a:r>
            <a:endParaRPr sz="1200">
              <a:latin typeface="Montserrat"/>
              <a:ea typeface="Montserrat"/>
              <a:cs typeface="Montserrat"/>
              <a:sym typeface="Montserrat"/>
            </a:endParaRPr>
          </a:p>
          <a:p>
            <a:pPr marL="457200" marR="0" lvl="0" indent="0" algn="l" rtl="0">
              <a:lnSpc>
                <a:spcPct val="150000"/>
              </a:lnSpc>
              <a:spcBef>
                <a:spcPts val="0"/>
              </a:spcBef>
              <a:spcAft>
                <a:spcPts val="0"/>
              </a:spcAft>
              <a:buNone/>
            </a:pPr>
            <a:endParaRPr sz="1200">
              <a:latin typeface="Montserrat"/>
              <a:ea typeface="Montserrat"/>
              <a:cs typeface="Montserrat"/>
              <a:sym typeface="Montserrat"/>
            </a:endParaRPr>
          </a:p>
        </p:txBody>
      </p:sp>
      <p:sp>
        <p:nvSpPr>
          <p:cNvPr id="202" name="Google Shape;202;g342f3f172af_0_0"/>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203" name="Google Shape;203;g342f3f172af_0_0" title="12.png"/>
          <p:cNvPicPr preferRelativeResize="0"/>
          <p:nvPr/>
        </p:nvPicPr>
        <p:blipFill>
          <a:blip r:embed="rId6">
            <a:alphaModFix/>
          </a:blip>
          <a:stretch>
            <a:fillRect/>
          </a:stretch>
        </p:blipFill>
        <p:spPr>
          <a:xfrm>
            <a:off x="7218313" y="202126"/>
            <a:ext cx="4731227" cy="1971150"/>
          </a:xfrm>
          <a:prstGeom prst="rect">
            <a:avLst/>
          </a:prstGeom>
          <a:noFill/>
          <a:ln>
            <a:noFill/>
          </a:ln>
        </p:spPr>
      </p:pic>
      <p:pic>
        <p:nvPicPr>
          <p:cNvPr id="204" name="Google Shape;204;g342f3f172af_0_0" title="17.png"/>
          <p:cNvPicPr preferRelativeResize="0"/>
          <p:nvPr/>
        </p:nvPicPr>
        <p:blipFill>
          <a:blip r:embed="rId7">
            <a:alphaModFix/>
          </a:blip>
          <a:stretch>
            <a:fillRect/>
          </a:stretch>
        </p:blipFill>
        <p:spPr>
          <a:xfrm>
            <a:off x="7217550" y="2293850"/>
            <a:ext cx="4732750" cy="1975271"/>
          </a:xfrm>
          <a:prstGeom prst="rect">
            <a:avLst/>
          </a:prstGeom>
          <a:noFill/>
          <a:ln>
            <a:noFill/>
          </a:ln>
        </p:spPr>
      </p:pic>
      <p:pic>
        <p:nvPicPr>
          <p:cNvPr id="205" name="Google Shape;205;g342f3f172af_0_0" title="18.png"/>
          <p:cNvPicPr preferRelativeResize="0"/>
          <p:nvPr/>
        </p:nvPicPr>
        <p:blipFill>
          <a:blip r:embed="rId8">
            <a:alphaModFix/>
          </a:blip>
          <a:stretch>
            <a:fillRect/>
          </a:stretch>
        </p:blipFill>
        <p:spPr>
          <a:xfrm>
            <a:off x="7217550" y="4389699"/>
            <a:ext cx="4732750" cy="1971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42f3f172af_0_15"/>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Our strategy</a:t>
            </a:r>
            <a:endParaRPr sz="2700">
              <a:solidFill>
                <a:srgbClr val="A69B64"/>
              </a:solidFill>
              <a:latin typeface="Montserrat Medium"/>
              <a:ea typeface="Montserrat Medium"/>
              <a:cs typeface="Montserrat Medium"/>
              <a:sym typeface="Montserrat Medium"/>
            </a:endParaRPr>
          </a:p>
        </p:txBody>
      </p:sp>
      <p:pic>
        <p:nvPicPr>
          <p:cNvPr id="212" name="Google Shape;212;g342f3f172af_0_15"/>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213" name="Google Shape;213;g342f3f172af_0_15"/>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pic>
        <p:nvPicPr>
          <p:cNvPr id="214" name="Google Shape;214;g342f3f172af_0_15"/>
          <p:cNvPicPr preferRelativeResize="0"/>
          <p:nvPr/>
        </p:nvPicPr>
        <p:blipFill rotWithShape="1">
          <a:blip r:embed="rId4">
            <a:alphaModFix/>
          </a:blip>
          <a:srcRect/>
          <a:stretch/>
        </p:blipFill>
        <p:spPr>
          <a:xfrm>
            <a:off x="2224014" y="1414925"/>
            <a:ext cx="1289499" cy="603175"/>
          </a:xfrm>
          <a:prstGeom prst="rect">
            <a:avLst/>
          </a:prstGeom>
          <a:noFill/>
          <a:ln>
            <a:noFill/>
          </a:ln>
        </p:spPr>
      </p:pic>
      <p:sp>
        <p:nvSpPr>
          <p:cNvPr id="215" name="Google Shape;215;g342f3f172af_0_15"/>
          <p:cNvSpPr txBox="1"/>
          <p:nvPr/>
        </p:nvSpPr>
        <p:spPr>
          <a:xfrm>
            <a:off x="675275" y="2316325"/>
            <a:ext cx="6021300" cy="3873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Sustainable development of tourism in Gdansk</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Conscious shaping of the image of Gdansk  as a sustainable </a:t>
            </a:r>
            <a:br>
              <a:rPr lang="pl-PL" sz="1200">
                <a:latin typeface="Montserrat"/>
                <a:ea typeface="Montserrat"/>
                <a:cs typeface="Montserrat"/>
                <a:sym typeface="Montserrat"/>
              </a:rPr>
            </a:br>
            <a:r>
              <a:rPr lang="pl-PL" sz="1200">
                <a:latin typeface="Montserrat"/>
                <a:ea typeface="Montserrat"/>
                <a:cs typeface="Montserrat"/>
                <a:sym typeface="Montserrat"/>
              </a:rPr>
              <a:t>and accessible destination</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Development of sustainable individual tourism and leisure time offer </a:t>
            </a:r>
            <a:br>
              <a:rPr lang="pl-PL" sz="1200">
                <a:latin typeface="Montserrat"/>
                <a:ea typeface="Montserrat"/>
                <a:cs typeface="Montserrat"/>
                <a:sym typeface="Montserrat"/>
              </a:rPr>
            </a:br>
            <a:r>
              <a:rPr lang="pl-PL" sz="1200">
                <a:latin typeface="Montserrat"/>
                <a:ea typeface="Montserrat"/>
                <a:cs typeface="Montserrat"/>
                <a:sym typeface="Montserrat"/>
              </a:rPr>
              <a:t>(individual tourist, local tourist, resident)</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Development of the Meetings Industry (MICE)</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Strengthening cooperation with local entrepreneurs, universities </a:t>
            </a:r>
            <a:br>
              <a:rPr lang="pl-PL" sz="1200">
                <a:latin typeface="Montserrat"/>
                <a:ea typeface="Montserrat"/>
                <a:cs typeface="Montserrat"/>
                <a:sym typeface="Montserrat"/>
              </a:rPr>
            </a:br>
            <a:r>
              <a:rPr lang="pl-PL" sz="1200">
                <a:latin typeface="Montserrat"/>
                <a:ea typeface="Montserrat"/>
                <a:cs typeface="Montserrat"/>
                <a:sym typeface="Montserrat"/>
              </a:rPr>
              <a:t>and institutions, especially in the area of ​​sustainable development of tourism and strengthening awareness of accessibility</a:t>
            </a:r>
            <a:endParaRPr sz="1200">
              <a:latin typeface="Montserrat"/>
              <a:ea typeface="Montserrat"/>
              <a:cs typeface="Montserrat"/>
              <a:sym typeface="Montserrat"/>
            </a:endParaRPr>
          </a:p>
          <a:p>
            <a:pPr marL="457200" lvl="0" indent="-304800" algn="l" rtl="0">
              <a:lnSpc>
                <a:spcPct val="150000"/>
              </a:lnSpc>
              <a:spcBef>
                <a:spcPts val="0"/>
              </a:spcBef>
              <a:spcAft>
                <a:spcPts val="0"/>
              </a:spcAft>
              <a:buSzPts val="1200"/>
              <a:buFont typeface="Montserrat"/>
              <a:buChar char="●"/>
            </a:pPr>
            <a:r>
              <a:rPr lang="pl-PL" sz="1200">
                <a:latin typeface="Montserrat"/>
                <a:ea typeface="Montserrat"/>
                <a:cs typeface="Montserrat"/>
                <a:sym typeface="Montserrat"/>
              </a:rPr>
              <a:t>Observation, research and proposing innovative solutions in line </a:t>
            </a:r>
            <a:br>
              <a:rPr lang="pl-PL" sz="1200">
                <a:latin typeface="Montserrat"/>
                <a:ea typeface="Montserrat"/>
                <a:cs typeface="Montserrat"/>
                <a:sym typeface="Montserrat"/>
              </a:rPr>
            </a:br>
            <a:r>
              <a:rPr lang="pl-PL" sz="1200">
                <a:latin typeface="Montserrat"/>
                <a:ea typeface="Montserrat"/>
                <a:cs typeface="Montserrat"/>
                <a:sym typeface="Montserrat"/>
              </a:rPr>
              <a:t>with tourism development trends and challenges of the future</a:t>
            </a:r>
            <a:endParaRPr sz="1200">
              <a:latin typeface="Montserrat"/>
              <a:ea typeface="Montserrat"/>
              <a:cs typeface="Montserrat"/>
              <a:sym typeface="Montserrat"/>
            </a:endParaRPr>
          </a:p>
        </p:txBody>
      </p:sp>
      <p:sp>
        <p:nvSpPr>
          <p:cNvPr id="216" name="Google Shape;216;g342f3f172af_0_15"/>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217" name="Google Shape;217;g342f3f172af_0_15" title="21.png"/>
          <p:cNvPicPr preferRelativeResize="0"/>
          <p:nvPr/>
        </p:nvPicPr>
        <p:blipFill rotWithShape="1">
          <a:blip r:embed="rId6">
            <a:alphaModFix/>
          </a:blip>
          <a:srcRect t="59" b="59"/>
          <a:stretch/>
        </p:blipFill>
        <p:spPr>
          <a:xfrm>
            <a:off x="7218313" y="202126"/>
            <a:ext cx="4731227" cy="1971150"/>
          </a:xfrm>
          <a:prstGeom prst="rect">
            <a:avLst/>
          </a:prstGeom>
          <a:noFill/>
          <a:ln>
            <a:noFill/>
          </a:ln>
        </p:spPr>
      </p:pic>
      <p:pic>
        <p:nvPicPr>
          <p:cNvPr id="218" name="Google Shape;218;g342f3f172af_0_15" title="14.png"/>
          <p:cNvPicPr preferRelativeResize="0"/>
          <p:nvPr/>
        </p:nvPicPr>
        <p:blipFill rotWithShape="1">
          <a:blip r:embed="rId7">
            <a:alphaModFix/>
          </a:blip>
          <a:srcRect l="109" r="119"/>
          <a:stretch/>
        </p:blipFill>
        <p:spPr>
          <a:xfrm>
            <a:off x="7217550" y="2293850"/>
            <a:ext cx="4732753" cy="1975271"/>
          </a:xfrm>
          <a:prstGeom prst="rect">
            <a:avLst/>
          </a:prstGeom>
          <a:noFill/>
          <a:ln>
            <a:noFill/>
          </a:ln>
        </p:spPr>
      </p:pic>
      <p:pic>
        <p:nvPicPr>
          <p:cNvPr id="219" name="Google Shape;219;g342f3f172af_0_15" title="4.png"/>
          <p:cNvPicPr preferRelativeResize="0"/>
          <p:nvPr/>
        </p:nvPicPr>
        <p:blipFill rotWithShape="1">
          <a:blip r:embed="rId8">
            <a:alphaModFix/>
          </a:blip>
          <a:srcRect l="109" r="109"/>
          <a:stretch/>
        </p:blipFill>
        <p:spPr>
          <a:xfrm>
            <a:off x="7217550" y="4389699"/>
            <a:ext cx="4732752" cy="1971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42fb065a07_1_0"/>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Who we are?</a:t>
            </a:r>
            <a:endParaRPr sz="2700">
              <a:solidFill>
                <a:srgbClr val="A69B64"/>
              </a:solidFill>
              <a:latin typeface="Montserrat Medium"/>
              <a:ea typeface="Montserrat Medium"/>
              <a:cs typeface="Montserrat Medium"/>
              <a:sym typeface="Montserrat Medium"/>
            </a:endParaRPr>
          </a:p>
        </p:txBody>
      </p:sp>
      <p:pic>
        <p:nvPicPr>
          <p:cNvPr id="226" name="Google Shape;226;g342fb065a07_1_0"/>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227" name="Google Shape;227;g342fb065a07_1_0"/>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pic>
        <p:nvPicPr>
          <p:cNvPr id="228" name="Google Shape;228;g342fb065a07_1_0"/>
          <p:cNvPicPr preferRelativeResize="0"/>
          <p:nvPr/>
        </p:nvPicPr>
        <p:blipFill rotWithShape="1">
          <a:blip r:embed="rId4">
            <a:alphaModFix/>
          </a:blip>
          <a:srcRect/>
          <a:stretch/>
        </p:blipFill>
        <p:spPr>
          <a:xfrm>
            <a:off x="2224014" y="1414925"/>
            <a:ext cx="1289499" cy="603175"/>
          </a:xfrm>
          <a:prstGeom prst="rect">
            <a:avLst/>
          </a:prstGeom>
          <a:noFill/>
          <a:ln>
            <a:noFill/>
          </a:ln>
        </p:spPr>
      </p:pic>
      <p:sp>
        <p:nvSpPr>
          <p:cNvPr id="229" name="Google Shape;229;g342fb065a07_1_0"/>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230" name="Google Shape;230;g342fb065a07_1_0" title="21.png"/>
          <p:cNvPicPr preferRelativeResize="0"/>
          <p:nvPr/>
        </p:nvPicPr>
        <p:blipFill rotWithShape="1">
          <a:blip r:embed="rId6">
            <a:alphaModFix/>
          </a:blip>
          <a:srcRect t="59" b="59"/>
          <a:stretch/>
        </p:blipFill>
        <p:spPr>
          <a:xfrm>
            <a:off x="7218313" y="202126"/>
            <a:ext cx="4731227" cy="1971150"/>
          </a:xfrm>
          <a:prstGeom prst="rect">
            <a:avLst/>
          </a:prstGeom>
          <a:noFill/>
          <a:ln>
            <a:noFill/>
          </a:ln>
        </p:spPr>
      </p:pic>
      <p:pic>
        <p:nvPicPr>
          <p:cNvPr id="231" name="Google Shape;231;g342fb065a07_1_0" title="14.png"/>
          <p:cNvPicPr preferRelativeResize="0"/>
          <p:nvPr/>
        </p:nvPicPr>
        <p:blipFill rotWithShape="1">
          <a:blip r:embed="rId7">
            <a:alphaModFix/>
          </a:blip>
          <a:srcRect l="109" r="119"/>
          <a:stretch/>
        </p:blipFill>
        <p:spPr>
          <a:xfrm>
            <a:off x="7217550" y="2293850"/>
            <a:ext cx="4732753" cy="1975271"/>
          </a:xfrm>
          <a:prstGeom prst="rect">
            <a:avLst/>
          </a:prstGeom>
          <a:noFill/>
          <a:ln>
            <a:noFill/>
          </a:ln>
        </p:spPr>
      </p:pic>
      <p:pic>
        <p:nvPicPr>
          <p:cNvPr id="232" name="Google Shape;232;g342fb065a07_1_0" title="4.png"/>
          <p:cNvPicPr preferRelativeResize="0"/>
          <p:nvPr/>
        </p:nvPicPr>
        <p:blipFill rotWithShape="1">
          <a:blip r:embed="rId8">
            <a:alphaModFix/>
          </a:blip>
          <a:srcRect l="109" r="109"/>
          <a:stretch/>
        </p:blipFill>
        <p:spPr>
          <a:xfrm>
            <a:off x="7217550" y="4389699"/>
            <a:ext cx="4732752" cy="1971151"/>
          </a:xfrm>
          <a:prstGeom prst="rect">
            <a:avLst/>
          </a:prstGeom>
          <a:noFill/>
          <a:ln>
            <a:noFill/>
          </a:ln>
        </p:spPr>
      </p:pic>
      <p:sp>
        <p:nvSpPr>
          <p:cNvPr id="233" name="Google Shape;233;g342fb065a07_1_0"/>
          <p:cNvSpPr txBox="1">
            <a:spLocks noGrp="1"/>
          </p:cNvSpPr>
          <p:nvPr>
            <p:ph type="title" idx="4294967295"/>
          </p:nvPr>
        </p:nvSpPr>
        <p:spPr>
          <a:xfrm>
            <a:off x="471508" y="2950746"/>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Association with 186 members</a:t>
            </a:r>
            <a:endParaRPr sz="2700">
              <a:solidFill>
                <a:srgbClr val="A69B64"/>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f7ba83f1ee_1_108"/>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GDANSK. Authentically</a:t>
            </a:r>
            <a:endParaRPr sz="2700">
              <a:solidFill>
                <a:srgbClr val="A69B64"/>
              </a:solidFill>
              <a:latin typeface="Montserrat Medium"/>
              <a:ea typeface="Montserrat Medium"/>
              <a:cs typeface="Montserrat Medium"/>
              <a:sym typeface="Montserrat Medium"/>
            </a:endParaRPr>
          </a:p>
        </p:txBody>
      </p:sp>
      <p:pic>
        <p:nvPicPr>
          <p:cNvPr id="239" name="Google Shape;239;g1f7ba83f1ee_1_108"/>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240" name="Google Shape;240;g1f7ba83f1ee_1_108"/>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241" name="Google Shape;241;g1f7ba83f1ee_1_108"/>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242" name="Google Shape;242;g1f7ba83f1ee_1_108"/>
          <p:cNvPicPr preferRelativeResize="0"/>
          <p:nvPr/>
        </p:nvPicPr>
        <p:blipFill rotWithShape="1">
          <a:blip r:embed="rId5">
            <a:alphaModFix/>
          </a:blip>
          <a:srcRect/>
          <a:stretch/>
        </p:blipFill>
        <p:spPr>
          <a:xfrm>
            <a:off x="2224014" y="1414925"/>
            <a:ext cx="1289499" cy="603175"/>
          </a:xfrm>
          <a:prstGeom prst="rect">
            <a:avLst/>
          </a:prstGeom>
          <a:noFill/>
          <a:ln>
            <a:noFill/>
          </a:ln>
        </p:spPr>
      </p:pic>
      <p:sp>
        <p:nvSpPr>
          <p:cNvPr id="243" name="Google Shape;243;g1f7ba83f1ee_1_108"/>
          <p:cNvSpPr txBox="1"/>
          <p:nvPr/>
        </p:nvSpPr>
        <p:spPr>
          <a:xfrm>
            <a:off x="1199050" y="1383425"/>
            <a:ext cx="83901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SemiBold"/>
              <a:ea typeface="Montserrat SemiBold"/>
              <a:cs typeface="Montserrat SemiBold"/>
              <a:sym typeface="Montserrat SemiBold"/>
            </a:endParaRPr>
          </a:p>
        </p:txBody>
      </p:sp>
      <p:sp>
        <p:nvSpPr>
          <p:cNvPr id="244" name="Google Shape;244;g1f7ba83f1ee_1_108"/>
          <p:cNvSpPr txBox="1"/>
          <p:nvPr/>
        </p:nvSpPr>
        <p:spPr>
          <a:xfrm>
            <a:off x="675275" y="1296125"/>
            <a:ext cx="7228200" cy="48933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200"/>
              <a:buFont typeface="Arial"/>
              <a:buNone/>
            </a:pPr>
            <a:r>
              <a:rPr lang="pl-PL" sz="1200" i="0" u="none" strike="noStrike" cap="none">
                <a:solidFill>
                  <a:srgbClr val="000000"/>
                </a:solidFill>
                <a:latin typeface="Montserrat SemiBold"/>
                <a:ea typeface="Montserrat SemiBold"/>
                <a:cs typeface="Montserrat SemiBold"/>
                <a:sym typeface="Montserrat SemiBold"/>
              </a:rPr>
              <a:t>Goals: </a:t>
            </a:r>
            <a:endParaRPr sz="1200">
              <a:latin typeface="Montserrat SemiBold"/>
              <a:ea typeface="Montserrat SemiBold"/>
              <a:cs typeface="Montserrat SemiBold"/>
              <a:sym typeface="Montserrat SemiBold"/>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Extending the tourist season beyond the holiday months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Moving tourist traffic outside the areas most crowded during the season</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Promotion of the new Visit Gdansk website and directing traffic to it</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Directing traffic to the Tourist Card website</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Directing traffic to the Visit Gdansk e-shop website</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r>
              <a:rPr lang="pl-PL" sz="1200" i="0" u="none" strike="noStrike" cap="none">
                <a:solidFill>
                  <a:srgbClr val="000000"/>
                </a:solidFill>
                <a:latin typeface="Montserrat SemiBold"/>
                <a:ea typeface="Montserrat SemiBold"/>
                <a:cs typeface="Montserrat SemiBold"/>
                <a:sym typeface="Montserrat SemiBold"/>
              </a:rPr>
              <a:t>Activities:</a:t>
            </a:r>
            <a:endParaRPr sz="1200" i="0" u="none" strike="noStrike" cap="none">
              <a:solidFill>
                <a:srgbClr val="000000"/>
              </a:solidFill>
              <a:latin typeface="Montserrat SemiBold"/>
              <a:ea typeface="Montserrat SemiBold"/>
              <a:cs typeface="Montserrat SemiBold"/>
              <a:sym typeface="Montserrat SemiBold"/>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Website development</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Promotional film</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Graphic identification - photo session, web banners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Google Ads campaign (promotion of the film, directing traffic to the website) and Facebook and Instagram (content referring to the photo session)Outdoor campaign - CityLights in Warsaw, Lodz, Poznan, Kraków, Wroclaw - campaign from April 2024</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Campaign in industry media + journalist visits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Influencer marketing - cooperation with influencers with smaller audience bases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foreign promotion</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Outdoor campaign – city-lights in the largest cities in Poland (Warsaw, Lodz, Poznan, Krakow and Wroclaw).</a:t>
            </a:r>
            <a:endParaRPr sz="1000" b="0" i="0" u="none" strike="noStrike" cap="none">
              <a:solidFill>
                <a:srgbClr val="000000"/>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000" b="0" i="0" u="none" strike="noStrike" cap="none">
              <a:solidFill>
                <a:srgbClr val="595959"/>
              </a:solidFill>
              <a:latin typeface="Montserrat"/>
              <a:ea typeface="Montserrat"/>
              <a:cs typeface="Montserrat"/>
              <a:sym typeface="Montserrat"/>
            </a:endParaRPr>
          </a:p>
        </p:txBody>
      </p:sp>
      <p:pic>
        <p:nvPicPr>
          <p:cNvPr id="245" name="Google Shape;245;g1f7ba83f1ee_1_108"/>
          <p:cNvPicPr preferRelativeResize="0"/>
          <p:nvPr/>
        </p:nvPicPr>
        <p:blipFill rotWithShape="1">
          <a:blip r:embed="rId6">
            <a:alphaModFix/>
          </a:blip>
          <a:srcRect/>
          <a:stretch/>
        </p:blipFill>
        <p:spPr>
          <a:xfrm>
            <a:off x="10036300" y="130550"/>
            <a:ext cx="2047800" cy="3072451"/>
          </a:xfrm>
          <a:prstGeom prst="rect">
            <a:avLst/>
          </a:prstGeom>
          <a:noFill/>
          <a:ln>
            <a:noFill/>
          </a:ln>
        </p:spPr>
      </p:pic>
      <p:pic>
        <p:nvPicPr>
          <p:cNvPr id="246" name="Google Shape;246;g1f7ba83f1ee_1_108"/>
          <p:cNvPicPr preferRelativeResize="0"/>
          <p:nvPr/>
        </p:nvPicPr>
        <p:blipFill rotWithShape="1">
          <a:blip r:embed="rId7">
            <a:alphaModFix/>
          </a:blip>
          <a:srcRect/>
          <a:stretch/>
        </p:blipFill>
        <p:spPr>
          <a:xfrm>
            <a:off x="7903400" y="1670762"/>
            <a:ext cx="2047776" cy="3072430"/>
          </a:xfrm>
          <a:prstGeom prst="rect">
            <a:avLst/>
          </a:prstGeom>
          <a:noFill/>
          <a:ln>
            <a:noFill/>
          </a:ln>
        </p:spPr>
      </p:pic>
      <p:pic>
        <p:nvPicPr>
          <p:cNvPr id="247" name="Google Shape;247;g1f7ba83f1ee_1_108"/>
          <p:cNvPicPr preferRelativeResize="0"/>
          <p:nvPr/>
        </p:nvPicPr>
        <p:blipFill rotWithShape="1">
          <a:blip r:embed="rId8">
            <a:alphaModFix/>
          </a:blip>
          <a:srcRect/>
          <a:stretch/>
        </p:blipFill>
        <p:spPr>
          <a:xfrm>
            <a:off x="10036313" y="3279188"/>
            <a:ext cx="2047776" cy="3072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f7ba83f1ee_1_74"/>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Tastes of Gdansk</a:t>
            </a:r>
            <a:endParaRPr sz="2700">
              <a:solidFill>
                <a:srgbClr val="A69B64"/>
              </a:solidFill>
              <a:latin typeface="Montserrat Medium"/>
              <a:ea typeface="Montserrat Medium"/>
              <a:cs typeface="Montserrat Medium"/>
              <a:sym typeface="Montserrat Medium"/>
            </a:endParaRPr>
          </a:p>
        </p:txBody>
      </p:sp>
      <p:pic>
        <p:nvPicPr>
          <p:cNvPr id="262" name="Google Shape;262;g1f7ba83f1ee_1_74"/>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263" name="Google Shape;263;g1f7ba83f1ee_1_74"/>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264" name="Google Shape;264;g1f7ba83f1ee_1_74"/>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265" name="Google Shape;265;g1f7ba83f1ee_1_74"/>
          <p:cNvPicPr preferRelativeResize="0"/>
          <p:nvPr/>
        </p:nvPicPr>
        <p:blipFill rotWithShape="1">
          <a:blip r:embed="rId5">
            <a:alphaModFix/>
          </a:blip>
          <a:srcRect/>
          <a:stretch/>
        </p:blipFill>
        <p:spPr>
          <a:xfrm>
            <a:off x="1732864" y="1392375"/>
            <a:ext cx="1289499" cy="603175"/>
          </a:xfrm>
          <a:prstGeom prst="rect">
            <a:avLst/>
          </a:prstGeom>
          <a:noFill/>
          <a:ln>
            <a:noFill/>
          </a:ln>
        </p:spPr>
      </p:pic>
      <p:sp>
        <p:nvSpPr>
          <p:cNvPr id="266" name="Google Shape;266;g1f7ba83f1ee_1_74"/>
          <p:cNvSpPr txBox="1"/>
          <p:nvPr/>
        </p:nvSpPr>
        <p:spPr>
          <a:xfrm>
            <a:off x="707900" y="1360875"/>
            <a:ext cx="83901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SemiBold"/>
              <a:ea typeface="Montserrat SemiBold"/>
              <a:cs typeface="Montserrat SemiBold"/>
              <a:sym typeface="Montserrat SemiBold"/>
            </a:endParaRPr>
          </a:p>
        </p:txBody>
      </p:sp>
      <p:sp>
        <p:nvSpPr>
          <p:cNvPr id="267" name="Google Shape;267;g1f7ba83f1ee_1_74"/>
          <p:cNvSpPr txBox="1"/>
          <p:nvPr/>
        </p:nvSpPr>
        <p:spPr>
          <a:xfrm>
            <a:off x="675275" y="1292075"/>
            <a:ext cx="6789300" cy="4556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pl-PL" sz="1200" i="0" u="none" strike="noStrike" cap="none">
                <a:solidFill>
                  <a:srgbClr val="000000"/>
                </a:solidFill>
                <a:latin typeface="Montserrat SemiBold"/>
                <a:ea typeface="Montserrat SemiBold"/>
                <a:cs typeface="Montserrat SemiBold"/>
                <a:sym typeface="Montserrat SemiBold"/>
              </a:rPr>
              <a:t>Communication goals:</a:t>
            </a:r>
            <a:endParaRPr sz="1200" i="0" u="none" strike="noStrike" cap="none">
              <a:solidFill>
                <a:srgbClr val="000000"/>
              </a:solidFill>
              <a:latin typeface="Montserrat SemiBold"/>
              <a:ea typeface="Montserrat SemiBold"/>
              <a:cs typeface="Montserrat SemiBold"/>
              <a:sym typeface="Montserrat SemiBold"/>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building the concept of culinary tourism</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increasing package sales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promoting local products and gastronomy</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driving traffic to the project subpage</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None/>
            </a:pPr>
            <a:r>
              <a:rPr lang="pl-PL" sz="1200" i="0" u="none" strike="noStrike" cap="none">
                <a:solidFill>
                  <a:srgbClr val="000000"/>
                </a:solidFill>
                <a:latin typeface="Montserrat SemiBold"/>
                <a:ea typeface="Montserrat SemiBold"/>
                <a:cs typeface="Montserrat SemiBold"/>
                <a:sym typeface="Montserrat SemiBold"/>
              </a:rPr>
              <a:t>Activities:</a:t>
            </a:r>
            <a:endParaRPr sz="1200" i="0" u="none" strike="noStrike" cap="none">
              <a:solidFill>
                <a:srgbClr val="000000"/>
              </a:solidFill>
              <a:latin typeface="Montserrat SemiBold"/>
              <a:ea typeface="Montserrat SemiBold"/>
              <a:cs typeface="Montserrat SemiBold"/>
              <a:sym typeface="Montserrat SemiBold"/>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publication of further promotional films with the project ambassador - Wojciech Modest Amaro (beach and Main City)recording and publishing two vlogs from Modest Amaro's visits to Gdansk (March, May 2024)</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organizing interviews with the project ambassador (TV - DDTVN, podcasts)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outdoor and public transport advertising (e.g. citylights, banners)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cooperation with local chefs</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publication on Facebook Visit Gdansk of articles on interesting facts related to Gdansk's cuisine</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paid campaign on Google Ads and Social Media</a:t>
            </a:r>
            <a:endParaRPr sz="1000" b="0" i="0" u="none" strike="noStrike" cap="none">
              <a:solidFill>
                <a:srgbClr val="000000"/>
              </a:solidFill>
              <a:latin typeface="Montserrat"/>
              <a:ea typeface="Montserrat"/>
              <a:cs typeface="Montserrat"/>
              <a:sym typeface="Montserrat"/>
            </a:endParaRPr>
          </a:p>
          <a:p>
            <a:pPr marL="457200" marR="0" lvl="0" indent="-292100" algn="l" rtl="0">
              <a:lnSpc>
                <a:spcPct val="150000"/>
              </a:lnSpc>
              <a:spcBef>
                <a:spcPts val="0"/>
              </a:spcBef>
              <a:spcAft>
                <a:spcPts val="0"/>
              </a:spcAft>
              <a:buClr>
                <a:srgbClr val="000000"/>
              </a:buClr>
              <a:buSzPts val="1000"/>
              <a:buFont typeface="Montserrat"/>
              <a:buChar char="●"/>
            </a:pPr>
            <a:r>
              <a:rPr lang="pl-PL" sz="1000" b="0" i="0" u="none" strike="noStrike" cap="none">
                <a:solidFill>
                  <a:srgbClr val="000000"/>
                </a:solidFill>
                <a:latin typeface="Montserrat"/>
                <a:ea typeface="Montserrat"/>
                <a:cs typeface="Montserrat"/>
                <a:sym typeface="Montserrat"/>
              </a:rPr>
              <a:t>seasonal promotion of the project and package, including a Valentine's Day edition.</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000" b="0" i="0" u="none" strike="noStrike" cap="none">
              <a:solidFill>
                <a:srgbClr val="595959"/>
              </a:solidFill>
              <a:latin typeface="Montserrat"/>
              <a:ea typeface="Montserrat"/>
              <a:cs typeface="Montserrat"/>
              <a:sym typeface="Montserrat"/>
            </a:endParaRPr>
          </a:p>
        </p:txBody>
      </p:sp>
      <p:pic>
        <p:nvPicPr>
          <p:cNvPr id="268" name="Google Shape;268;g1f7ba83f1ee_1_74"/>
          <p:cNvPicPr preferRelativeResize="0"/>
          <p:nvPr/>
        </p:nvPicPr>
        <p:blipFill rotWithShape="1">
          <a:blip r:embed="rId6">
            <a:alphaModFix/>
          </a:blip>
          <a:srcRect/>
          <a:stretch/>
        </p:blipFill>
        <p:spPr>
          <a:xfrm>
            <a:off x="7658889" y="3274424"/>
            <a:ext cx="4302254" cy="2869577"/>
          </a:xfrm>
          <a:prstGeom prst="rect">
            <a:avLst/>
          </a:prstGeom>
          <a:solidFill>
            <a:schemeClr val="lt1">
              <a:alpha val="66666"/>
            </a:schemeClr>
          </a:solidFill>
          <a:ln>
            <a:noFill/>
          </a:ln>
        </p:spPr>
      </p:pic>
      <p:pic>
        <p:nvPicPr>
          <p:cNvPr id="269" name="Google Shape;269;g1f7ba83f1ee_1_74"/>
          <p:cNvPicPr preferRelativeResize="0"/>
          <p:nvPr/>
        </p:nvPicPr>
        <p:blipFill rotWithShape="1">
          <a:blip r:embed="rId7">
            <a:alphaModFix/>
          </a:blip>
          <a:srcRect/>
          <a:stretch/>
        </p:blipFill>
        <p:spPr>
          <a:xfrm>
            <a:off x="9808975" y="284413"/>
            <a:ext cx="2152174" cy="2869576"/>
          </a:xfrm>
          <a:prstGeom prst="rect">
            <a:avLst/>
          </a:prstGeom>
          <a:noFill/>
          <a:ln>
            <a:noFill/>
          </a:ln>
        </p:spPr>
      </p:pic>
      <p:pic>
        <p:nvPicPr>
          <p:cNvPr id="270" name="Google Shape;270;g1f7ba83f1ee_1_74"/>
          <p:cNvPicPr preferRelativeResize="0"/>
          <p:nvPr/>
        </p:nvPicPr>
        <p:blipFill rotWithShape="1">
          <a:blip r:embed="rId8">
            <a:alphaModFix/>
          </a:blip>
          <a:srcRect/>
          <a:stretch/>
        </p:blipFill>
        <p:spPr>
          <a:xfrm>
            <a:off x="7658905" y="284425"/>
            <a:ext cx="2028869" cy="2869576"/>
          </a:xfrm>
          <a:prstGeom prst="rect">
            <a:avLst/>
          </a:prstGeom>
          <a:solidFill>
            <a:schemeClr val="lt1">
              <a:alpha val="66666"/>
            </a:schemeClr>
          </a:solidFill>
          <a:ln w="9525" cap="flat" cmpd="sng">
            <a:solidFill>
              <a:srgbClr val="AC9C6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f7ba83f1ee_1_51"/>
          <p:cNvSpPr txBox="1">
            <a:spLocks noGrp="1"/>
          </p:cNvSpPr>
          <p:nvPr>
            <p:ph type="title" idx="4294967295"/>
          </p:nvPr>
        </p:nvSpPr>
        <p:spPr>
          <a:xfrm>
            <a:off x="2893208" y="233283"/>
            <a:ext cx="7508400" cy="661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pl-PL" sz="2700">
                <a:solidFill>
                  <a:srgbClr val="A69B64"/>
                </a:solidFill>
                <a:latin typeface="Montserrat Medium"/>
                <a:ea typeface="Montserrat Medium"/>
                <a:cs typeface="Montserrat Medium"/>
                <a:sym typeface="Montserrat Medium"/>
              </a:rPr>
              <a:t>Michelin Guide</a:t>
            </a:r>
            <a:endParaRPr sz="2700">
              <a:solidFill>
                <a:srgbClr val="A69B64"/>
              </a:solidFill>
              <a:latin typeface="Montserrat Medium"/>
              <a:ea typeface="Montserrat Medium"/>
              <a:cs typeface="Montserrat Medium"/>
              <a:sym typeface="Montserrat Medium"/>
            </a:endParaRPr>
          </a:p>
        </p:txBody>
      </p:sp>
      <p:pic>
        <p:nvPicPr>
          <p:cNvPr id="276" name="Google Shape;276;g1f7ba83f1ee_1_51"/>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277" name="Google Shape;277;g1f7ba83f1ee_1_51"/>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278" name="Google Shape;278;g1f7ba83f1ee_1_51"/>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279" name="Google Shape;279;g1f7ba83f1ee_1_51"/>
          <p:cNvPicPr preferRelativeResize="0"/>
          <p:nvPr/>
        </p:nvPicPr>
        <p:blipFill rotWithShape="1">
          <a:blip r:embed="rId5">
            <a:alphaModFix/>
          </a:blip>
          <a:srcRect/>
          <a:stretch/>
        </p:blipFill>
        <p:spPr>
          <a:xfrm>
            <a:off x="1994689" y="1458375"/>
            <a:ext cx="1289499" cy="603175"/>
          </a:xfrm>
          <a:prstGeom prst="rect">
            <a:avLst/>
          </a:prstGeom>
          <a:noFill/>
          <a:ln>
            <a:noFill/>
          </a:ln>
        </p:spPr>
      </p:pic>
      <p:sp>
        <p:nvSpPr>
          <p:cNvPr id="280" name="Google Shape;280;g1f7ba83f1ee_1_51"/>
          <p:cNvSpPr txBox="1"/>
          <p:nvPr/>
        </p:nvSpPr>
        <p:spPr>
          <a:xfrm>
            <a:off x="700940" y="2144231"/>
            <a:ext cx="7822500" cy="41574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200"/>
              <a:buFont typeface="Arial"/>
              <a:buNone/>
            </a:pPr>
            <a:r>
              <a:rPr lang="pl-PL" sz="1200" i="0" u="none" strike="noStrike" cap="none">
                <a:solidFill>
                  <a:schemeClr val="dk1"/>
                </a:solidFill>
                <a:latin typeface="Montserrat SemiBold"/>
                <a:ea typeface="Montserrat SemiBold"/>
                <a:cs typeface="Montserrat SemiBold"/>
                <a:sym typeface="Montserrat SemiBold"/>
              </a:rPr>
              <a:t>Gdańsk has joined the group of Polish cities whose restaurants have been assessed by the Michelin Commission. The appearance of the Guide in Gdansk is an appreciation of the city's many years of consistent and hard work in the field of gastronomy and culinary tourism.</a:t>
            </a:r>
            <a:endParaRPr sz="1200" i="0" u="none" strike="noStrike" cap="none">
              <a:solidFill>
                <a:schemeClr val="dk1"/>
              </a:solidFill>
              <a:latin typeface="Montserrat SemiBold"/>
              <a:ea typeface="Montserrat SemiBold"/>
              <a:cs typeface="Montserrat SemiBold"/>
              <a:sym typeface="Montserrat SemiBold"/>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000" b="0" i="0" u="none" strike="noStrike" cap="none">
                <a:solidFill>
                  <a:schemeClr val="dk1"/>
                </a:solidFill>
                <a:latin typeface="Montserrat"/>
                <a:ea typeface="Montserrat"/>
                <a:cs typeface="Montserrat"/>
                <a:sym typeface="Montserrat"/>
              </a:rPr>
              <a:t>On June 20, we learned about regional restaurants, including Gdansk, that have been awarded Michelin stars. On June 28, the awards gala took place at Olivia Star. It was the best opening (our region had not been assessed before) in Poland.</a:t>
            </a:r>
            <a:endParaRPr sz="1000" b="0" i="0" u="none" strike="noStrike" cap="none">
              <a:solidFill>
                <a:schemeClr val="dk1"/>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000" b="0" i="0" u="none" strike="noStrike" cap="none">
                <a:solidFill>
                  <a:schemeClr val="dk1"/>
                </a:solidFill>
                <a:latin typeface="Montserrat"/>
                <a:ea typeface="Montserrat"/>
                <a:cs typeface="Montserrat"/>
                <a:sym typeface="Montserrat"/>
              </a:rPr>
              <a:t>In Gdansk, we gained: 1 Michelin star, 1 Green Michelin Star (first in Poland), 8 recommendations and 2 Bib Gourmand awards.  </a:t>
            </a:r>
            <a:endParaRPr sz="1000">
              <a:solidFill>
                <a:schemeClr val="dk1"/>
              </a:solidFill>
            </a:endParaRPr>
          </a:p>
          <a:p>
            <a:pPr marL="0" marR="0" lvl="0" indent="0" algn="just" rtl="0">
              <a:lnSpc>
                <a:spcPct val="150000"/>
              </a:lnSpc>
              <a:spcBef>
                <a:spcPts val="0"/>
              </a:spcBef>
              <a:spcAft>
                <a:spcPts val="0"/>
              </a:spcAft>
              <a:buClr>
                <a:srgbClr val="000000"/>
              </a:buClr>
              <a:buSzPts val="1200"/>
              <a:buFont typeface="Arial"/>
              <a:buNone/>
            </a:pPr>
            <a:endParaRPr sz="1000" b="0" i="0" u="none" strike="noStrike" cap="none">
              <a:solidFill>
                <a:schemeClr val="dk1"/>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pl-PL" sz="1000" b="0" i="0" u="none" strike="noStrike" cap="none">
                <a:solidFill>
                  <a:schemeClr val="dk1"/>
                </a:solidFill>
                <a:latin typeface="Montserrat"/>
                <a:ea typeface="Montserrat"/>
                <a:cs typeface="Montserrat"/>
                <a:sym typeface="Montserrat"/>
              </a:rPr>
              <a:t>The ceremonial gala took place on June 28 at Olivia Star.</a:t>
            </a:r>
            <a:endParaRPr sz="1000" b="0" i="0" u="none" strike="noStrike" cap="none">
              <a:solidFill>
                <a:schemeClr val="dk1"/>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a:solidFill>
                <a:srgbClr val="595959"/>
              </a:solidFill>
              <a:latin typeface="Montserrat"/>
              <a:ea typeface="Montserrat"/>
              <a:cs typeface="Montserrat"/>
              <a:sym typeface="Montserrat"/>
            </a:endParaRPr>
          </a:p>
        </p:txBody>
      </p:sp>
      <p:pic>
        <p:nvPicPr>
          <p:cNvPr id="281" name="Google Shape;281;g1f7ba83f1ee_1_51"/>
          <p:cNvPicPr preferRelativeResize="0"/>
          <p:nvPr/>
        </p:nvPicPr>
        <p:blipFill rotWithShape="1">
          <a:blip r:embed="rId6">
            <a:alphaModFix/>
          </a:blip>
          <a:srcRect/>
          <a:stretch/>
        </p:blipFill>
        <p:spPr>
          <a:xfrm>
            <a:off x="7090090" y="284432"/>
            <a:ext cx="1433350" cy="1433350"/>
          </a:xfrm>
          <a:prstGeom prst="rect">
            <a:avLst/>
          </a:prstGeom>
          <a:noFill/>
          <a:ln>
            <a:noFill/>
          </a:ln>
        </p:spPr>
      </p:pic>
      <p:pic>
        <p:nvPicPr>
          <p:cNvPr id="282" name="Google Shape;282;g1f7ba83f1ee_1_51"/>
          <p:cNvPicPr preferRelativeResize="0"/>
          <p:nvPr/>
        </p:nvPicPr>
        <p:blipFill rotWithShape="1">
          <a:blip r:embed="rId7">
            <a:alphaModFix/>
          </a:blip>
          <a:srcRect/>
          <a:stretch/>
        </p:blipFill>
        <p:spPr>
          <a:xfrm>
            <a:off x="9159477" y="4337449"/>
            <a:ext cx="2867150" cy="1910949"/>
          </a:xfrm>
          <a:prstGeom prst="rect">
            <a:avLst/>
          </a:prstGeom>
          <a:noFill/>
          <a:ln>
            <a:noFill/>
          </a:ln>
        </p:spPr>
      </p:pic>
      <p:pic>
        <p:nvPicPr>
          <p:cNvPr id="283" name="Google Shape;283;g1f7ba83f1ee_1_51"/>
          <p:cNvPicPr preferRelativeResize="0"/>
          <p:nvPr/>
        </p:nvPicPr>
        <p:blipFill rotWithShape="1">
          <a:blip r:embed="rId8">
            <a:alphaModFix/>
          </a:blip>
          <a:srcRect/>
          <a:stretch/>
        </p:blipFill>
        <p:spPr>
          <a:xfrm>
            <a:off x="9159475" y="233274"/>
            <a:ext cx="2867150" cy="1910952"/>
          </a:xfrm>
          <a:prstGeom prst="rect">
            <a:avLst/>
          </a:prstGeom>
          <a:noFill/>
          <a:ln>
            <a:noFill/>
          </a:ln>
        </p:spPr>
      </p:pic>
      <p:pic>
        <p:nvPicPr>
          <p:cNvPr id="284" name="Google Shape;284;g1f7ba83f1ee_1_51"/>
          <p:cNvPicPr preferRelativeResize="0"/>
          <p:nvPr/>
        </p:nvPicPr>
        <p:blipFill rotWithShape="1">
          <a:blip r:embed="rId9">
            <a:alphaModFix/>
          </a:blip>
          <a:srcRect/>
          <a:stretch/>
        </p:blipFill>
        <p:spPr>
          <a:xfrm>
            <a:off x="9159475" y="2293174"/>
            <a:ext cx="2867150" cy="19109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408bcba5a4_0_52"/>
          <p:cNvSpPr txBox="1">
            <a:spLocks noGrp="1"/>
          </p:cNvSpPr>
          <p:nvPr>
            <p:ph type="title" idx="4294967295"/>
          </p:nvPr>
        </p:nvSpPr>
        <p:spPr>
          <a:xfrm>
            <a:off x="2893199" y="233275"/>
            <a:ext cx="8326200" cy="661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21978"/>
              <a:buNone/>
            </a:pPr>
            <a:r>
              <a:rPr lang="pl-PL" sz="3033">
                <a:solidFill>
                  <a:srgbClr val="A69B64"/>
                </a:solidFill>
                <a:latin typeface="Montserrat Medium"/>
                <a:ea typeface="Montserrat Medium"/>
                <a:cs typeface="Montserrat Medium"/>
                <a:sym typeface="Montserrat Medium"/>
              </a:rPr>
              <a:t>European Capital of Gastronomic Culture</a:t>
            </a:r>
            <a:endParaRPr sz="3033">
              <a:solidFill>
                <a:srgbClr val="A69B64"/>
              </a:solidFill>
              <a:latin typeface="Montserrat Medium"/>
              <a:ea typeface="Montserrat Medium"/>
              <a:cs typeface="Montserrat Medium"/>
              <a:sym typeface="Montserrat Medium"/>
            </a:endParaRPr>
          </a:p>
        </p:txBody>
      </p:sp>
      <p:pic>
        <p:nvPicPr>
          <p:cNvPr id="290" name="Google Shape;290;g3408bcba5a4_0_52"/>
          <p:cNvPicPr preferRelativeResize="0"/>
          <p:nvPr/>
        </p:nvPicPr>
        <p:blipFill rotWithShape="1">
          <a:blip r:embed="rId3">
            <a:alphaModFix/>
          </a:blip>
          <a:srcRect/>
          <a:stretch/>
        </p:blipFill>
        <p:spPr>
          <a:xfrm>
            <a:off x="675267" y="284433"/>
            <a:ext cx="958567" cy="559199"/>
          </a:xfrm>
          <a:prstGeom prst="rect">
            <a:avLst/>
          </a:prstGeom>
          <a:noFill/>
          <a:ln>
            <a:noFill/>
          </a:ln>
        </p:spPr>
      </p:pic>
      <p:sp>
        <p:nvSpPr>
          <p:cNvPr id="291" name="Google Shape;291;g3408bcba5a4_0_52"/>
          <p:cNvSpPr/>
          <p:nvPr/>
        </p:nvSpPr>
        <p:spPr>
          <a:xfrm>
            <a:off x="2265833" y="0"/>
            <a:ext cx="36900" cy="996000"/>
          </a:xfrm>
          <a:prstGeom prst="rect">
            <a:avLst/>
          </a:prstGeom>
          <a:solidFill>
            <a:srgbClr val="9E9667"/>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A69B64"/>
              </a:solidFill>
              <a:latin typeface="Calibri"/>
              <a:ea typeface="Calibri"/>
              <a:cs typeface="Calibri"/>
              <a:sym typeface="Calibri"/>
            </a:endParaRPr>
          </a:p>
        </p:txBody>
      </p:sp>
      <p:sp>
        <p:nvSpPr>
          <p:cNvPr id="292" name="Google Shape;292;g3408bcba5a4_0_52"/>
          <p:cNvSpPr txBox="1">
            <a:spLocks noGrp="1"/>
          </p:cNvSpPr>
          <p:nvPr>
            <p:ph type="body" idx="4294967295"/>
          </p:nvPr>
        </p:nvSpPr>
        <p:spPr>
          <a:xfrm>
            <a:off x="67" y="6481400"/>
            <a:ext cx="12192000" cy="390900"/>
          </a:xfrm>
          <a:prstGeom prst="rect">
            <a:avLst/>
          </a:prstGeom>
          <a:solidFill>
            <a:srgbClr val="A69B64"/>
          </a:solidFill>
          <a:ln>
            <a:noFill/>
          </a:ln>
        </p:spPr>
        <p:txBody>
          <a:bodyPr spcFirstLastPara="1" wrap="square" lIns="121900" tIns="121900" rIns="121900" bIns="121900" anchor="t" anchorCtr="0">
            <a:noAutofit/>
          </a:bodyPr>
          <a:lstStyle/>
          <a:p>
            <a:pPr marL="0" lvl="0" indent="0" algn="ctr" rtl="0">
              <a:lnSpc>
                <a:spcPct val="95000"/>
              </a:lnSpc>
              <a:spcBef>
                <a:spcPts val="0"/>
              </a:spcBef>
              <a:spcAft>
                <a:spcPts val="0"/>
              </a:spcAft>
              <a:buClr>
                <a:schemeClr val="dk1"/>
              </a:buClr>
              <a:buSzPts val="500"/>
              <a:buFont typeface="Arial"/>
              <a:buNone/>
            </a:pPr>
            <a:r>
              <a:rPr lang="pl-PL" sz="1100">
                <a:solidFill>
                  <a:schemeClr val="lt1"/>
                </a:solidFill>
                <a:latin typeface="Montserrat"/>
                <a:ea typeface="Montserrat"/>
                <a:cs typeface="Montserrat"/>
                <a:sym typeface="Montserrat"/>
              </a:rPr>
              <a:t>Uczniowska 22, 80-530 Gdańsk	tel. +48 58 305 70 80			got@visitgdansk.com			</a:t>
            </a:r>
            <a:r>
              <a:rPr lang="pl-PL" sz="11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www.visitgdansk.com</a:t>
            </a:r>
            <a:endParaRPr sz="1400">
              <a:solidFill>
                <a:schemeClr val="lt1"/>
              </a:solidFill>
              <a:latin typeface="Montserrat"/>
              <a:ea typeface="Montserrat"/>
              <a:cs typeface="Montserrat"/>
              <a:sym typeface="Montserrat"/>
            </a:endParaRPr>
          </a:p>
        </p:txBody>
      </p:sp>
      <p:pic>
        <p:nvPicPr>
          <p:cNvPr id="293" name="Google Shape;293;g3408bcba5a4_0_52"/>
          <p:cNvPicPr preferRelativeResize="0"/>
          <p:nvPr/>
        </p:nvPicPr>
        <p:blipFill rotWithShape="1">
          <a:blip r:embed="rId5">
            <a:alphaModFix/>
          </a:blip>
          <a:srcRect/>
          <a:stretch/>
        </p:blipFill>
        <p:spPr>
          <a:xfrm>
            <a:off x="1994689" y="1458375"/>
            <a:ext cx="1289499" cy="603175"/>
          </a:xfrm>
          <a:prstGeom prst="rect">
            <a:avLst/>
          </a:prstGeom>
          <a:noFill/>
          <a:ln>
            <a:noFill/>
          </a:ln>
        </p:spPr>
      </p:pic>
      <p:sp>
        <p:nvSpPr>
          <p:cNvPr id="294" name="Google Shape;294;g3408bcba5a4_0_52"/>
          <p:cNvSpPr txBox="1"/>
          <p:nvPr/>
        </p:nvSpPr>
        <p:spPr>
          <a:xfrm>
            <a:off x="604825" y="1472100"/>
            <a:ext cx="7044900" cy="156963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pl-PL" sz="1200" b="0" i="0" u="none" strike="noStrike" cap="none">
                <a:solidFill>
                  <a:schemeClr val="dk1"/>
                </a:solidFill>
                <a:latin typeface="Montserrat SemiBold"/>
                <a:ea typeface="Montserrat SemiBold"/>
                <a:cs typeface="Montserrat SemiBold"/>
                <a:sym typeface="Montserrat SemiBold"/>
              </a:rPr>
              <a:t>Gdansk, a city with a rich history and culinary tradition, won the prestigious title of "European Capital of Gastronomic Culture 2025" in January. This distinction, awarded by the European Community of New Gastronomy, is a recognition of exceptional achievements in the field of culinary arts and the promotion of local cuisine. Previously, the title was held by cities such as Stockholm and Madrid.</a:t>
            </a:r>
            <a:endParaRPr sz="1200" b="0" i="0" u="none" strike="noStrike" cap="none">
              <a:solidFill>
                <a:schemeClr val="dk1"/>
              </a:solidFill>
              <a:latin typeface="Montserrat SemiBold"/>
              <a:ea typeface="Montserrat SemiBold"/>
              <a:cs typeface="Montserrat SemiBold"/>
              <a:sym typeface="Montserrat SemiBold"/>
            </a:endParaRPr>
          </a:p>
        </p:txBody>
      </p:sp>
      <p:sp>
        <p:nvSpPr>
          <p:cNvPr id="295" name="Google Shape;295;g3408bcba5a4_0_52"/>
          <p:cNvSpPr txBox="1"/>
          <p:nvPr/>
        </p:nvSpPr>
        <p:spPr>
          <a:xfrm>
            <a:off x="675275" y="3187525"/>
            <a:ext cx="7226100" cy="2723792"/>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In 2025, Gdansk will host numerous culinary events, festivals, workshops and exhibitions that will attract tourists and lovers of good cuisine from all over the world. The title is associated with many events that have been planned in Gdansk. These include:</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 organization of the Fifth European Gastronomic Congress,</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 organization of the Gastronomic Competition for the Grand Prix of the President of the City of Gdansk,</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 tourist and gastronomic events tailored to the brand,</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 inauguration of the Gastronomic Social Economy project integrating the excluded,</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 organization of a competition for publications in the digital space and animation of social media,</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 workshops with international, "star" chefs from different parts of Europe,</a:t>
            </a:r>
            <a:endParaRPr sz="10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r>
              <a:rPr lang="pl-PL" sz="1000" b="0" i="0" u="none" strike="noStrike" cap="none">
                <a:solidFill>
                  <a:srgbClr val="000000"/>
                </a:solidFill>
                <a:latin typeface="Montserrat"/>
                <a:ea typeface="Montserrat"/>
                <a:cs typeface="Montserrat"/>
                <a:sym typeface="Montserrat"/>
              </a:rPr>
              <a:t>• study tour of Gdansk restaurateurs to Madrid.</a:t>
            </a:r>
            <a:endParaRPr sz="1000" b="0" i="0" u="none" strike="noStrike" cap="none">
              <a:solidFill>
                <a:srgbClr val="000000"/>
              </a:solidFill>
              <a:latin typeface="Montserrat"/>
              <a:ea typeface="Montserrat"/>
              <a:cs typeface="Montserrat"/>
              <a:sym typeface="Montserrat"/>
            </a:endParaRPr>
          </a:p>
        </p:txBody>
      </p:sp>
      <p:pic>
        <p:nvPicPr>
          <p:cNvPr id="296" name="Google Shape;296;g3408bcba5a4_0_52"/>
          <p:cNvPicPr preferRelativeResize="0"/>
          <p:nvPr/>
        </p:nvPicPr>
        <p:blipFill rotWithShape="1">
          <a:blip r:embed="rId6">
            <a:alphaModFix/>
          </a:blip>
          <a:srcRect/>
          <a:stretch/>
        </p:blipFill>
        <p:spPr>
          <a:xfrm>
            <a:off x="8675525" y="1381975"/>
            <a:ext cx="2719850" cy="1959750"/>
          </a:xfrm>
          <a:prstGeom prst="rect">
            <a:avLst/>
          </a:prstGeom>
          <a:noFill/>
          <a:ln>
            <a:noFill/>
          </a:ln>
        </p:spPr>
      </p:pic>
      <p:pic>
        <p:nvPicPr>
          <p:cNvPr id="297" name="Google Shape;297;g3408bcba5a4_0_52"/>
          <p:cNvPicPr preferRelativeResize="0"/>
          <p:nvPr/>
        </p:nvPicPr>
        <p:blipFill rotWithShape="1">
          <a:blip r:embed="rId7">
            <a:alphaModFix/>
          </a:blip>
          <a:srcRect/>
          <a:stretch/>
        </p:blipFill>
        <p:spPr>
          <a:xfrm>
            <a:off x="8098275" y="3701775"/>
            <a:ext cx="3989124" cy="2659450"/>
          </a:xfrm>
          <a:prstGeom prst="rect">
            <a:avLst/>
          </a:prstGeom>
          <a:noFill/>
          <a:ln>
            <a:noFill/>
          </a:ln>
        </p:spPr>
      </p:pic>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3303</Words>
  <Application>Microsoft Office PowerPoint</Application>
  <PresentationFormat>Plačiaekranė</PresentationFormat>
  <Paragraphs>289</Paragraphs>
  <Slides>24</Slides>
  <Notes>24</Notes>
  <HiddenSlides>0</HiddenSlides>
  <MMClips>0</MMClips>
  <ScaleCrop>false</ScaleCrop>
  <HeadingPairs>
    <vt:vector size="6" baseType="variant">
      <vt:variant>
        <vt:lpstr>Naudojami šriftai</vt:lpstr>
      </vt:variant>
      <vt:variant>
        <vt:i4>6</vt:i4>
      </vt:variant>
      <vt:variant>
        <vt:lpstr>Tema</vt:lpstr>
      </vt:variant>
      <vt:variant>
        <vt:i4>3</vt:i4>
      </vt:variant>
      <vt:variant>
        <vt:lpstr>Skaidrių pavadinimai</vt:lpstr>
      </vt:variant>
      <vt:variant>
        <vt:i4>24</vt:i4>
      </vt:variant>
    </vt:vector>
  </HeadingPairs>
  <TitlesOfParts>
    <vt:vector size="33" baseType="lpstr">
      <vt:lpstr>Montserrat Black</vt:lpstr>
      <vt:lpstr>Montserrat</vt:lpstr>
      <vt:lpstr>Montserrat Medium</vt:lpstr>
      <vt:lpstr>Montserrat SemiBold</vt:lpstr>
      <vt:lpstr>Arial</vt:lpstr>
      <vt:lpstr>Calibri</vt:lpstr>
      <vt:lpstr>Motyw pakietu Office</vt:lpstr>
      <vt:lpstr>Simple Light</vt:lpstr>
      <vt:lpstr>Simple Light</vt:lpstr>
      <vt:lpstr>„PowerPoint“ pateiktis</vt:lpstr>
      <vt:lpstr>Gdansk Tourism Organization</vt:lpstr>
      <vt:lpstr>Our strategy</vt:lpstr>
      <vt:lpstr>Our strategy</vt:lpstr>
      <vt:lpstr>Who we are?</vt:lpstr>
      <vt:lpstr>GDANSK. Authentically</vt:lpstr>
      <vt:lpstr>Tastes of Gdansk</vt:lpstr>
      <vt:lpstr>Michelin Guide</vt:lpstr>
      <vt:lpstr>European Capital of Gastronomic Culture</vt:lpstr>
      <vt:lpstr>Foreign promotion</vt:lpstr>
      <vt:lpstr>Foreign promotion</vt:lpstr>
      <vt:lpstr>Events with GTO participation</vt:lpstr>
      <vt:lpstr>Sustainable tourism</vt:lpstr>
      <vt:lpstr>Accessibility Audits and Communication Card </vt:lpstr>
      <vt:lpstr>Statistics</vt:lpstr>
      <vt:lpstr>Sale </vt:lpstr>
      <vt:lpstr>OneCard</vt:lpstr>
      <vt:lpstr>OneCard</vt:lpstr>
      <vt:lpstr>OneCard – Resident’s Card</vt:lpstr>
      <vt:lpstr>OneCard – Resident’s Card</vt:lpstr>
      <vt:lpstr>OneCard – Tourist Card</vt:lpstr>
      <vt:lpstr>OneCard – Tourism Card</vt:lpstr>
      <vt:lpstr>OneCard – Tourist Card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Gintarė Plungienė</cp:lastModifiedBy>
  <cp:revision>2</cp:revision>
  <dcterms:modified xsi:type="dcterms:W3CDTF">2025-03-28T19:01:31Z</dcterms:modified>
</cp:coreProperties>
</file>