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56" r:id="rId5"/>
    <p:sldId id="595" r:id="rId6"/>
    <p:sldId id="600" r:id="rId7"/>
    <p:sldId id="599" r:id="rId8"/>
    <p:sldId id="603" r:id="rId9"/>
    <p:sldId id="607" r:id="rId10"/>
    <p:sldId id="287" r:id="rId11"/>
    <p:sldId id="601" r:id="rId12"/>
    <p:sldId id="605" r:id="rId13"/>
    <p:sldId id="604" r:id="rId14"/>
    <p:sldId id="608" r:id="rId15"/>
    <p:sldId id="602" r:id="rId16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6250E13-3864-47B8-E716-87B15A088EF7}" name="Meda Dyfartaitė" initials="MD" userId="S::meda.dyfartaite@vvkd.lt::c64f7ca9-9e0a-4f9d-8b34-91d252a6579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8B"/>
    <a:srgbClr val="3B3B3B"/>
    <a:srgbClr val="99B2DF"/>
    <a:srgbClr val="678CCF"/>
    <a:srgbClr val="7395D3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35" autoAdjust="0"/>
  </p:normalViewPr>
  <p:slideViewPr>
    <p:cSldViewPr snapToGrid="0">
      <p:cViewPr varScale="1">
        <p:scale>
          <a:sx n="144" d="100"/>
          <a:sy n="144" d="100"/>
        </p:scale>
        <p:origin x="816" y="12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E82320-5297-4EA8-ABC1-8098E1030540}" type="doc">
      <dgm:prSet loTypeId="urn:microsoft.com/office/officeart/2005/8/layout/vList2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E6713255-7799-4125-9B29-3C7E657B165F}">
      <dgm:prSet custT="1"/>
      <dgm:spPr/>
      <dgm:t>
        <a:bodyPr/>
        <a:lstStyle/>
        <a:p>
          <a:r>
            <a:rPr lang="lt-LT" sz="1600" b="1" dirty="0">
              <a:solidFill>
                <a:srgbClr val="004A8B"/>
              </a:solidFill>
              <a:latin typeface="Be Vietnam Ultra-Bold" panose="020B0604020202020204" charset="0"/>
            </a:rPr>
            <a:t>Turistų </a:t>
          </a:r>
          <a:r>
            <a:rPr lang="lt-LT" sz="1600" b="1" dirty="0" err="1">
              <a:solidFill>
                <a:srgbClr val="004A8B"/>
              </a:solidFill>
              <a:latin typeface="Be Vietnam Ultra-Bold" panose="020B0604020202020204" charset="0"/>
            </a:rPr>
            <a:t>strautas</a:t>
          </a:r>
          <a:r>
            <a:rPr lang="lt-LT" sz="1600" b="1" dirty="0">
              <a:solidFill>
                <a:srgbClr val="004A8B"/>
              </a:solidFill>
              <a:latin typeface="Be Vietnam Ultra-Bold" panose="020B0604020202020204" charset="0"/>
            </a:rPr>
            <a:t>. </a:t>
          </a:r>
          <a:r>
            <a:rPr lang="lt-LT" sz="1600" b="0" i="0" dirty="0">
              <a:solidFill>
                <a:srgbClr val="004A8B"/>
              </a:solidFill>
              <a:latin typeface="Be Vietnam Ultra-Bold" panose="020B0604020202020204" charset="0"/>
            </a:rPr>
            <a:t>Karaliaus Vilhelmo kanalo uždarymas tiesiogiai sumažina turistų srautą, kurie galėtų lankytis regione ir naudotis vandens pramogomis, tokiomis kaip plaukiojimas laivais, baidarėmis ar žvejyba.</a:t>
          </a:r>
          <a:endParaRPr lang="en-US" sz="1600" dirty="0">
            <a:solidFill>
              <a:srgbClr val="004A8B"/>
            </a:solidFill>
            <a:latin typeface="Be Vietnam Ultra-Bold" panose="020B0604020202020204" charset="0"/>
          </a:endParaRPr>
        </a:p>
      </dgm:t>
    </dgm:pt>
    <dgm:pt modelId="{D0B695C6-2F88-4798-A7F6-8CC966C1CC18}" type="parTrans" cxnId="{F7DFC9DA-7929-4CA7-807C-E8010380750D}">
      <dgm:prSet/>
      <dgm:spPr/>
      <dgm:t>
        <a:bodyPr/>
        <a:lstStyle/>
        <a:p>
          <a:endParaRPr lang="en-US" sz="2000">
            <a:solidFill>
              <a:srgbClr val="004A8B"/>
            </a:solidFill>
            <a:latin typeface="Be Vietnam Ultra-Bold" panose="020B0604020202020204" charset="0"/>
          </a:endParaRPr>
        </a:p>
      </dgm:t>
    </dgm:pt>
    <dgm:pt modelId="{168059EE-98FE-44CF-97F8-894CCEAD43AD}" type="sibTrans" cxnId="{F7DFC9DA-7929-4CA7-807C-E8010380750D}">
      <dgm:prSet/>
      <dgm:spPr/>
      <dgm:t>
        <a:bodyPr/>
        <a:lstStyle/>
        <a:p>
          <a:endParaRPr lang="en-US" sz="2000">
            <a:solidFill>
              <a:srgbClr val="004A8B"/>
            </a:solidFill>
            <a:latin typeface="Be Vietnam Ultra-Bold" panose="020B0604020202020204" charset="0"/>
          </a:endParaRPr>
        </a:p>
      </dgm:t>
    </dgm:pt>
    <dgm:pt modelId="{8E0A7939-5829-4563-A5DF-B1C181AD11BE}">
      <dgm:prSet custT="1"/>
      <dgm:spPr/>
      <dgm:t>
        <a:bodyPr/>
        <a:lstStyle/>
        <a:p>
          <a:r>
            <a:rPr lang="lt-LT" sz="1600" b="1" dirty="0">
              <a:solidFill>
                <a:srgbClr val="004A8B"/>
              </a:solidFill>
              <a:latin typeface="Be Vietnam Ultra-Bold" panose="020B0604020202020204" charset="0"/>
            </a:rPr>
            <a:t>Ekonominė nauda. </a:t>
          </a:r>
          <a:r>
            <a:rPr lang="lt-LT" sz="1600" b="0" i="0" dirty="0">
              <a:solidFill>
                <a:srgbClr val="004A8B"/>
              </a:solidFill>
              <a:latin typeface="Be Vietnam Ultra-Bold" panose="020B0604020202020204" charset="0"/>
            </a:rPr>
            <a:t>Sumažėjęs turistų skaičius neigiamai veikia vietos ekonomiką, nes mažėja pajamos iš apgyvendinimo, maitinimo ir kitų su turizmu susijusių paslaugų.</a:t>
          </a:r>
          <a:endParaRPr lang="en-US" sz="1600" dirty="0">
            <a:solidFill>
              <a:srgbClr val="004A8B"/>
            </a:solidFill>
            <a:latin typeface="Be Vietnam Ultra-Bold" panose="020B0604020202020204" charset="0"/>
          </a:endParaRPr>
        </a:p>
      </dgm:t>
    </dgm:pt>
    <dgm:pt modelId="{443493DB-9C11-43DD-8399-C3485D44FBD8}" type="parTrans" cxnId="{EEF6D69C-26F7-4D53-B57D-6C98B4E946A4}">
      <dgm:prSet/>
      <dgm:spPr/>
      <dgm:t>
        <a:bodyPr/>
        <a:lstStyle/>
        <a:p>
          <a:endParaRPr lang="en-US" sz="2000">
            <a:solidFill>
              <a:srgbClr val="004A8B"/>
            </a:solidFill>
            <a:latin typeface="Be Vietnam Ultra-Bold" panose="020B0604020202020204" charset="0"/>
          </a:endParaRPr>
        </a:p>
      </dgm:t>
    </dgm:pt>
    <dgm:pt modelId="{470CE426-A2DC-41B1-B953-1638235158B8}" type="sibTrans" cxnId="{EEF6D69C-26F7-4D53-B57D-6C98B4E946A4}">
      <dgm:prSet/>
      <dgm:spPr/>
      <dgm:t>
        <a:bodyPr/>
        <a:lstStyle/>
        <a:p>
          <a:endParaRPr lang="en-US" sz="2000">
            <a:solidFill>
              <a:srgbClr val="004A8B"/>
            </a:solidFill>
            <a:latin typeface="Be Vietnam Ultra-Bold" panose="020B0604020202020204" charset="0"/>
          </a:endParaRPr>
        </a:p>
      </dgm:t>
    </dgm:pt>
    <dgm:pt modelId="{541F30CF-5143-44B7-9456-B705549D7DA6}">
      <dgm:prSet custT="1"/>
      <dgm:spPr/>
      <dgm:t>
        <a:bodyPr/>
        <a:lstStyle/>
        <a:p>
          <a:r>
            <a:rPr lang="lt-LT" sz="1600" b="1" dirty="0">
              <a:solidFill>
                <a:srgbClr val="004A8B"/>
              </a:solidFill>
              <a:latin typeface="Be Vietnam Ultra-Bold" panose="020B0604020202020204" charset="0"/>
            </a:rPr>
            <a:t>Infrastruktūros plėtra. </a:t>
          </a:r>
          <a:r>
            <a:rPr lang="lt-LT" sz="1600" b="0" i="0" dirty="0">
              <a:solidFill>
                <a:srgbClr val="004A8B"/>
              </a:solidFill>
              <a:latin typeface="Be Vietnam Ultra-Bold" panose="020B0604020202020204" charset="0"/>
            </a:rPr>
            <a:t>Uždarytas kanalas stabdo infrastruktūros plėtrą, nes nėra poreikio investuoti į prieplaukų, takų ir kitų patogumų kūrimą, kurie būtų naudingi turistams.</a:t>
          </a:r>
          <a:endParaRPr lang="en-US" sz="1600" dirty="0">
            <a:solidFill>
              <a:srgbClr val="004A8B"/>
            </a:solidFill>
            <a:latin typeface="Be Vietnam Ultra-Bold" panose="020B0604020202020204" charset="0"/>
          </a:endParaRPr>
        </a:p>
      </dgm:t>
    </dgm:pt>
    <dgm:pt modelId="{602D9152-5919-4014-80FC-2D0EBCF34862}" type="parTrans" cxnId="{9F96ABBA-41C5-4918-BAFA-007472FFDE62}">
      <dgm:prSet/>
      <dgm:spPr/>
      <dgm:t>
        <a:bodyPr/>
        <a:lstStyle/>
        <a:p>
          <a:endParaRPr lang="en-US" sz="2000">
            <a:solidFill>
              <a:srgbClr val="004A8B"/>
            </a:solidFill>
            <a:latin typeface="Be Vietnam Ultra-Bold" panose="020B0604020202020204" charset="0"/>
          </a:endParaRPr>
        </a:p>
      </dgm:t>
    </dgm:pt>
    <dgm:pt modelId="{7721B2FE-966B-4CCC-862E-0E4669E74AB0}" type="sibTrans" cxnId="{9F96ABBA-41C5-4918-BAFA-007472FFDE62}">
      <dgm:prSet/>
      <dgm:spPr/>
      <dgm:t>
        <a:bodyPr/>
        <a:lstStyle/>
        <a:p>
          <a:endParaRPr lang="en-US" sz="2000">
            <a:solidFill>
              <a:srgbClr val="004A8B"/>
            </a:solidFill>
            <a:latin typeface="Be Vietnam Ultra-Bold" panose="020B0604020202020204" charset="0"/>
          </a:endParaRPr>
        </a:p>
      </dgm:t>
    </dgm:pt>
    <dgm:pt modelId="{7B6ECD88-9A75-4422-99A4-499BCDD4DD41}">
      <dgm:prSet custT="1"/>
      <dgm:spPr/>
      <dgm:t>
        <a:bodyPr/>
        <a:lstStyle/>
        <a:p>
          <a:r>
            <a:rPr lang="lt-LT" sz="1600" b="1" dirty="0">
              <a:solidFill>
                <a:srgbClr val="004A8B"/>
              </a:solidFill>
              <a:latin typeface="Be Vietnam Ultra-Bold" panose="020B0604020202020204" charset="0"/>
            </a:rPr>
            <a:t>Kultūrinis ir istorinis paveldas. </a:t>
          </a:r>
          <a:r>
            <a:rPr lang="lt-LT" sz="1600" b="0" i="0" dirty="0">
              <a:solidFill>
                <a:srgbClr val="004A8B"/>
              </a:solidFill>
              <a:latin typeface="Be Vietnam Ultra-Bold" panose="020B0604020202020204" charset="0"/>
            </a:rPr>
            <a:t>Kanalo uždarymas riboja galimybes turistams susipažinti su vietos kultūriniu ir istoriniu paveldu, kuris yra svarbi regiono identiteto dalis.</a:t>
          </a:r>
          <a:endParaRPr lang="en-US" sz="1600" dirty="0">
            <a:solidFill>
              <a:srgbClr val="004A8B"/>
            </a:solidFill>
            <a:latin typeface="Be Vietnam Ultra-Bold" panose="020B0604020202020204" charset="0"/>
          </a:endParaRPr>
        </a:p>
      </dgm:t>
    </dgm:pt>
    <dgm:pt modelId="{8725D3C5-2747-4610-8774-4C01D832A59A}" type="parTrans" cxnId="{57599BA0-8E54-43E8-BEA0-7C634537512B}">
      <dgm:prSet/>
      <dgm:spPr/>
      <dgm:t>
        <a:bodyPr/>
        <a:lstStyle/>
        <a:p>
          <a:endParaRPr lang="en-US" sz="2000">
            <a:solidFill>
              <a:srgbClr val="004A8B"/>
            </a:solidFill>
            <a:latin typeface="Be Vietnam Ultra-Bold" panose="020B0604020202020204" charset="0"/>
          </a:endParaRPr>
        </a:p>
      </dgm:t>
    </dgm:pt>
    <dgm:pt modelId="{C018222A-A8E4-4823-81DA-DD69E7878435}" type="sibTrans" cxnId="{57599BA0-8E54-43E8-BEA0-7C634537512B}">
      <dgm:prSet/>
      <dgm:spPr/>
      <dgm:t>
        <a:bodyPr/>
        <a:lstStyle/>
        <a:p>
          <a:endParaRPr lang="en-US" sz="2000">
            <a:solidFill>
              <a:srgbClr val="004A8B"/>
            </a:solidFill>
            <a:latin typeface="Be Vietnam Ultra-Bold" panose="020B0604020202020204" charset="0"/>
          </a:endParaRPr>
        </a:p>
      </dgm:t>
    </dgm:pt>
    <dgm:pt modelId="{3059D342-1239-4BF5-A8F2-3BEC61E3728E}" type="pres">
      <dgm:prSet presAssocID="{EBE82320-5297-4EA8-ABC1-8098E1030540}" presName="linear" presStyleCnt="0">
        <dgm:presLayoutVars>
          <dgm:animLvl val="lvl"/>
          <dgm:resizeHandles val="exact"/>
        </dgm:presLayoutVars>
      </dgm:prSet>
      <dgm:spPr/>
    </dgm:pt>
    <dgm:pt modelId="{A9D47AC8-02FB-4A18-9D43-8972787A362D}" type="pres">
      <dgm:prSet presAssocID="{E6713255-7799-4125-9B29-3C7E657B165F}" presName="parentText" presStyleLbl="node1" presStyleIdx="0" presStyleCnt="4" custLinFactNeighborX="478" custLinFactNeighborY="-20752">
        <dgm:presLayoutVars>
          <dgm:chMax val="0"/>
          <dgm:bulletEnabled val="1"/>
        </dgm:presLayoutVars>
      </dgm:prSet>
      <dgm:spPr/>
    </dgm:pt>
    <dgm:pt modelId="{987BBB9A-86DC-4A0D-90CD-7432B8160ED8}" type="pres">
      <dgm:prSet presAssocID="{168059EE-98FE-44CF-97F8-894CCEAD43AD}" presName="spacer" presStyleCnt="0"/>
      <dgm:spPr/>
    </dgm:pt>
    <dgm:pt modelId="{A0F39E09-7098-47B2-8859-3A085EA5AD7B}" type="pres">
      <dgm:prSet presAssocID="{8E0A7939-5829-4563-A5DF-B1C181AD11B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BE831E9-A094-4B1E-9AE6-3C1A6EBD3CDE}" type="pres">
      <dgm:prSet presAssocID="{470CE426-A2DC-41B1-B953-1638235158B8}" presName="spacer" presStyleCnt="0"/>
      <dgm:spPr/>
    </dgm:pt>
    <dgm:pt modelId="{715A961E-24DE-44D2-8CBD-5236838CBFDE}" type="pres">
      <dgm:prSet presAssocID="{541F30CF-5143-44B7-9456-B705549D7DA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B06377E-7E4E-4BFD-916F-8C22E949367D}" type="pres">
      <dgm:prSet presAssocID="{7721B2FE-966B-4CCC-862E-0E4669E74AB0}" presName="spacer" presStyleCnt="0"/>
      <dgm:spPr/>
    </dgm:pt>
    <dgm:pt modelId="{6D709185-5B0B-4183-BE2C-E39FB875326C}" type="pres">
      <dgm:prSet presAssocID="{7B6ECD88-9A75-4422-99A4-499BCDD4DD41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51AED034-84B3-496D-9795-DB6C5F28793C}" type="presOf" srcId="{7B6ECD88-9A75-4422-99A4-499BCDD4DD41}" destId="{6D709185-5B0B-4183-BE2C-E39FB875326C}" srcOrd="0" destOrd="0" presId="urn:microsoft.com/office/officeart/2005/8/layout/vList2"/>
    <dgm:cxn modelId="{F78E0743-1DCC-4262-B054-6A8B301C2CBD}" type="presOf" srcId="{8E0A7939-5829-4563-A5DF-B1C181AD11BE}" destId="{A0F39E09-7098-47B2-8859-3A085EA5AD7B}" srcOrd="0" destOrd="0" presId="urn:microsoft.com/office/officeart/2005/8/layout/vList2"/>
    <dgm:cxn modelId="{1C0EB443-7E47-42C0-836C-A0C54FC6153B}" type="presOf" srcId="{541F30CF-5143-44B7-9456-B705549D7DA6}" destId="{715A961E-24DE-44D2-8CBD-5236838CBFDE}" srcOrd="0" destOrd="0" presId="urn:microsoft.com/office/officeart/2005/8/layout/vList2"/>
    <dgm:cxn modelId="{FB74FC53-CD00-4642-81A1-E2C981398130}" type="presOf" srcId="{EBE82320-5297-4EA8-ABC1-8098E1030540}" destId="{3059D342-1239-4BF5-A8F2-3BEC61E3728E}" srcOrd="0" destOrd="0" presId="urn:microsoft.com/office/officeart/2005/8/layout/vList2"/>
    <dgm:cxn modelId="{9397F983-4046-46CE-877E-26689BF9933E}" type="presOf" srcId="{E6713255-7799-4125-9B29-3C7E657B165F}" destId="{A9D47AC8-02FB-4A18-9D43-8972787A362D}" srcOrd="0" destOrd="0" presId="urn:microsoft.com/office/officeart/2005/8/layout/vList2"/>
    <dgm:cxn modelId="{EEF6D69C-26F7-4D53-B57D-6C98B4E946A4}" srcId="{EBE82320-5297-4EA8-ABC1-8098E1030540}" destId="{8E0A7939-5829-4563-A5DF-B1C181AD11BE}" srcOrd="1" destOrd="0" parTransId="{443493DB-9C11-43DD-8399-C3485D44FBD8}" sibTransId="{470CE426-A2DC-41B1-B953-1638235158B8}"/>
    <dgm:cxn modelId="{57599BA0-8E54-43E8-BEA0-7C634537512B}" srcId="{EBE82320-5297-4EA8-ABC1-8098E1030540}" destId="{7B6ECD88-9A75-4422-99A4-499BCDD4DD41}" srcOrd="3" destOrd="0" parTransId="{8725D3C5-2747-4610-8774-4C01D832A59A}" sibTransId="{C018222A-A8E4-4823-81DA-DD69E7878435}"/>
    <dgm:cxn modelId="{9F96ABBA-41C5-4918-BAFA-007472FFDE62}" srcId="{EBE82320-5297-4EA8-ABC1-8098E1030540}" destId="{541F30CF-5143-44B7-9456-B705549D7DA6}" srcOrd="2" destOrd="0" parTransId="{602D9152-5919-4014-80FC-2D0EBCF34862}" sibTransId="{7721B2FE-966B-4CCC-862E-0E4669E74AB0}"/>
    <dgm:cxn modelId="{F7DFC9DA-7929-4CA7-807C-E8010380750D}" srcId="{EBE82320-5297-4EA8-ABC1-8098E1030540}" destId="{E6713255-7799-4125-9B29-3C7E657B165F}" srcOrd="0" destOrd="0" parTransId="{D0B695C6-2F88-4798-A7F6-8CC966C1CC18}" sibTransId="{168059EE-98FE-44CF-97F8-894CCEAD43AD}"/>
    <dgm:cxn modelId="{DB03A61E-1C58-4623-9D87-E992AD726C3F}" type="presParOf" srcId="{3059D342-1239-4BF5-A8F2-3BEC61E3728E}" destId="{A9D47AC8-02FB-4A18-9D43-8972787A362D}" srcOrd="0" destOrd="0" presId="urn:microsoft.com/office/officeart/2005/8/layout/vList2"/>
    <dgm:cxn modelId="{EAA09DCC-85E4-4D43-BCBF-75A643E24042}" type="presParOf" srcId="{3059D342-1239-4BF5-A8F2-3BEC61E3728E}" destId="{987BBB9A-86DC-4A0D-90CD-7432B8160ED8}" srcOrd="1" destOrd="0" presId="urn:microsoft.com/office/officeart/2005/8/layout/vList2"/>
    <dgm:cxn modelId="{6FF0E8EF-BAC3-4EF2-91D5-E1153951E2C6}" type="presParOf" srcId="{3059D342-1239-4BF5-A8F2-3BEC61E3728E}" destId="{A0F39E09-7098-47B2-8859-3A085EA5AD7B}" srcOrd="2" destOrd="0" presId="urn:microsoft.com/office/officeart/2005/8/layout/vList2"/>
    <dgm:cxn modelId="{CA21DDBF-FDE0-428A-A157-E3C8BF9043F7}" type="presParOf" srcId="{3059D342-1239-4BF5-A8F2-3BEC61E3728E}" destId="{4BE831E9-A094-4B1E-9AE6-3C1A6EBD3CDE}" srcOrd="3" destOrd="0" presId="urn:microsoft.com/office/officeart/2005/8/layout/vList2"/>
    <dgm:cxn modelId="{E3B4C387-A410-44FA-91F7-6BB5BB6F45A4}" type="presParOf" srcId="{3059D342-1239-4BF5-A8F2-3BEC61E3728E}" destId="{715A961E-24DE-44D2-8CBD-5236838CBFDE}" srcOrd="4" destOrd="0" presId="urn:microsoft.com/office/officeart/2005/8/layout/vList2"/>
    <dgm:cxn modelId="{0766DEBC-5488-45D9-BD8C-3C415D93BA45}" type="presParOf" srcId="{3059D342-1239-4BF5-A8F2-3BEC61E3728E}" destId="{CB06377E-7E4E-4BFD-916F-8C22E949367D}" srcOrd="5" destOrd="0" presId="urn:microsoft.com/office/officeart/2005/8/layout/vList2"/>
    <dgm:cxn modelId="{A3CBCB7C-83A0-4CB2-A58B-B02A032763CF}" type="presParOf" srcId="{3059D342-1239-4BF5-A8F2-3BEC61E3728E}" destId="{6D709185-5B0B-4183-BE2C-E39FB875326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33ECD4-0165-4BED-839A-B3F11CF3ABCD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D2D3CD3-9674-43AC-A150-47AD39529F02}">
      <dgm:prSet/>
      <dgm:spPr/>
      <dgm:t>
        <a:bodyPr/>
        <a:lstStyle/>
        <a:p>
          <a:r>
            <a:rPr lang="lt-LT" dirty="0">
              <a:latin typeface="Be Vietnam Ultra-Bold" panose="020B0604020202020204" charset="0"/>
            </a:rPr>
            <a:t>Rekreacinės zonos ir paslaugos</a:t>
          </a:r>
          <a:endParaRPr lang="en-US" dirty="0">
            <a:latin typeface="Be Vietnam Ultra-Bold" panose="020B0604020202020204" charset="0"/>
          </a:endParaRPr>
        </a:p>
      </dgm:t>
    </dgm:pt>
    <dgm:pt modelId="{91C4F024-3620-4B60-83FC-501A081375BC}" type="parTrans" cxnId="{D9AA4916-7BBC-4738-B2A9-03BE6E8ADD78}">
      <dgm:prSet/>
      <dgm:spPr/>
      <dgm:t>
        <a:bodyPr/>
        <a:lstStyle/>
        <a:p>
          <a:endParaRPr lang="en-US">
            <a:latin typeface="Be Vietnam Ultra-Bold" panose="020B0604020202020204" charset="0"/>
          </a:endParaRPr>
        </a:p>
      </dgm:t>
    </dgm:pt>
    <dgm:pt modelId="{A39E0B8D-6344-4F21-B488-5E1ED3351F9A}" type="sibTrans" cxnId="{D9AA4916-7BBC-4738-B2A9-03BE6E8ADD78}">
      <dgm:prSet/>
      <dgm:spPr/>
      <dgm:t>
        <a:bodyPr/>
        <a:lstStyle/>
        <a:p>
          <a:endParaRPr lang="en-US">
            <a:latin typeface="Be Vietnam Ultra-Bold" panose="020B0604020202020204" charset="0"/>
          </a:endParaRPr>
        </a:p>
      </dgm:t>
    </dgm:pt>
    <dgm:pt modelId="{955E47E5-7FD0-47B2-8473-73B7AE6F4DEA}">
      <dgm:prSet/>
      <dgm:spPr/>
      <dgm:t>
        <a:bodyPr/>
        <a:lstStyle/>
        <a:p>
          <a:r>
            <a:rPr lang="lt-LT">
              <a:latin typeface="Be Vietnam Ultra-Bold" panose="020B0604020202020204" charset="0"/>
            </a:rPr>
            <a:t>Ekonominė nauda – miestui ir turistams</a:t>
          </a:r>
          <a:endParaRPr lang="en-US">
            <a:latin typeface="Be Vietnam Ultra-Bold" panose="020B0604020202020204" charset="0"/>
          </a:endParaRPr>
        </a:p>
      </dgm:t>
    </dgm:pt>
    <dgm:pt modelId="{4895B674-CA35-4ADB-BDF7-7C2C56A2F035}" type="parTrans" cxnId="{DD0E2D33-297B-4212-8F75-08E560865A61}">
      <dgm:prSet/>
      <dgm:spPr/>
      <dgm:t>
        <a:bodyPr/>
        <a:lstStyle/>
        <a:p>
          <a:endParaRPr lang="en-US">
            <a:latin typeface="Be Vietnam Ultra-Bold" panose="020B0604020202020204" charset="0"/>
          </a:endParaRPr>
        </a:p>
      </dgm:t>
    </dgm:pt>
    <dgm:pt modelId="{CF1B1CA0-B60C-434D-A05F-9F6F10C063F9}" type="sibTrans" cxnId="{DD0E2D33-297B-4212-8F75-08E560865A61}">
      <dgm:prSet/>
      <dgm:spPr/>
      <dgm:t>
        <a:bodyPr/>
        <a:lstStyle/>
        <a:p>
          <a:endParaRPr lang="en-US">
            <a:latin typeface="Be Vietnam Ultra-Bold" panose="020B0604020202020204" charset="0"/>
          </a:endParaRPr>
        </a:p>
      </dgm:t>
    </dgm:pt>
    <dgm:pt modelId="{1022733F-E968-4BA9-B05A-FC1EA51ED76B}">
      <dgm:prSet/>
      <dgm:spPr/>
      <dgm:t>
        <a:bodyPr/>
        <a:lstStyle/>
        <a:p>
          <a:r>
            <a:rPr lang="lt-LT">
              <a:latin typeface="Be Vietnam Ultra-Bold" panose="020B0604020202020204" charset="0"/>
            </a:rPr>
            <a:t>Vandens transporto ir rekreacijos galimybių augimas</a:t>
          </a:r>
          <a:endParaRPr lang="en-US">
            <a:latin typeface="Be Vietnam Ultra-Bold" panose="020B0604020202020204" charset="0"/>
          </a:endParaRPr>
        </a:p>
      </dgm:t>
    </dgm:pt>
    <dgm:pt modelId="{06128967-B32B-4B10-AF1B-4A13460F35A2}" type="parTrans" cxnId="{2E719799-F745-44A3-8F46-15AA824B8C11}">
      <dgm:prSet/>
      <dgm:spPr/>
      <dgm:t>
        <a:bodyPr/>
        <a:lstStyle/>
        <a:p>
          <a:endParaRPr lang="en-US">
            <a:latin typeface="Be Vietnam Ultra-Bold" panose="020B0604020202020204" charset="0"/>
          </a:endParaRPr>
        </a:p>
      </dgm:t>
    </dgm:pt>
    <dgm:pt modelId="{A28FDD2F-063F-4C71-B43E-387CA9ECE191}" type="sibTrans" cxnId="{2E719799-F745-44A3-8F46-15AA824B8C11}">
      <dgm:prSet/>
      <dgm:spPr/>
      <dgm:t>
        <a:bodyPr/>
        <a:lstStyle/>
        <a:p>
          <a:endParaRPr lang="en-US">
            <a:latin typeface="Be Vietnam Ultra-Bold" panose="020B0604020202020204" charset="0"/>
          </a:endParaRPr>
        </a:p>
      </dgm:t>
    </dgm:pt>
    <dgm:pt modelId="{4BBD3098-7F20-492D-A040-CC0395560DA4}">
      <dgm:prSet/>
      <dgm:spPr/>
      <dgm:t>
        <a:bodyPr/>
        <a:lstStyle/>
        <a:p>
          <a:r>
            <a:rPr lang="lt-LT" dirty="0">
              <a:latin typeface="Be Vietnam Ultra-Bold" panose="020B0604020202020204" charset="0"/>
            </a:rPr>
            <a:t>Infrastruktūros plėtros galimybės </a:t>
          </a:r>
          <a:endParaRPr lang="en-US" dirty="0">
            <a:latin typeface="Be Vietnam Ultra-Bold" panose="020B0604020202020204" charset="0"/>
          </a:endParaRPr>
        </a:p>
      </dgm:t>
    </dgm:pt>
    <dgm:pt modelId="{142F3634-07B3-4C1F-8E80-008B00A6ABCF}" type="parTrans" cxnId="{590F05A6-F079-4941-8D85-07121A9987E1}">
      <dgm:prSet/>
      <dgm:spPr/>
      <dgm:t>
        <a:bodyPr/>
        <a:lstStyle/>
        <a:p>
          <a:endParaRPr lang="en-US">
            <a:latin typeface="Be Vietnam Ultra-Bold" panose="020B0604020202020204" charset="0"/>
          </a:endParaRPr>
        </a:p>
      </dgm:t>
    </dgm:pt>
    <dgm:pt modelId="{8F6E684D-4815-438F-B48C-C136707B62F0}" type="sibTrans" cxnId="{590F05A6-F079-4941-8D85-07121A9987E1}">
      <dgm:prSet/>
      <dgm:spPr/>
      <dgm:t>
        <a:bodyPr/>
        <a:lstStyle/>
        <a:p>
          <a:endParaRPr lang="en-US">
            <a:latin typeface="Be Vietnam Ultra-Bold" panose="020B0604020202020204" charset="0"/>
          </a:endParaRPr>
        </a:p>
      </dgm:t>
    </dgm:pt>
    <dgm:pt modelId="{5EFFDD69-052C-4392-9EB0-2BF54FF69855}">
      <dgm:prSet/>
      <dgm:spPr/>
      <dgm:t>
        <a:bodyPr/>
        <a:lstStyle/>
        <a:p>
          <a:r>
            <a:rPr lang="lt-LT" dirty="0">
              <a:latin typeface="Be Vietnam Ultra-Bold" panose="020B0604020202020204" charset="0"/>
            </a:rPr>
            <a:t>Turistų trauka</a:t>
          </a:r>
        </a:p>
      </dgm:t>
    </dgm:pt>
    <dgm:pt modelId="{A615F1A2-790C-41D3-A67F-57C21A5D63F4}" type="parTrans" cxnId="{6822AAFD-F66B-4E13-9FEC-1C7BBE4EF6E8}">
      <dgm:prSet/>
      <dgm:spPr/>
      <dgm:t>
        <a:bodyPr/>
        <a:lstStyle/>
        <a:p>
          <a:endParaRPr lang="en-US">
            <a:latin typeface="Be Vietnam Ultra-Bold" panose="020B0604020202020204" charset="0"/>
          </a:endParaRPr>
        </a:p>
      </dgm:t>
    </dgm:pt>
    <dgm:pt modelId="{219EF74F-6E34-4D3D-9299-8AEE47FE183F}" type="sibTrans" cxnId="{6822AAFD-F66B-4E13-9FEC-1C7BBE4EF6E8}">
      <dgm:prSet/>
      <dgm:spPr/>
      <dgm:t>
        <a:bodyPr/>
        <a:lstStyle/>
        <a:p>
          <a:endParaRPr lang="en-US">
            <a:latin typeface="Be Vietnam Ultra-Bold" panose="020B0604020202020204" charset="0"/>
          </a:endParaRPr>
        </a:p>
      </dgm:t>
    </dgm:pt>
    <dgm:pt modelId="{B175A641-2CDF-4D0F-928C-927B2471C23D}">
      <dgm:prSet/>
      <dgm:spPr/>
      <dgm:t>
        <a:bodyPr/>
        <a:lstStyle/>
        <a:p>
          <a:r>
            <a:rPr lang="lt-LT" dirty="0">
              <a:latin typeface="Be Vietnam Ultra-Bold" panose="020B0604020202020204" charset="0"/>
            </a:rPr>
            <a:t>Didesnis aplinkinių lankytinų vietų pasiekiamumas</a:t>
          </a:r>
        </a:p>
      </dgm:t>
    </dgm:pt>
    <dgm:pt modelId="{650EEC7A-3A18-4A2F-967A-3A4027ACEEC2}" type="parTrans" cxnId="{FFCDD54B-F46B-428D-AE98-4C58CD8EFE59}">
      <dgm:prSet/>
      <dgm:spPr/>
      <dgm:t>
        <a:bodyPr/>
        <a:lstStyle/>
        <a:p>
          <a:endParaRPr lang="lt-LT">
            <a:latin typeface="Be Vietnam Ultra-Bold" panose="020B0604020202020204" charset="0"/>
          </a:endParaRPr>
        </a:p>
      </dgm:t>
    </dgm:pt>
    <dgm:pt modelId="{FA254F7E-EEEA-46CA-80BE-CB587813FAA4}" type="sibTrans" cxnId="{FFCDD54B-F46B-428D-AE98-4C58CD8EFE59}">
      <dgm:prSet/>
      <dgm:spPr/>
      <dgm:t>
        <a:bodyPr/>
        <a:lstStyle/>
        <a:p>
          <a:endParaRPr lang="lt-LT">
            <a:latin typeface="Be Vietnam Ultra-Bold" panose="020B0604020202020204" charset="0"/>
          </a:endParaRPr>
        </a:p>
      </dgm:t>
    </dgm:pt>
    <dgm:pt modelId="{38B70A3A-DC8D-46B4-95AE-135C465F812B}" type="pres">
      <dgm:prSet presAssocID="{9533ECD4-0165-4BED-839A-B3F11CF3ABCD}" presName="linear" presStyleCnt="0">
        <dgm:presLayoutVars>
          <dgm:animLvl val="lvl"/>
          <dgm:resizeHandles val="exact"/>
        </dgm:presLayoutVars>
      </dgm:prSet>
      <dgm:spPr/>
    </dgm:pt>
    <dgm:pt modelId="{E3EAB797-093B-464A-A556-21AFE0E9DC87}" type="pres">
      <dgm:prSet presAssocID="{8D2D3CD3-9674-43AC-A150-47AD39529F02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BB171C41-835D-40C8-834A-C2831DB61FF1}" type="pres">
      <dgm:prSet presAssocID="{A39E0B8D-6344-4F21-B488-5E1ED3351F9A}" presName="spacer" presStyleCnt="0"/>
      <dgm:spPr/>
    </dgm:pt>
    <dgm:pt modelId="{89148141-E361-4BEB-8C67-01D0B53FC879}" type="pres">
      <dgm:prSet presAssocID="{955E47E5-7FD0-47B2-8473-73B7AE6F4DEA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2BAD64B8-EBB7-42C0-BCF0-AD8D17DA73A2}" type="pres">
      <dgm:prSet presAssocID="{CF1B1CA0-B60C-434D-A05F-9F6F10C063F9}" presName="spacer" presStyleCnt="0"/>
      <dgm:spPr/>
    </dgm:pt>
    <dgm:pt modelId="{68F4B6A9-F8AB-49A1-979C-5EA6222BF940}" type="pres">
      <dgm:prSet presAssocID="{1022733F-E968-4BA9-B05A-FC1EA51ED76B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BF4A1C82-1911-41D6-94B3-E3FC963D00A2}" type="pres">
      <dgm:prSet presAssocID="{A28FDD2F-063F-4C71-B43E-387CA9ECE191}" presName="spacer" presStyleCnt="0"/>
      <dgm:spPr/>
    </dgm:pt>
    <dgm:pt modelId="{BF0944BE-353F-4A77-BE8F-433BDA255427}" type="pres">
      <dgm:prSet presAssocID="{4BBD3098-7F20-492D-A040-CC0395560DA4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A26FC828-0B18-4284-A05F-DDBA2AD6C407}" type="pres">
      <dgm:prSet presAssocID="{8F6E684D-4815-438F-B48C-C136707B62F0}" presName="spacer" presStyleCnt="0"/>
      <dgm:spPr/>
    </dgm:pt>
    <dgm:pt modelId="{8E549AF5-5D69-4F22-A77B-DAAA9ECF9E7F}" type="pres">
      <dgm:prSet presAssocID="{5EFFDD69-052C-4392-9EB0-2BF54FF69855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DBAA3036-73EF-4010-9985-412067E79DE5}" type="pres">
      <dgm:prSet presAssocID="{219EF74F-6E34-4D3D-9299-8AEE47FE183F}" presName="spacer" presStyleCnt="0"/>
      <dgm:spPr/>
    </dgm:pt>
    <dgm:pt modelId="{48000935-72B3-4C2E-A822-91EBB64A718E}" type="pres">
      <dgm:prSet presAssocID="{B175A641-2CDF-4D0F-928C-927B2471C23D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02E79B14-2EB3-462E-9608-58A93D2828B4}" type="presOf" srcId="{1022733F-E968-4BA9-B05A-FC1EA51ED76B}" destId="{68F4B6A9-F8AB-49A1-979C-5EA6222BF940}" srcOrd="0" destOrd="0" presId="urn:microsoft.com/office/officeart/2005/8/layout/vList2"/>
    <dgm:cxn modelId="{D9AA4916-7BBC-4738-B2A9-03BE6E8ADD78}" srcId="{9533ECD4-0165-4BED-839A-B3F11CF3ABCD}" destId="{8D2D3CD3-9674-43AC-A150-47AD39529F02}" srcOrd="0" destOrd="0" parTransId="{91C4F024-3620-4B60-83FC-501A081375BC}" sibTransId="{A39E0B8D-6344-4F21-B488-5E1ED3351F9A}"/>
    <dgm:cxn modelId="{053ACB18-A51A-4010-B424-88BE82418E8C}" type="presOf" srcId="{5EFFDD69-052C-4392-9EB0-2BF54FF69855}" destId="{8E549AF5-5D69-4F22-A77B-DAAA9ECF9E7F}" srcOrd="0" destOrd="0" presId="urn:microsoft.com/office/officeart/2005/8/layout/vList2"/>
    <dgm:cxn modelId="{DD0E2D33-297B-4212-8F75-08E560865A61}" srcId="{9533ECD4-0165-4BED-839A-B3F11CF3ABCD}" destId="{955E47E5-7FD0-47B2-8473-73B7AE6F4DEA}" srcOrd="1" destOrd="0" parTransId="{4895B674-CA35-4ADB-BDF7-7C2C56A2F035}" sibTransId="{CF1B1CA0-B60C-434D-A05F-9F6F10C063F9}"/>
    <dgm:cxn modelId="{B86E9766-6105-4165-9F0E-C5BB3DE1E17F}" type="presOf" srcId="{8D2D3CD3-9674-43AC-A150-47AD39529F02}" destId="{E3EAB797-093B-464A-A556-21AFE0E9DC87}" srcOrd="0" destOrd="0" presId="urn:microsoft.com/office/officeart/2005/8/layout/vList2"/>
    <dgm:cxn modelId="{FFCDD54B-F46B-428D-AE98-4C58CD8EFE59}" srcId="{9533ECD4-0165-4BED-839A-B3F11CF3ABCD}" destId="{B175A641-2CDF-4D0F-928C-927B2471C23D}" srcOrd="5" destOrd="0" parTransId="{650EEC7A-3A18-4A2F-967A-3A4027ACEEC2}" sibTransId="{FA254F7E-EEEA-46CA-80BE-CB587813FAA4}"/>
    <dgm:cxn modelId="{BA41FC4C-D7FA-41CC-AA91-77226C279E78}" type="presOf" srcId="{955E47E5-7FD0-47B2-8473-73B7AE6F4DEA}" destId="{89148141-E361-4BEB-8C67-01D0B53FC879}" srcOrd="0" destOrd="0" presId="urn:microsoft.com/office/officeart/2005/8/layout/vList2"/>
    <dgm:cxn modelId="{2E719799-F745-44A3-8F46-15AA824B8C11}" srcId="{9533ECD4-0165-4BED-839A-B3F11CF3ABCD}" destId="{1022733F-E968-4BA9-B05A-FC1EA51ED76B}" srcOrd="2" destOrd="0" parTransId="{06128967-B32B-4B10-AF1B-4A13460F35A2}" sibTransId="{A28FDD2F-063F-4C71-B43E-387CA9ECE191}"/>
    <dgm:cxn modelId="{590F05A6-F079-4941-8D85-07121A9987E1}" srcId="{9533ECD4-0165-4BED-839A-B3F11CF3ABCD}" destId="{4BBD3098-7F20-492D-A040-CC0395560DA4}" srcOrd="3" destOrd="0" parTransId="{142F3634-07B3-4C1F-8E80-008B00A6ABCF}" sibTransId="{8F6E684D-4815-438F-B48C-C136707B62F0}"/>
    <dgm:cxn modelId="{26FF3AB8-A74E-4DE0-B1BB-3DCE671B787E}" type="presOf" srcId="{9533ECD4-0165-4BED-839A-B3F11CF3ABCD}" destId="{38B70A3A-DC8D-46B4-95AE-135C465F812B}" srcOrd="0" destOrd="0" presId="urn:microsoft.com/office/officeart/2005/8/layout/vList2"/>
    <dgm:cxn modelId="{995257D0-463E-4868-876B-6A514F03EF08}" type="presOf" srcId="{B175A641-2CDF-4D0F-928C-927B2471C23D}" destId="{48000935-72B3-4C2E-A822-91EBB64A718E}" srcOrd="0" destOrd="0" presId="urn:microsoft.com/office/officeart/2005/8/layout/vList2"/>
    <dgm:cxn modelId="{FFB16AD9-42C3-45F5-AD3E-7D49F6F55289}" type="presOf" srcId="{4BBD3098-7F20-492D-A040-CC0395560DA4}" destId="{BF0944BE-353F-4A77-BE8F-433BDA255427}" srcOrd="0" destOrd="0" presId="urn:microsoft.com/office/officeart/2005/8/layout/vList2"/>
    <dgm:cxn modelId="{6822AAFD-F66B-4E13-9FEC-1C7BBE4EF6E8}" srcId="{9533ECD4-0165-4BED-839A-B3F11CF3ABCD}" destId="{5EFFDD69-052C-4392-9EB0-2BF54FF69855}" srcOrd="4" destOrd="0" parTransId="{A615F1A2-790C-41D3-A67F-57C21A5D63F4}" sibTransId="{219EF74F-6E34-4D3D-9299-8AEE47FE183F}"/>
    <dgm:cxn modelId="{B1842887-D5FC-483C-99DB-5AD244B62287}" type="presParOf" srcId="{38B70A3A-DC8D-46B4-95AE-135C465F812B}" destId="{E3EAB797-093B-464A-A556-21AFE0E9DC87}" srcOrd="0" destOrd="0" presId="urn:microsoft.com/office/officeart/2005/8/layout/vList2"/>
    <dgm:cxn modelId="{EF6F919B-FABF-40FC-BF24-82749BBF4887}" type="presParOf" srcId="{38B70A3A-DC8D-46B4-95AE-135C465F812B}" destId="{BB171C41-835D-40C8-834A-C2831DB61FF1}" srcOrd="1" destOrd="0" presId="urn:microsoft.com/office/officeart/2005/8/layout/vList2"/>
    <dgm:cxn modelId="{626F1C86-971B-4587-B5CE-469561C724A2}" type="presParOf" srcId="{38B70A3A-DC8D-46B4-95AE-135C465F812B}" destId="{89148141-E361-4BEB-8C67-01D0B53FC879}" srcOrd="2" destOrd="0" presId="urn:microsoft.com/office/officeart/2005/8/layout/vList2"/>
    <dgm:cxn modelId="{9E294376-2E1F-441F-AAE2-D5BB88383B5F}" type="presParOf" srcId="{38B70A3A-DC8D-46B4-95AE-135C465F812B}" destId="{2BAD64B8-EBB7-42C0-BCF0-AD8D17DA73A2}" srcOrd="3" destOrd="0" presId="urn:microsoft.com/office/officeart/2005/8/layout/vList2"/>
    <dgm:cxn modelId="{67DE20D7-B30A-463D-B2E2-02A32A648CB5}" type="presParOf" srcId="{38B70A3A-DC8D-46B4-95AE-135C465F812B}" destId="{68F4B6A9-F8AB-49A1-979C-5EA6222BF940}" srcOrd="4" destOrd="0" presId="urn:microsoft.com/office/officeart/2005/8/layout/vList2"/>
    <dgm:cxn modelId="{9324B240-15AB-4ED9-9F00-8F6536D2BB9C}" type="presParOf" srcId="{38B70A3A-DC8D-46B4-95AE-135C465F812B}" destId="{BF4A1C82-1911-41D6-94B3-E3FC963D00A2}" srcOrd="5" destOrd="0" presId="urn:microsoft.com/office/officeart/2005/8/layout/vList2"/>
    <dgm:cxn modelId="{E08A565F-185C-4472-B49E-2F832BA645CD}" type="presParOf" srcId="{38B70A3A-DC8D-46B4-95AE-135C465F812B}" destId="{BF0944BE-353F-4A77-BE8F-433BDA255427}" srcOrd="6" destOrd="0" presId="urn:microsoft.com/office/officeart/2005/8/layout/vList2"/>
    <dgm:cxn modelId="{18E1F58B-C740-4EF3-8EE9-CDEE6DC430A6}" type="presParOf" srcId="{38B70A3A-DC8D-46B4-95AE-135C465F812B}" destId="{A26FC828-0B18-4284-A05F-DDBA2AD6C407}" srcOrd="7" destOrd="0" presId="urn:microsoft.com/office/officeart/2005/8/layout/vList2"/>
    <dgm:cxn modelId="{38978C19-303A-40BC-9742-34692BE8B002}" type="presParOf" srcId="{38B70A3A-DC8D-46B4-95AE-135C465F812B}" destId="{8E549AF5-5D69-4F22-A77B-DAAA9ECF9E7F}" srcOrd="8" destOrd="0" presId="urn:microsoft.com/office/officeart/2005/8/layout/vList2"/>
    <dgm:cxn modelId="{5827C3CE-00B5-402B-921C-7709539EC2B9}" type="presParOf" srcId="{38B70A3A-DC8D-46B4-95AE-135C465F812B}" destId="{DBAA3036-73EF-4010-9985-412067E79DE5}" srcOrd="9" destOrd="0" presId="urn:microsoft.com/office/officeart/2005/8/layout/vList2"/>
    <dgm:cxn modelId="{44910FE0-47FD-4E8B-9CFD-DEE3FA9CF637}" type="presParOf" srcId="{38B70A3A-DC8D-46B4-95AE-135C465F812B}" destId="{48000935-72B3-4C2E-A822-91EBB64A718E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D47AC8-02FB-4A18-9D43-8972787A362D}">
      <dsp:nvSpPr>
        <dsp:cNvPr id="0" name=""/>
        <dsp:cNvSpPr/>
      </dsp:nvSpPr>
      <dsp:spPr>
        <a:xfrm>
          <a:off x="0" y="0"/>
          <a:ext cx="5537288" cy="107717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600" b="1" kern="1200" dirty="0">
              <a:solidFill>
                <a:srgbClr val="004A8B"/>
              </a:solidFill>
              <a:latin typeface="Be Vietnam Ultra-Bold" panose="020B0604020202020204" charset="0"/>
            </a:rPr>
            <a:t>Turistų </a:t>
          </a:r>
          <a:r>
            <a:rPr lang="lt-LT" sz="1600" b="1" kern="1200" dirty="0" err="1">
              <a:solidFill>
                <a:srgbClr val="004A8B"/>
              </a:solidFill>
              <a:latin typeface="Be Vietnam Ultra-Bold" panose="020B0604020202020204" charset="0"/>
            </a:rPr>
            <a:t>strautas</a:t>
          </a:r>
          <a:r>
            <a:rPr lang="lt-LT" sz="1600" b="1" kern="1200" dirty="0">
              <a:solidFill>
                <a:srgbClr val="004A8B"/>
              </a:solidFill>
              <a:latin typeface="Be Vietnam Ultra-Bold" panose="020B0604020202020204" charset="0"/>
            </a:rPr>
            <a:t>. </a:t>
          </a:r>
          <a:r>
            <a:rPr lang="lt-LT" sz="1600" b="0" i="0" kern="1200" dirty="0">
              <a:solidFill>
                <a:srgbClr val="004A8B"/>
              </a:solidFill>
              <a:latin typeface="Be Vietnam Ultra-Bold" panose="020B0604020202020204" charset="0"/>
            </a:rPr>
            <a:t>Karaliaus Vilhelmo kanalo uždarymas tiesiogiai sumažina turistų srautą, kurie galėtų lankytis regione ir naudotis vandens pramogomis, tokiomis kaip plaukiojimas laivais, baidarėmis ar žvejyba.</a:t>
          </a:r>
          <a:endParaRPr lang="en-US" sz="1600" kern="1200" dirty="0">
            <a:solidFill>
              <a:srgbClr val="004A8B"/>
            </a:solidFill>
            <a:latin typeface="Be Vietnam Ultra-Bold" panose="020B0604020202020204" charset="0"/>
          </a:endParaRPr>
        </a:p>
      </dsp:txBody>
      <dsp:txXfrm>
        <a:off x="52583" y="52583"/>
        <a:ext cx="5432122" cy="972010"/>
      </dsp:txXfrm>
    </dsp:sp>
    <dsp:sp modelId="{A0F39E09-7098-47B2-8859-3A085EA5AD7B}">
      <dsp:nvSpPr>
        <dsp:cNvPr id="0" name=""/>
        <dsp:cNvSpPr/>
      </dsp:nvSpPr>
      <dsp:spPr>
        <a:xfrm>
          <a:off x="0" y="1091727"/>
          <a:ext cx="5537288" cy="107717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600" b="1" kern="1200" dirty="0">
              <a:solidFill>
                <a:srgbClr val="004A8B"/>
              </a:solidFill>
              <a:latin typeface="Be Vietnam Ultra-Bold" panose="020B0604020202020204" charset="0"/>
            </a:rPr>
            <a:t>Ekonominė nauda. </a:t>
          </a:r>
          <a:r>
            <a:rPr lang="lt-LT" sz="1600" b="0" i="0" kern="1200" dirty="0">
              <a:solidFill>
                <a:srgbClr val="004A8B"/>
              </a:solidFill>
              <a:latin typeface="Be Vietnam Ultra-Bold" panose="020B0604020202020204" charset="0"/>
            </a:rPr>
            <a:t>Sumažėjęs turistų skaičius neigiamai veikia vietos ekonomiką, nes mažėja pajamos iš apgyvendinimo, maitinimo ir kitų su turizmu susijusių paslaugų.</a:t>
          </a:r>
          <a:endParaRPr lang="en-US" sz="1600" kern="1200" dirty="0">
            <a:solidFill>
              <a:srgbClr val="004A8B"/>
            </a:solidFill>
            <a:latin typeface="Be Vietnam Ultra-Bold" panose="020B0604020202020204" charset="0"/>
          </a:endParaRPr>
        </a:p>
      </dsp:txBody>
      <dsp:txXfrm>
        <a:off x="52583" y="1144310"/>
        <a:ext cx="5432122" cy="972010"/>
      </dsp:txXfrm>
    </dsp:sp>
    <dsp:sp modelId="{715A961E-24DE-44D2-8CBD-5236838CBFDE}">
      <dsp:nvSpPr>
        <dsp:cNvPr id="0" name=""/>
        <dsp:cNvSpPr/>
      </dsp:nvSpPr>
      <dsp:spPr>
        <a:xfrm>
          <a:off x="0" y="2182433"/>
          <a:ext cx="5537288" cy="107717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600" b="1" kern="1200" dirty="0">
              <a:solidFill>
                <a:srgbClr val="004A8B"/>
              </a:solidFill>
              <a:latin typeface="Be Vietnam Ultra-Bold" panose="020B0604020202020204" charset="0"/>
            </a:rPr>
            <a:t>Infrastruktūros plėtra. </a:t>
          </a:r>
          <a:r>
            <a:rPr lang="lt-LT" sz="1600" b="0" i="0" kern="1200" dirty="0">
              <a:solidFill>
                <a:srgbClr val="004A8B"/>
              </a:solidFill>
              <a:latin typeface="Be Vietnam Ultra-Bold" panose="020B0604020202020204" charset="0"/>
            </a:rPr>
            <a:t>Uždarytas kanalas stabdo infrastruktūros plėtrą, nes nėra poreikio investuoti į prieplaukų, takų ir kitų patogumų kūrimą, kurie būtų naudingi turistams.</a:t>
          </a:r>
          <a:endParaRPr lang="en-US" sz="1600" kern="1200" dirty="0">
            <a:solidFill>
              <a:srgbClr val="004A8B"/>
            </a:solidFill>
            <a:latin typeface="Be Vietnam Ultra-Bold" panose="020B0604020202020204" charset="0"/>
          </a:endParaRPr>
        </a:p>
      </dsp:txBody>
      <dsp:txXfrm>
        <a:off x="52583" y="2235016"/>
        <a:ext cx="5432122" cy="972010"/>
      </dsp:txXfrm>
    </dsp:sp>
    <dsp:sp modelId="{6D709185-5B0B-4183-BE2C-E39FB875326C}">
      <dsp:nvSpPr>
        <dsp:cNvPr id="0" name=""/>
        <dsp:cNvSpPr/>
      </dsp:nvSpPr>
      <dsp:spPr>
        <a:xfrm>
          <a:off x="0" y="3273138"/>
          <a:ext cx="5537288" cy="107717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600" b="1" kern="1200" dirty="0">
              <a:solidFill>
                <a:srgbClr val="004A8B"/>
              </a:solidFill>
              <a:latin typeface="Be Vietnam Ultra-Bold" panose="020B0604020202020204" charset="0"/>
            </a:rPr>
            <a:t>Kultūrinis ir istorinis paveldas. </a:t>
          </a:r>
          <a:r>
            <a:rPr lang="lt-LT" sz="1600" b="0" i="0" kern="1200" dirty="0">
              <a:solidFill>
                <a:srgbClr val="004A8B"/>
              </a:solidFill>
              <a:latin typeface="Be Vietnam Ultra-Bold" panose="020B0604020202020204" charset="0"/>
            </a:rPr>
            <a:t>Kanalo uždarymas riboja galimybes turistams susipažinti su vietos kultūriniu ir istoriniu paveldu, kuris yra svarbi regiono identiteto dalis.</a:t>
          </a:r>
          <a:endParaRPr lang="en-US" sz="1600" kern="1200" dirty="0">
            <a:solidFill>
              <a:srgbClr val="004A8B"/>
            </a:solidFill>
            <a:latin typeface="Be Vietnam Ultra-Bold" panose="020B0604020202020204" charset="0"/>
          </a:endParaRPr>
        </a:p>
      </dsp:txBody>
      <dsp:txXfrm>
        <a:off x="52583" y="3325721"/>
        <a:ext cx="5432122" cy="9720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EAB797-093B-464A-A556-21AFE0E9DC87}">
      <dsp:nvSpPr>
        <dsp:cNvPr id="0" name=""/>
        <dsp:cNvSpPr/>
      </dsp:nvSpPr>
      <dsp:spPr>
        <a:xfrm>
          <a:off x="0" y="202261"/>
          <a:ext cx="6002110" cy="50368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100" kern="1200" dirty="0">
              <a:latin typeface="Be Vietnam Ultra-Bold" panose="020B0604020202020204" charset="0"/>
            </a:rPr>
            <a:t>Rekreacinės zonos ir paslaugos</a:t>
          </a:r>
          <a:endParaRPr lang="en-US" sz="2100" kern="1200" dirty="0">
            <a:latin typeface="Be Vietnam Ultra-Bold" panose="020B0604020202020204" charset="0"/>
          </a:endParaRPr>
        </a:p>
      </dsp:txBody>
      <dsp:txXfrm>
        <a:off x="24588" y="226849"/>
        <a:ext cx="5952934" cy="454509"/>
      </dsp:txXfrm>
    </dsp:sp>
    <dsp:sp modelId="{89148141-E361-4BEB-8C67-01D0B53FC879}">
      <dsp:nvSpPr>
        <dsp:cNvPr id="0" name=""/>
        <dsp:cNvSpPr/>
      </dsp:nvSpPr>
      <dsp:spPr>
        <a:xfrm>
          <a:off x="0" y="766427"/>
          <a:ext cx="6002110" cy="50368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100" kern="1200">
              <a:latin typeface="Be Vietnam Ultra-Bold" panose="020B0604020202020204" charset="0"/>
            </a:rPr>
            <a:t>Ekonominė nauda – miestui ir turistams</a:t>
          </a:r>
          <a:endParaRPr lang="en-US" sz="2100" kern="1200">
            <a:latin typeface="Be Vietnam Ultra-Bold" panose="020B0604020202020204" charset="0"/>
          </a:endParaRPr>
        </a:p>
      </dsp:txBody>
      <dsp:txXfrm>
        <a:off x="24588" y="791015"/>
        <a:ext cx="5952934" cy="454509"/>
      </dsp:txXfrm>
    </dsp:sp>
    <dsp:sp modelId="{68F4B6A9-F8AB-49A1-979C-5EA6222BF940}">
      <dsp:nvSpPr>
        <dsp:cNvPr id="0" name=""/>
        <dsp:cNvSpPr/>
      </dsp:nvSpPr>
      <dsp:spPr>
        <a:xfrm>
          <a:off x="0" y="1330592"/>
          <a:ext cx="6002110" cy="50368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100" kern="1200">
              <a:latin typeface="Be Vietnam Ultra-Bold" panose="020B0604020202020204" charset="0"/>
            </a:rPr>
            <a:t>Vandens transporto ir rekreacijos galimybių augimas</a:t>
          </a:r>
          <a:endParaRPr lang="en-US" sz="2100" kern="1200">
            <a:latin typeface="Be Vietnam Ultra-Bold" panose="020B0604020202020204" charset="0"/>
          </a:endParaRPr>
        </a:p>
      </dsp:txBody>
      <dsp:txXfrm>
        <a:off x="24588" y="1355180"/>
        <a:ext cx="5952934" cy="454509"/>
      </dsp:txXfrm>
    </dsp:sp>
    <dsp:sp modelId="{BF0944BE-353F-4A77-BE8F-433BDA255427}">
      <dsp:nvSpPr>
        <dsp:cNvPr id="0" name=""/>
        <dsp:cNvSpPr/>
      </dsp:nvSpPr>
      <dsp:spPr>
        <a:xfrm>
          <a:off x="0" y="1894756"/>
          <a:ext cx="6002110" cy="50368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100" kern="1200" dirty="0">
              <a:latin typeface="Be Vietnam Ultra-Bold" panose="020B0604020202020204" charset="0"/>
            </a:rPr>
            <a:t>Infrastruktūros plėtros galimybės </a:t>
          </a:r>
          <a:endParaRPr lang="en-US" sz="2100" kern="1200" dirty="0">
            <a:latin typeface="Be Vietnam Ultra-Bold" panose="020B0604020202020204" charset="0"/>
          </a:endParaRPr>
        </a:p>
      </dsp:txBody>
      <dsp:txXfrm>
        <a:off x="24588" y="1919344"/>
        <a:ext cx="5952934" cy="454509"/>
      </dsp:txXfrm>
    </dsp:sp>
    <dsp:sp modelId="{8E549AF5-5D69-4F22-A77B-DAAA9ECF9E7F}">
      <dsp:nvSpPr>
        <dsp:cNvPr id="0" name=""/>
        <dsp:cNvSpPr/>
      </dsp:nvSpPr>
      <dsp:spPr>
        <a:xfrm>
          <a:off x="0" y="2458922"/>
          <a:ext cx="6002110" cy="50368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100" kern="1200" dirty="0">
              <a:latin typeface="Be Vietnam Ultra-Bold" panose="020B0604020202020204" charset="0"/>
            </a:rPr>
            <a:t>Turistų trauka</a:t>
          </a:r>
        </a:p>
      </dsp:txBody>
      <dsp:txXfrm>
        <a:off x="24588" y="2483510"/>
        <a:ext cx="5952934" cy="454509"/>
      </dsp:txXfrm>
    </dsp:sp>
    <dsp:sp modelId="{48000935-72B3-4C2E-A822-91EBB64A718E}">
      <dsp:nvSpPr>
        <dsp:cNvPr id="0" name=""/>
        <dsp:cNvSpPr/>
      </dsp:nvSpPr>
      <dsp:spPr>
        <a:xfrm>
          <a:off x="0" y="3023087"/>
          <a:ext cx="6002110" cy="50368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100" kern="1200" dirty="0">
              <a:latin typeface="Be Vietnam Ultra-Bold" panose="020B0604020202020204" charset="0"/>
            </a:rPr>
            <a:t>Didesnis aplinkinių lankytinų vietų pasiekiamumas</a:t>
          </a:r>
        </a:p>
      </dsp:txBody>
      <dsp:txXfrm>
        <a:off x="24588" y="3047675"/>
        <a:ext cx="5952934" cy="4545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F5699E-A87D-4CDE-BFC8-1E1800C0AD83}" type="datetimeFigureOut">
              <a:rPr lang="lt-LT" smtClean="0"/>
              <a:t>2025-03-25</a:t>
            </a:fld>
            <a:endParaRPr lang="lt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FA2B99-D078-4DEA-B30C-133B4B753E28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7277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A2B99-D078-4DEA-B30C-133B4B753E28}" type="slidenum">
              <a:rPr lang="lt-LT" smtClean="0"/>
              <a:t>2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60205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+mj-lt"/>
              <a:buAutoNum type="arabicPeriod"/>
            </a:pPr>
            <a:r>
              <a:rPr lang="lt-LT" b="1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Turistų srautas</a:t>
            </a:r>
            <a:r>
              <a:rPr lang="lt-LT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: Uždarytas kanalas sumažina turistų skaičių, kurie galėtų lankytis ir mėgautis vandens pramogomis, tokiomis kaip plaukiojimas laivais, baidarėmis ar žvejyba</a:t>
            </a:r>
          </a:p>
          <a:p>
            <a:pPr algn="l">
              <a:buFont typeface="+mj-lt"/>
              <a:buAutoNum type="arabicPeriod"/>
            </a:pPr>
            <a:r>
              <a:rPr lang="lt-LT" b="1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Ekonominė nauda</a:t>
            </a:r>
            <a:r>
              <a:rPr lang="lt-LT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: Sumažėjęs turistų srautas tiesiogiai veikia vietos ekonomiką, nes mažėja pajamos iš apgyvendinimo, maitinimo ir kitų su turizmu susijusių paslaugų</a:t>
            </a:r>
          </a:p>
          <a:p>
            <a:pPr algn="l">
              <a:buFont typeface="+mj-lt"/>
              <a:buAutoNum type="arabicPeriod"/>
            </a:pPr>
            <a:r>
              <a:rPr lang="lt-LT" b="1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Infrastruktūros plėtra</a:t>
            </a:r>
            <a:r>
              <a:rPr lang="lt-LT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: Uždarytas kanalas stabdo infrastruktūros plėtrą, nes nėra poreikio investuoti į prieplaukų, takų ir kitų patogumų kūrimą</a:t>
            </a:r>
          </a:p>
          <a:p>
            <a:pPr algn="l">
              <a:buFont typeface="+mj-lt"/>
              <a:buAutoNum type="arabicPeriod"/>
            </a:pPr>
            <a:r>
              <a:rPr lang="lt-LT" b="1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Kultūrinis ir istorinis paveldas</a:t>
            </a:r>
            <a:r>
              <a:rPr lang="lt-LT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: Kanalo uždarymas riboja galimybes turistams susipažinti su vietos kultūriniu ir istoriniu paveldu, kuris yra svarbi regiono identiteto dalis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A2B99-D078-4DEA-B30C-133B4B753E28}" type="slidenum">
              <a:rPr lang="lt-LT" smtClean="0"/>
              <a:t>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80155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Karinis</a:t>
            </a:r>
            <a:r>
              <a:rPr lang="en-US" dirty="0"/>
              <a:t> </a:t>
            </a:r>
            <a:r>
              <a:rPr lang="en-US" dirty="0" err="1"/>
              <a:t>poligonas</a:t>
            </a:r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A2B99-D078-4DEA-B30C-133B4B753E28}" type="slidenum">
              <a:rPr lang="lt-LT" smtClean="0"/>
              <a:t>4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83972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/>
              <a:t>Kad nukelti VAZ juostą turi pritarti Klaipėdos miesto savivaldybė ir parengti atitinkamus dokumentus.</a:t>
            </a:r>
          </a:p>
          <a:p>
            <a:r>
              <a:rPr lang="lt-LT" dirty="0"/>
              <a:t>Aplinkos ministerija su raštu </a:t>
            </a:r>
            <a:r>
              <a:rPr lang="nn-NO" sz="1800" b="0" i="0" u="none" strike="noStrike" baseline="0" dirty="0">
                <a:latin typeface="TimesNewRomanPSMT"/>
              </a:rPr>
              <a:t>2024-06-10 Nr. D8(E)-2812</a:t>
            </a:r>
            <a:r>
              <a:rPr lang="lt-LT" sz="1800" b="0" i="0" u="none" strike="noStrike" baseline="0" dirty="0">
                <a:latin typeface="TimesNewRomanPSMT"/>
              </a:rPr>
              <a:t> neprieštaravo VAZ juostos perkėlimui Klaipėdos mieste.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Vidaus vandens kelių direkcijos nuomone, Drevernos šliuzą būtų tikslinga demontuoti ir atstatyti buvusią vagą, taip pat svarstytinas tikslingumas išbraukti Lankupių šliuzą iš kultūros paveldo objektų ir jį rekonstruoti, o Karaliaus Vilhelmo kanalą naudoti pagal paskirtį – atstatyti pagrindinę jungtį su Kuršių mariomis Klaipėdos mieste (įrengiant naują kanalą ir (arba) atstatant istorinę jungtį per Malkų įlanką), taip pat toliau vystyti jungtį per Drevernos upę, siekiant plėtoti pramoginę-keleivinę laivybą, o perspektyvoje ir krovininę laivybą (vidaus vandenų laivai išvengtų pavojingo plaukimo Kuršių mariomis esant nepalankiomis hidrometeorologinėmis sąlygomis), kas būtų labai aktualu didinat krašto ekonominį potencialą.</a:t>
            </a:r>
            <a:endParaRPr lang="lt-LT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A2B99-D078-4DEA-B30C-133B4B753E28}" type="slidenum">
              <a:rPr lang="lt-LT" smtClean="0"/>
              <a:t>5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95063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A2B99-D078-4DEA-B30C-133B4B753E28}" type="slidenum">
              <a:rPr lang="lt-LT" smtClean="0"/>
              <a:t>6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80512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1C209-EB32-4C82-9980-52B6AEA7C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79F607-DB35-43DC-B2D4-3FE04089C7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E9C2FB-A25A-4831-B498-640EE3CC9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998B-27F9-4483-BBA0-23D5A87F5E36}" type="datetimeFigureOut">
              <a:rPr lang="lt-LT" smtClean="0"/>
              <a:t>2025-03-25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4ACC65-95D1-43FA-898B-F5922D381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9710FB-3133-4E73-A288-11344F035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3300C-093A-4BBF-B671-0E79866D3AC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86064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29F68-154A-4FE2-91D9-FBF912FC6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FC16-590A-4110-AC54-834E9846AE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046A24-132C-482D-B862-EF960C67F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998B-27F9-4483-BBA0-23D5A87F5E36}" type="datetimeFigureOut">
              <a:rPr lang="lt-LT" smtClean="0"/>
              <a:t>2025-03-25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5895C-D391-4157-AFA4-0DF88A9AC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5945D-6488-4FEF-94E8-51A042138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3300C-093A-4BBF-B671-0E79866D3AC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96265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D8C91D-1706-451D-B3B5-9E741BBCDC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60D103-8ECC-4A6F-BB7F-2DBEF58CA9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BBFFB-0726-48B2-84C6-1F0A7B19D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998B-27F9-4483-BBA0-23D5A87F5E36}" type="datetimeFigureOut">
              <a:rPr lang="lt-LT" smtClean="0"/>
              <a:t>2025-03-25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B406A-C9CF-4CE6-8952-8664A682C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8646C-F150-4630-AA40-A83C20FED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3300C-093A-4BBF-B671-0E79866D3AC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48591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718F7-8D6E-4F13-AF7D-2B2C0083C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696CB-B4DE-4569-ACBF-A5C91AE0F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CA49A-0873-4A39-9C3C-5F5A562D2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998B-27F9-4483-BBA0-23D5A87F5E36}" type="datetimeFigureOut">
              <a:rPr lang="lt-LT" smtClean="0"/>
              <a:t>2025-03-25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BBC58-BA17-4EDD-B987-43504D8C4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BEF30-8E6B-40B6-BF7F-259DB0779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3300C-093A-4BBF-B671-0E79866D3AC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03696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2A1CC-1D58-4151-BCA5-63F249140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C939FC-5A2F-465D-95B1-4F2ABB429E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F8ADF-1F48-4D27-8CDF-C4C109126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998B-27F9-4483-BBA0-23D5A87F5E36}" type="datetimeFigureOut">
              <a:rPr lang="lt-LT" smtClean="0"/>
              <a:t>2025-03-25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64EB9-7712-4151-AE7E-67727B516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39B50-EC00-4937-A730-89C2C5A8D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3300C-093A-4BBF-B671-0E79866D3AC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38265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A0F8F-9D0D-431D-854D-85D98579A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04F79-CB72-401A-A8B6-E535E3BE02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0BA134-7D20-454D-B074-81A0C76E00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ACAB7C-1D1D-47CB-B27E-6FE7AB628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998B-27F9-4483-BBA0-23D5A87F5E36}" type="datetimeFigureOut">
              <a:rPr lang="lt-LT" smtClean="0"/>
              <a:t>2025-03-25</a:t>
            </a:fld>
            <a:endParaRPr lang="lt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B47FF1-0FC0-416B-AC5D-C52A6C8B3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DD203B-714D-43C8-9483-0B3858E6F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3300C-093A-4BBF-B671-0E79866D3AC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66618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E657F-5358-4205-A88F-025D7A1D8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4FDF9E-9950-47B1-9739-0D751BC26B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B64A8A-ECF0-4607-91DA-C3C9A8DDDF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99EDE9-7638-4B56-816A-351EB8FE97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FD4530-87BD-4F81-9AED-32F93F74EF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862D81-C825-459A-9084-5DF6409CF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998B-27F9-4483-BBA0-23D5A87F5E36}" type="datetimeFigureOut">
              <a:rPr lang="lt-LT" smtClean="0"/>
              <a:t>2025-03-25</a:t>
            </a:fld>
            <a:endParaRPr lang="lt-L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2CCBDA-A1A2-49EC-B4C9-BE809306C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052A06-71AC-483C-82AC-36A4FDAD6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3300C-093A-4BBF-B671-0E79866D3AC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42742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5DC24-1ADD-4FBE-B3E1-E41B986EF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DAB66E-58E1-4AD0-8D23-765DE7847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998B-27F9-4483-BBA0-23D5A87F5E36}" type="datetimeFigureOut">
              <a:rPr lang="lt-LT" smtClean="0"/>
              <a:t>2025-03-25</a:t>
            </a:fld>
            <a:endParaRPr lang="lt-L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40EC0C-B929-43DB-B362-7E97FC89D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CE7277-368B-442D-8B8A-D1EA993C0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3300C-093A-4BBF-B671-0E79866D3AC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70646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B90DCD-7F79-456C-AE3B-1A24E1E77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998B-27F9-4483-BBA0-23D5A87F5E36}" type="datetimeFigureOut">
              <a:rPr lang="lt-LT" smtClean="0"/>
              <a:t>2025-03-25</a:t>
            </a:fld>
            <a:endParaRPr lang="lt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0B4138-3AFB-47EF-B802-F973EA51A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E68CF7-8D11-4D1C-BDF5-D9B37F2AE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3300C-093A-4BBF-B671-0E79866D3AC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6229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9422B-F45A-459C-A501-830531D8A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AA004-7C21-45CD-B83F-6C72F0275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D557B5-F02B-4691-B12F-74B6AA3D45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CF645-7AE4-464B-B7BD-C68DE1EFA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998B-27F9-4483-BBA0-23D5A87F5E36}" type="datetimeFigureOut">
              <a:rPr lang="lt-LT" smtClean="0"/>
              <a:t>2025-03-25</a:t>
            </a:fld>
            <a:endParaRPr lang="lt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8F508-902B-4109-A438-A2B30EA4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5687EE-3454-4582-BAFB-5AA02AD99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3300C-093A-4BBF-B671-0E79866D3AC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68619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B6BFE-AE69-4FE8-8C34-6AA6A2364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5A8718-1183-49C4-8086-C3F9F83FB2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46E863-0FE0-4EE8-AB17-80833FA531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9DBC78-22F7-47BA-B465-BF992983B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998B-27F9-4483-BBA0-23D5A87F5E36}" type="datetimeFigureOut">
              <a:rPr lang="lt-LT" smtClean="0"/>
              <a:t>2025-03-25</a:t>
            </a:fld>
            <a:endParaRPr lang="lt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9074EF-6377-4B12-8289-00DAB06D3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590D8-6111-4C4D-AE1F-FFB3D24CD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3300C-093A-4BBF-B671-0E79866D3AC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67993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08F79E-B75B-4097-9B04-8A2622277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0F0926-A6D1-41DD-9407-FA059337A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E7807-739C-49DC-B412-1DE3563DB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5998B-27F9-4483-BBA0-23D5A87F5E36}" type="datetimeFigureOut">
              <a:rPr lang="lt-LT" smtClean="0"/>
              <a:t>2025-03-25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31087-FFBE-49D0-8A1D-0E5DA471EB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89712-0CA7-45BF-BD41-3D9A4343AE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3300C-093A-4BBF-B671-0E79866D3AC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2368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6.jpeg"/><Relationship Id="rId5" Type="http://schemas.openxmlformats.org/officeDocument/2006/relationships/diagramData" Target="../diagrams/data1.xml"/><Relationship Id="rId10" Type="http://schemas.openxmlformats.org/officeDocument/2006/relationships/image" Target="../media/image5.jpeg"/><Relationship Id="rId4" Type="http://schemas.openxmlformats.org/officeDocument/2006/relationships/image" Target="../media/image2.sv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2.sv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B2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3045457">
            <a:off x="-640457" y="-1954873"/>
            <a:ext cx="13606264" cy="10261244"/>
          </a:xfrm>
          <a:custGeom>
            <a:avLst/>
            <a:gdLst/>
            <a:ahLst/>
            <a:cxnLst/>
            <a:rect l="l" t="t" r="r" b="b"/>
            <a:pathLst>
              <a:path w="25756365" h="16577733">
                <a:moveTo>
                  <a:pt x="0" y="0"/>
                </a:moveTo>
                <a:lnTo>
                  <a:pt x="25756365" y="0"/>
                </a:lnTo>
                <a:lnTo>
                  <a:pt x="25756365" y="16577733"/>
                </a:lnTo>
                <a:lnTo>
                  <a:pt x="0" y="165777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t-LT" sz="817"/>
          </a:p>
        </p:txBody>
      </p:sp>
      <p:sp>
        <p:nvSpPr>
          <p:cNvPr id="5" name="Freeform 5"/>
          <p:cNvSpPr/>
          <p:nvPr/>
        </p:nvSpPr>
        <p:spPr>
          <a:xfrm>
            <a:off x="8473126" y="-35182"/>
            <a:ext cx="3869191" cy="1949207"/>
          </a:xfrm>
          <a:custGeom>
            <a:avLst/>
            <a:gdLst/>
            <a:ahLst/>
            <a:cxnLst/>
            <a:rect l="l" t="t" r="r" b="b"/>
            <a:pathLst>
              <a:path w="6967124" h="3342145">
                <a:moveTo>
                  <a:pt x="0" y="0"/>
                </a:moveTo>
                <a:lnTo>
                  <a:pt x="6967123" y="0"/>
                </a:lnTo>
                <a:lnTo>
                  <a:pt x="6967123" y="3342145"/>
                </a:lnTo>
                <a:lnTo>
                  <a:pt x="0" y="33421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lt-LT" sz="817"/>
          </a:p>
        </p:txBody>
      </p:sp>
      <p:sp>
        <p:nvSpPr>
          <p:cNvPr id="6" name="TextBox 6"/>
          <p:cNvSpPr txBox="1"/>
          <p:nvPr/>
        </p:nvSpPr>
        <p:spPr>
          <a:xfrm>
            <a:off x="1490914" y="1914025"/>
            <a:ext cx="9210171" cy="3175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12"/>
              </a:lnSpc>
            </a:pPr>
            <a:r>
              <a:rPr lang="fi-FI" sz="6080" b="1" dirty="0">
                <a:solidFill>
                  <a:srgbClr val="004A8C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Vidaus vandens keliai. </a:t>
            </a:r>
          </a:p>
          <a:p>
            <a:pPr>
              <a:lnSpc>
                <a:spcPts val="8512"/>
              </a:lnSpc>
            </a:pPr>
            <a:r>
              <a:rPr lang="fi-FI" sz="6080" b="1" dirty="0">
                <a:solidFill>
                  <a:srgbClr val="004A8C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Karaliaus Vilhelmo kanalo potencialas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3E1C7D-3652-3623-9CB9-D32AF5500B7A}"/>
              </a:ext>
            </a:extLst>
          </p:cNvPr>
          <p:cNvSpPr txBox="1">
            <a:spLocks/>
          </p:cNvSpPr>
          <p:nvPr/>
        </p:nvSpPr>
        <p:spPr>
          <a:xfrm>
            <a:off x="391052" y="6063856"/>
            <a:ext cx="4376785" cy="5555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lt-LT" sz="2400" b="1" dirty="0">
                <a:solidFill>
                  <a:srgbClr val="004A8B"/>
                </a:solidFill>
                <a:latin typeface="+mn-lt"/>
                <a:ea typeface="+mn-ea"/>
                <a:cs typeface="+mn-cs"/>
              </a:rPr>
              <a:t>CEO VLADIMIRAS VINOKUROVAS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4">
            <a:extLst>
              <a:ext uri="{FF2B5EF4-FFF2-40B4-BE49-F238E27FC236}">
                <a16:creationId xmlns:a16="http://schemas.microsoft.com/office/drawing/2014/main" id="{0981697A-5191-48D7-3038-3AC808EB1AD9}"/>
              </a:ext>
            </a:extLst>
          </p:cNvPr>
          <p:cNvSpPr/>
          <p:nvPr/>
        </p:nvSpPr>
        <p:spPr>
          <a:xfrm rot="10800000">
            <a:off x="-2206864" y="-1364478"/>
            <a:ext cx="10269487" cy="7407471"/>
          </a:xfrm>
          <a:custGeom>
            <a:avLst/>
            <a:gdLst/>
            <a:ahLst/>
            <a:cxnLst/>
            <a:rect l="l" t="t" r="r" b="b"/>
            <a:pathLst>
              <a:path w="25756365" h="16577733">
                <a:moveTo>
                  <a:pt x="0" y="0"/>
                </a:moveTo>
                <a:lnTo>
                  <a:pt x="25756365" y="0"/>
                </a:lnTo>
                <a:lnTo>
                  <a:pt x="25756365" y="16577733"/>
                </a:lnTo>
                <a:lnTo>
                  <a:pt x="0" y="165777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t-LT" sz="817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8945209-2B00-A6A5-D314-FD0698FDA1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315201" y="93570"/>
            <a:ext cx="4715485" cy="6670859"/>
          </a:xfr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4BEF0607-C922-45AA-20D4-65B3D33786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83949" y="1166843"/>
            <a:ext cx="6621149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t-LT" altLang="lt-LT" sz="3600" b="1" i="0" u="none" strike="noStrike" cap="none" normalizeH="0" baseline="0" dirty="0">
                <a:ln>
                  <a:noFill/>
                </a:ln>
                <a:solidFill>
                  <a:srgbClr val="004A8B"/>
                </a:solidFill>
                <a:effectLst/>
                <a:latin typeface="Be Vietnam Ultra-Bold" panose="020B0604020202020204" charset="0"/>
              </a:rPr>
              <a:t>Kuršių marių vandens kelių bei įplaukų į pagrindinius uostelius tvarkymo darbų planas dėl planuojamos veiklos </a:t>
            </a:r>
            <a:r>
              <a:rPr kumimoji="0" lang="lt-LT" altLang="lt-LT" sz="3600" b="1" i="0" u="none" strike="noStrike" cap="none" normalizeH="0" baseline="0" dirty="0" err="1">
                <a:ln>
                  <a:noFill/>
                </a:ln>
                <a:solidFill>
                  <a:srgbClr val="004A8B"/>
                </a:solidFill>
                <a:effectLst/>
                <a:latin typeface="Be Vietnam Ultra-Bold" panose="020B0604020202020204" charset="0"/>
              </a:rPr>
              <a:t>Natura</a:t>
            </a:r>
            <a:r>
              <a:rPr kumimoji="0" lang="lt-LT" altLang="lt-LT" sz="3600" b="1" i="0" u="none" strike="noStrike" cap="none" normalizeH="0" baseline="0" dirty="0">
                <a:ln>
                  <a:noFill/>
                </a:ln>
                <a:solidFill>
                  <a:srgbClr val="004A8B"/>
                </a:solidFill>
                <a:effectLst/>
                <a:latin typeface="Be Vietnam Ultra-Bold" panose="020B0604020202020204" charset="0"/>
              </a:rPr>
              <a:t> 2000 teritorijai reikšmingumo nustatymo – parengė VVKD, derinama su VSTT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11C1D45D-2E8C-F5C5-53B6-84A686845B99}"/>
              </a:ext>
            </a:extLst>
          </p:cNvPr>
          <p:cNvSpPr/>
          <p:nvPr/>
        </p:nvSpPr>
        <p:spPr>
          <a:xfrm>
            <a:off x="-268283" y="5665457"/>
            <a:ext cx="2822451" cy="1388736"/>
          </a:xfrm>
          <a:custGeom>
            <a:avLst/>
            <a:gdLst/>
            <a:ahLst/>
            <a:cxnLst/>
            <a:rect l="l" t="t" r="r" b="b"/>
            <a:pathLst>
              <a:path w="6967124" h="3342145">
                <a:moveTo>
                  <a:pt x="0" y="0"/>
                </a:moveTo>
                <a:lnTo>
                  <a:pt x="6967123" y="0"/>
                </a:lnTo>
                <a:lnTo>
                  <a:pt x="6967123" y="3342145"/>
                </a:lnTo>
                <a:lnTo>
                  <a:pt x="0" y="33421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lt-LT" sz="817"/>
          </a:p>
        </p:txBody>
      </p:sp>
    </p:spTree>
    <p:extLst>
      <p:ext uri="{BB962C8B-B14F-4D97-AF65-F5344CB8AC3E}">
        <p14:creationId xmlns:p14="http://schemas.microsoft.com/office/powerpoint/2010/main" val="3370898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3D2A7-4AE8-011C-0925-64BA77C0F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4">
            <a:extLst>
              <a:ext uri="{FF2B5EF4-FFF2-40B4-BE49-F238E27FC236}">
                <a16:creationId xmlns:a16="http://schemas.microsoft.com/office/drawing/2014/main" id="{F5D01ACB-BC31-B8AA-D6F7-1DA321EFEAED}"/>
              </a:ext>
            </a:extLst>
          </p:cNvPr>
          <p:cNvSpPr/>
          <p:nvPr/>
        </p:nvSpPr>
        <p:spPr>
          <a:xfrm rot="13181162">
            <a:off x="-551478" y="-4523879"/>
            <a:ext cx="13294956" cy="9778005"/>
          </a:xfrm>
          <a:custGeom>
            <a:avLst/>
            <a:gdLst/>
            <a:ahLst/>
            <a:cxnLst/>
            <a:rect l="l" t="t" r="r" b="b"/>
            <a:pathLst>
              <a:path w="25756365" h="16577733">
                <a:moveTo>
                  <a:pt x="0" y="0"/>
                </a:moveTo>
                <a:lnTo>
                  <a:pt x="25756365" y="0"/>
                </a:lnTo>
                <a:lnTo>
                  <a:pt x="25756365" y="16577733"/>
                </a:lnTo>
                <a:lnTo>
                  <a:pt x="0" y="165777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t-LT" sz="817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DC3A55-E740-5956-79EF-B107CFB1F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Be Vietnam Ultra-Bold" panose="020B0604020202020204"/>
              </a:rPr>
              <a:t>APIBENDRINIMAS</a:t>
            </a:r>
            <a:endParaRPr lang="lt-LT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467DDAA-2EB0-2B3D-33CE-9F0931EDB906}"/>
              </a:ext>
            </a:extLst>
          </p:cNvPr>
          <p:cNvSpPr txBox="1">
            <a:spLocks/>
          </p:cNvSpPr>
          <p:nvPr/>
        </p:nvSpPr>
        <p:spPr>
          <a:xfrm>
            <a:off x="768626" y="1690688"/>
            <a:ext cx="11164957" cy="47299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lt-LT" sz="2400" b="1" dirty="0">
                <a:solidFill>
                  <a:srgbClr val="3B3B3B"/>
                </a:solidFill>
                <a:latin typeface="Be Vietnam Ultra-Bold" panose="020B0604020202020204" charset="0"/>
              </a:rPr>
              <a:t>Perkelti III vandenvietės 1-osios juostos ribas </a:t>
            </a:r>
            <a:r>
              <a:rPr lang="lt-LT" sz="2400" dirty="0">
                <a:solidFill>
                  <a:srgbClr val="3B3B3B"/>
                </a:solidFill>
                <a:latin typeface="Be Vietnam Ultra-Bold" panose="020B0604020202020204" charset="0"/>
              </a:rPr>
              <a:t>siekiant </a:t>
            </a:r>
            <a:r>
              <a:rPr lang="en-US" sz="2400" dirty="0" err="1">
                <a:solidFill>
                  <a:srgbClr val="3B3B3B"/>
                </a:solidFill>
                <a:latin typeface="Be Vietnam Ultra-Bold" panose="020B0604020202020204" charset="0"/>
              </a:rPr>
              <a:t>suderinti</a:t>
            </a:r>
            <a:r>
              <a:rPr lang="en-US" sz="2400" dirty="0">
                <a:solidFill>
                  <a:srgbClr val="3B3B3B"/>
                </a:solidFill>
                <a:latin typeface="Be Vietnam Ultra-Bold" panose="020B0604020202020204" charset="0"/>
              </a:rPr>
              <a:t> </a:t>
            </a:r>
            <a:r>
              <a:rPr lang="en-US" sz="2400" dirty="0" err="1">
                <a:solidFill>
                  <a:srgbClr val="3B3B3B"/>
                </a:solidFill>
                <a:latin typeface="Be Vietnam Ultra-Bold" panose="020B0604020202020204" charset="0"/>
              </a:rPr>
              <a:t>laivybos</a:t>
            </a:r>
            <a:r>
              <a:rPr lang="en-US" sz="2400" dirty="0">
                <a:solidFill>
                  <a:srgbClr val="3B3B3B"/>
                </a:solidFill>
                <a:latin typeface="Be Vietnam Ultra-Bold" panose="020B0604020202020204" charset="0"/>
              </a:rPr>
              <a:t> </a:t>
            </a:r>
            <a:r>
              <a:rPr lang="en-US" sz="2400" dirty="0" err="1">
                <a:solidFill>
                  <a:srgbClr val="3B3B3B"/>
                </a:solidFill>
                <a:latin typeface="Be Vietnam Ultra-Bold" panose="020B0604020202020204" charset="0"/>
              </a:rPr>
              <a:t>ir</a:t>
            </a:r>
            <a:r>
              <a:rPr lang="en-US" sz="2400" dirty="0">
                <a:solidFill>
                  <a:srgbClr val="3B3B3B"/>
                </a:solidFill>
                <a:latin typeface="Be Vietnam Ultra-Bold" panose="020B0604020202020204" charset="0"/>
              </a:rPr>
              <a:t> </a:t>
            </a:r>
            <a:r>
              <a:rPr lang="en-US" sz="2400" dirty="0" err="1">
                <a:solidFill>
                  <a:srgbClr val="3B3B3B"/>
                </a:solidFill>
                <a:latin typeface="Be Vietnam Ultra-Bold" panose="020B0604020202020204" charset="0"/>
              </a:rPr>
              <a:t>vandens</a:t>
            </a:r>
            <a:r>
              <a:rPr lang="en-US" sz="2400" dirty="0">
                <a:solidFill>
                  <a:srgbClr val="3B3B3B"/>
                </a:solidFill>
                <a:latin typeface="Be Vietnam Ultra-Bold" panose="020B0604020202020204" charset="0"/>
              </a:rPr>
              <a:t> </a:t>
            </a:r>
            <a:r>
              <a:rPr lang="en-US" sz="2400" dirty="0" err="1">
                <a:solidFill>
                  <a:srgbClr val="3B3B3B"/>
                </a:solidFill>
                <a:latin typeface="Be Vietnam Ultra-Bold" panose="020B0604020202020204" charset="0"/>
              </a:rPr>
              <a:t>naudojimo</a:t>
            </a:r>
            <a:r>
              <a:rPr lang="en-US" sz="2400" dirty="0">
                <a:solidFill>
                  <a:srgbClr val="3B3B3B"/>
                </a:solidFill>
                <a:latin typeface="Be Vietnam Ultra-Bold" panose="020B0604020202020204" charset="0"/>
              </a:rPr>
              <a:t> </a:t>
            </a:r>
            <a:r>
              <a:rPr lang="en-US" sz="2400" dirty="0" err="1">
                <a:solidFill>
                  <a:srgbClr val="3B3B3B"/>
                </a:solidFill>
                <a:latin typeface="Be Vietnam Ultra-Bold" panose="020B0604020202020204" charset="0"/>
              </a:rPr>
              <a:t>poreikius</a:t>
            </a:r>
            <a:r>
              <a:rPr lang="lt-LT" sz="2400" dirty="0">
                <a:solidFill>
                  <a:srgbClr val="3B3B3B"/>
                </a:solidFill>
                <a:latin typeface="Be Vietnam Ultra-Bold" panose="020B0604020202020204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lt-LT" sz="2400" b="1" dirty="0">
                <a:solidFill>
                  <a:srgbClr val="3B3B3B"/>
                </a:solidFill>
                <a:latin typeface="Be Vietnam Ultra-Bold" panose="020B0604020202020204" charset="0"/>
              </a:rPr>
              <a:t>Vystyti </a:t>
            </a:r>
            <a:r>
              <a:rPr lang="lt-LT" sz="2400" b="1" dirty="0" err="1">
                <a:solidFill>
                  <a:srgbClr val="3B3B3B"/>
                </a:solidFill>
                <a:latin typeface="Be Vietnam Ultra-Bold" panose="020B0604020202020204" charset="0"/>
              </a:rPr>
              <a:t>Stariškių</a:t>
            </a:r>
            <a:r>
              <a:rPr lang="lt-LT" sz="2400" b="1" dirty="0">
                <a:solidFill>
                  <a:srgbClr val="3B3B3B"/>
                </a:solidFill>
                <a:latin typeface="Be Vietnam Ultra-Bold" panose="020B0604020202020204" charset="0"/>
              </a:rPr>
              <a:t> kvartalą </a:t>
            </a:r>
            <a:r>
              <a:rPr lang="lt-LT" sz="2400" dirty="0">
                <a:solidFill>
                  <a:srgbClr val="3B3B3B"/>
                </a:solidFill>
                <a:latin typeface="Be Vietnam Ultra-Bold" panose="020B0604020202020204" charset="0"/>
              </a:rPr>
              <a:t>– sujungti Vilhelmo kanalą su Kuršių mariomis, įrengiant 1 km ilgio kanalo atšaką, taip sukuriant naujas laivybos ir rekreacijos galimybes.</a:t>
            </a:r>
          </a:p>
          <a:p>
            <a:pPr marL="457200" indent="-457200">
              <a:buFont typeface="+mj-lt"/>
              <a:buAutoNum type="arabicPeriod"/>
            </a:pPr>
            <a:r>
              <a:rPr lang="lt-LT" sz="2400" b="1" dirty="0">
                <a:solidFill>
                  <a:srgbClr val="3B3B3B"/>
                </a:solidFill>
                <a:latin typeface="Be Vietnam Ultra-Bold" panose="020B0604020202020204" charset="0"/>
              </a:rPr>
              <a:t>Rekonstruoti Vilhelmo kanalą kertančius tiltus</a:t>
            </a:r>
            <a:r>
              <a:rPr lang="lt-LT" sz="2400" dirty="0">
                <a:solidFill>
                  <a:srgbClr val="3B3B3B"/>
                </a:solidFill>
                <a:latin typeface="Be Vietnam Ultra-Bold" panose="020B0604020202020204" charset="0"/>
              </a:rPr>
              <a:t>, užtikrinant jų saugumą, pritaikymą transportui ir laivybai.</a:t>
            </a:r>
          </a:p>
          <a:p>
            <a:pPr marL="457200" indent="-457200">
              <a:buFont typeface="+mj-lt"/>
              <a:buAutoNum type="arabicPeriod"/>
            </a:pPr>
            <a:r>
              <a:rPr lang="lt-LT" sz="2400" b="1" dirty="0">
                <a:solidFill>
                  <a:srgbClr val="3B3B3B"/>
                </a:solidFill>
                <a:latin typeface="Be Vietnam Ultra-Bold" panose="020B0604020202020204" charset="0"/>
              </a:rPr>
              <a:t>Atlikti Vilhelmo kanalo šlaitų tvarkymo darbus</a:t>
            </a:r>
            <a:r>
              <a:rPr lang="lt-LT" sz="2400" dirty="0">
                <a:solidFill>
                  <a:srgbClr val="3B3B3B"/>
                </a:solidFill>
                <a:latin typeface="Be Vietnam Ultra-Bold" panose="020B0604020202020204" charset="0"/>
              </a:rPr>
              <a:t>, kuriuos inicijuotų Klaipėdos miesto, Klaipėdos rajono ir Šilutės rajono savivaldybės, siekiant sustiprinti krantines ir apsaugoti teritorijas nuo erozijos.</a:t>
            </a:r>
          </a:p>
          <a:p>
            <a:pPr marL="457200" indent="-457200">
              <a:buFont typeface="+mj-lt"/>
              <a:buAutoNum type="arabicPeriod"/>
            </a:pPr>
            <a:r>
              <a:rPr lang="lt-LT" sz="2400" b="1" dirty="0">
                <a:solidFill>
                  <a:srgbClr val="3B3B3B"/>
                </a:solidFill>
                <a:latin typeface="Be Vietnam Ultra-Bold" panose="020B0604020202020204" charset="0"/>
              </a:rPr>
              <a:t>Užtikrinti Vilhelmo kanalo projektinius gylius</a:t>
            </a:r>
            <a:r>
              <a:rPr lang="lt-LT" sz="2400" dirty="0">
                <a:solidFill>
                  <a:srgbClr val="3B3B3B"/>
                </a:solidFill>
                <a:latin typeface="Be Vietnam Ultra-Bold" panose="020B0604020202020204" charset="0"/>
              </a:rPr>
              <a:t>, kad būtų palaikoma nepertraukiama ir saugi laivyba (VVKD).</a:t>
            </a:r>
          </a:p>
          <a:p>
            <a:pPr marL="457200" indent="-457200">
              <a:buFont typeface="+mj-lt"/>
              <a:buAutoNum type="arabicPeriod"/>
            </a:pPr>
            <a:r>
              <a:rPr lang="lt-LT" sz="2400" b="1" dirty="0">
                <a:solidFill>
                  <a:srgbClr val="3B3B3B"/>
                </a:solidFill>
                <a:latin typeface="Be Vietnam Ultra-Bold" panose="020B0604020202020204" charset="0"/>
              </a:rPr>
              <a:t>Įrengti naują 6 m pločio šliuzą Drevernos upelyje</a:t>
            </a:r>
            <a:r>
              <a:rPr lang="lt-LT" sz="2400" dirty="0">
                <a:solidFill>
                  <a:srgbClr val="3B3B3B"/>
                </a:solidFill>
                <a:latin typeface="Be Vietnam Ultra-Bold" panose="020B0604020202020204" charset="0"/>
              </a:rPr>
              <a:t>, kad būtų pagerintas laivybos pralaidumas ir užtikrintas vandens lygio reguliavimas.</a:t>
            </a:r>
          </a:p>
          <a:p>
            <a:pPr marL="457200" indent="-457200">
              <a:buFont typeface="+mj-lt"/>
              <a:buAutoNum type="arabicPeriod"/>
            </a:pPr>
            <a:r>
              <a:rPr lang="lt-LT" sz="2400" b="1" dirty="0">
                <a:solidFill>
                  <a:srgbClr val="3B3B3B"/>
                </a:solidFill>
                <a:latin typeface="Be Vietnam Ultra-Bold" panose="020B0604020202020204" charset="0"/>
              </a:rPr>
              <a:t>Rekonstruoti Lankupių šliuzą</a:t>
            </a:r>
            <a:r>
              <a:rPr lang="lt-LT" sz="2400" dirty="0">
                <a:solidFill>
                  <a:srgbClr val="3B3B3B"/>
                </a:solidFill>
                <a:latin typeface="Be Vietnam Ultra-Bold" panose="020B0604020202020204" charset="0"/>
              </a:rPr>
              <a:t>, atnaujinant jo techninius parametrus, kad būtų užtikrintas efektyvus vandens pralaidumas ir laivyba.</a:t>
            </a:r>
          </a:p>
        </p:txBody>
      </p:sp>
    </p:spTree>
    <p:extLst>
      <p:ext uri="{BB962C8B-B14F-4D97-AF65-F5344CB8AC3E}">
        <p14:creationId xmlns:p14="http://schemas.microsoft.com/office/powerpoint/2010/main" val="4096735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B2D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1BFFBB-A183-EAD3-32DB-0BB11C8FC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8D025C5B-6E4F-6A47-25B9-6BD43AF0CDDF}"/>
              </a:ext>
            </a:extLst>
          </p:cNvPr>
          <p:cNvSpPr/>
          <p:nvPr/>
        </p:nvSpPr>
        <p:spPr>
          <a:xfrm rot="3045457">
            <a:off x="-640457" y="-1954873"/>
            <a:ext cx="13606264" cy="10261244"/>
          </a:xfrm>
          <a:custGeom>
            <a:avLst/>
            <a:gdLst/>
            <a:ahLst/>
            <a:cxnLst/>
            <a:rect l="l" t="t" r="r" b="b"/>
            <a:pathLst>
              <a:path w="25756365" h="16577733">
                <a:moveTo>
                  <a:pt x="0" y="0"/>
                </a:moveTo>
                <a:lnTo>
                  <a:pt x="25756365" y="0"/>
                </a:lnTo>
                <a:lnTo>
                  <a:pt x="25756365" y="16577733"/>
                </a:lnTo>
                <a:lnTo>
                  <a:pt x="0" y="165777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t-LT" sz="817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A0E6353-A162-163D-49AB-5B52AC7DA5E5}"/>
              </a:ext>
            </a:extLst>
          </p:cNvPr>
          <p:cNvSpPr/>
          <p:nvPr/>
        </p:nvSpPr>
        <p:spPr>
          <a:xfrm>
            <a:off x="8473126" y="-35182"/>
            <a:ext cx="3869191" cy="1949207"/>
          </a:xfrm>
          <a:custGeom>
            <a:avLst/>
            <a:gdLst/>
            <a:ahLst/>
            <a:cxnLst/>
            <a:rect l="l" t="t" r="r" b="b"/>
            <a:pathLst>
              <a:path w="6967124" h="3342145">
                <a:moveTo>
                  <a:pt x="0" y="0"/>
                </a:moveTo>
                <a:lnTo>
                  <a:pt x="6967123" y="0"/>
                </a:lnTo>
                <a:lnTo>
                  <a:pt x="6967123" y="3342145"/>
                </a:lnTo>
                <a:lnTo>
                  <a:pt x="0" y="33421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lt-LT" sz="817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2C436C5-AA3F-7F55-2D78-3063626227F0}"/>
              </a:ext>
            </a:extLst>
          </p:cNvPr>
          <p:cNvSpPr txBox="1"/>
          <p:nvPr/>
        </p:nvSpPr>
        <p:spPr>
          <a:xfrm>
            <a:off x="1490914" y="1914025"/>
            <a:ext cx="9210171" cy="3175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12"/>
              </a:lnSpc>
            </a:pPr>
            <a:r>
              <a:rPr lang="fi-FI" sz="6080" b="1" dirty="0">
                <a:solidFill>
                  <a:srgbClr val="004A8C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Vidaus vandens keliai. </a:t>
            </a:r>
          </a:p>
          <a:p>
            <a:pPr>
              <a:lnSpc>
                <a:spcPts val="8512"/>
              </a:lnSpc>
            </a:pPr>
            <a:r>
              <a:rPr lang="fi-FI" sz="6080" b="1" dirty="0">
                <a:solidFill>
                  <a:srgbClr val="004A8C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Karaliaus Vilhelmo kanalo potencialas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D2A7B82-1303-2DF8-8BA9-5C429AB21F5E}"/>
              </a:ext>
            </a:extLst>
          </p:cNvPr>
          <p:cNvSpPr txBox="1">
            <a:spLocks/>
          </p:cNvSpPr>
          <p:nvPr/>
        </p:nvSpPr>
        <p:spPr>
          <a:xfrm>
            <a:off x="391052" y="6063856"/>
            <a:ext cx="4376785" cy="5555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lt-LT" sz="2400" b="1" dirty="0">
                <a:solidFill>
                  <a:srgbClr val="004A8B"/>
                </a:solidFill>
                <a:latin typeface="+mn-lt"/>
                <a:ea typeface="+mn-ea"/>
                <a:cs typeface="+mn-cs"/>
              </a:rPr>
              <a:t>CEO VLADIMIRAS VINOKUROVAS</a:t>
            </a:r>
          </a:p>
        </p:txBody>
      </p:sp>
    </p:spTree>
    <p:extLst>
      <p:ext uri="{BB962C8B-B14F-4D97-AF65-F5344CB8AC3E}">
        <p14:creationId xmlns:p14="http://schemas.microsoft.com/office/powerpoint/2010/main" val="271538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Vilhelmo kanalui prašo valdžios dėmesio – sparčiai nyksta paveldas | kl.lt">
            <a:extLst>
              <a:ext uri="{FF2B5EF4-FFF2-40B4-BE49-F238E27FC236}">
                <a16:creationId xmlns:a16="http://schemas.microsoft.com/office/drawing/2014/main" id="{8DF2ADD5-8805-BA6F-5583-C6E558B741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573" b="-1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2" name="Rectangle 104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809496-0FDC-C66C-C14B-FBA06158B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lt-LT" sz="4000" dirty="0">
                <a:latin typeface="Be Vietnam Ultra-Bold" panose="020B0604020202020204" charset="0"/>
              </a:rPr>
              <a:t>KARALIAUS VILHELMO KANALAS</a:t>
            </a:r>
          </a:p>
        </p:txBody>
      </p: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50F87E92-35FE-B149-253C-019E249BC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 fontScale="92500" lnSpcReduction="10000"/>
          </a:bodyPr>
          <a:lstStyle/>
          <a:p>
            <a:r>
              <a:rPr lang="lt-LT" sz="24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 Vietnam Ultra-Bold" panose="020B0604020202020204" charset="0"/>
              </a:rPr>
              <a:t>Kanalo statybos vyko 1863-1873 m.</a:t>
            </a:r>
            <a:endParaRPr lang="en-US" sz="2400" dirty="0">
              <a:ln w="0"/>
              <a:solidFill>
                <a:schemeClr val="accent3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e Vietnam Ultra-Bold" panose="020B0604020202020204" charset="0"/>
            </a:endParaRPr>
          </a:p>
          <a:p>
            <a:r>
              <a:rPr lang="lt-LT" sz="24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 Vietnam Ultra-Bold" panose="020B0604020202020204" charset="0"/>
              </a:rPr>
              <a:t>Kanalo ilgis 2</a:t>
            </a:r>
            <a:r>
              <a:rPr lang="en-US" sz="24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 Vietnam Ultra-Bold" panose="020B0604020202020204" charset="0"/>
              </a:rPr>
              <a:t>2</a:t>
            </a:r>
            <a:r>
              <a:rPr lang="lt-LT" sz="24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 Vietnam Ultra-Bold" panose="020B0604020202020204" charset="0"/>
              </a:rPr>
              <a:t> km</a:t>
            </a:r>
          </a:p>
          <a:p>
            <a:r>
              <a:rPr lang="en-US" sz="24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 Vietnam Ultra-Bold" panose="020B0604020202020204" charset="0"/>
              </a:rPr>
              <a:t>P</a:t>
            </a:r>
            <a:r>
              <a:rPr lang="lt-LT" sz="24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 Vietnam Ultra-Bold" panose="020B0604020202020204" charset="0"/>
              </a:rPr>
              <a:t>lotis 20 m</a:t>
            </a:r>
          </a:p>
          <a:p>
            <a:r>
              <a:rPr lang="en-US" sz="24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 Vietnam Ultra-Bold" panose="020B0604020202020204" charset="0"/>
              </a:rPr>
              <a:t>G</a:t>
            </a:r>
            <a:r>
              <a:rPr lang="lt-LT" sz="2400" dirty="0" err="1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 Vietnam Ultra-Bold" panose="020B0604020202020204" charset="0"/>
              </a:rPr>
              <a:t>ylis</a:t>
            </a:r>
            <a:r>
              <a:rPr lang="lt-LT" sz="24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 Vietnam Ultra-Bold" panose="020B0604020202020204" charset="0"/>
              </a:rPr>
              <a:t> &gt;1,5 m</a:t>
            </a:r>
          </a:p>
          <a:p>
            <a:r>
              <a:rPr lang="lt-LT" sz="24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 Vietnam Ultra-Bold" panose="020B0604020202020204" charset="0"/>
              </a:rPr>
              <a:t>Nacionalinės reikšmės nekilnojamojo kultūros paveldo objektas (kompleksas)</a:t>
            </a:r>
          </a:p>
          <a:p>
            <a:r>
              <a:rPr lang="lt-LT" sz="24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 Vietnam Ultra-Bold" panose="020B0604020202020204" charset="0"/>
              </a:rPr>
              <a:t>Valstybinės reikšmės vidaus vandenų kelias</a:t>
            </a:r>
          </a:p>
          <a:p>
            <a:endParaRPr lang="lt-LT" sz="2400" dirty="0">
              <a:ln w="0"/>
              <a:solidFill>
                <a:schemeClr val="accent3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e Vietnam Ultra-Bold" panose="020B0604020202020204" charset="0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6EB73087-6B8F-5169-65A3-AB8FCA4D7D26}"/>
              </a:ext>
            </a:extLst>
          </p:cNvPr>
          <p:cNvSpPr/>
          <p:nvPr/>
        </p:nvSpPr>
        <p:spPr>
          <a:xfrm>
            <a:off x="9762371" y="5797446"/>
            <a:ext cx="2494317" cy="1229718"/>
          </a:xfrm>
          <a:custGeom>
            <a:avLst/>
            <a:gdLst/>
            <a:ahLst/>
            <a:cxnLst/>
            <a:rect l="l" t="t" r="r" b="b"/>
            <a:pathLst>
              <a:path w="6967124" h="3342145">
                <a:moveTo>
                  <a:pt x="0" y="0"/>
                </a:moveTo>
                <a:lnTo>
                  <a:pt x="6967123" y="0"/>
                </a:lnTo>
                <a:lnTo>
                  <a:pt x="6967123" y="3342145"/>
                </a:lnTo>
                <a:lnTo>
                  <a:pt x="0" y="33421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lt-LT" sz="817"/>
          </a:p>
        </p:txBody>
      </p:sp>
    </p:spTree>
    <p:extLst>
      <p:ext uri="{BB962C8B-B14F-4D97-AF65-F5344CB8AC3E}">
        <p14:creationId xmlns:p14="http://schemas.microsoft.com/office/powerpoint/2010/main" val="108909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4">
            <a:extLst>
              <a:ext uri="{FF2B5EF4-FFF2-40B4-BE49-F238E27FC236}">
                <a16:creationId xmlns:a16="http://schemas.microsoft.com/office/drawing/2014/main" id="{EA148E0B-652D-7AF4-AEF9-5DA973984592}"/>
              </a:ext>
            </a:extLst>
          </p:cNvPr>
          <p:cNvSpPr/>
          <p:nvPr/>
        </p:nvSpPr>
        <p:spPr>
          <a:xfrm rot="3792578">
            <a:off x="-640457" y="-1954873"/>
            <a:ext cx="13606264" cy="10261244"/>
          </a:xfrm>
          <a:custGeom>
            <a:avLst/>
            <a:gdLst/>
            <a:ahLst/>
            <a:cxnLst/>
            <a:rect l="l" t="t" r="r" b="b"/>
            <a:pathLst>
              <a:path w="25756365" h="16577733">
                <a:moveTo>
                  <a:pt x="0" y="0"/>
                </a:moveTo>
                <a:lnTo>
                  <a:pt x="25756365" y="0"/>
                </a:lnTo>
                <a:lnTo>
                  <a:pt x="25756365" y="16577733"/>
                </a:lnTo>
                <a:lnTo>
                  <a:pt x="0" y="165777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1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t-LT" sz="817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B37E0D-4EB3-7D91-8864-7893AE5CE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51" y="365125"/>
            <a:ext cx="5737249" cy="1325563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4A8B"/>
                </a:solidFill>
                <a:latin typeface="Be Vietnam Ultra-Bold" panose="020B0604020202020204" charset="0"/>
              </a:rPr>
              <a:t>KARALIAUS </a:t>
            </a:r>
            <a:r>
              <a:rPr lang="lt-LT" sz="3200" b="1" dirty="0">
                <a:solidFill>
                  <a:srgbClr val="004A8B"/>
                </a:solidFill>
                <a:latin typeface="Be Vietnam Ultra-Bold" panose="020B0604020202020204" charset="0"/>
              </a:rPr>
              <a:t>VILHELMO KANALO </a:t>
            </a:r>
            <a:r>
              <a:rPr lang="en-US" sz="3200" b="1" dirty="0">
                <a:solidFill>
                  <a:srgbClr val="004A8B"/>
                </a:solidFill>
                <a:latin typeface="Be Vietnam Ultra-Bold" panose="020B0604020202020204" charset="0"/>
              </a:rPr>
              <a:t>“AKLIGATVIS”</a:t>
            </a:r>
            <a:endParaRPr lang="lt-LT" sz="3200" b="1" dirty="0">
              <a:solidFill>
                <a:srgbClr val="004A8B"/>
              </a:solidFill>
              <a:latin typeface="Be Vietnam Ultra-Bold" panose="020B0604020202020204" charset="0"/>
            </a:endParaRPr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62C53AC4-ECCB-DB25-2CC5-FA320889E1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2906696"/>
              </p:ext>
            </p:extLst>
          </p:nvPr>
        </p:nvGraphicFramePr>
        <p:xfrm>
          <a:off x="358751" y="1868487"/>
          <a:ext cx="5537288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Picture 2" descr="Sutriko vandens tiekimas">
            <a:extLst>
              <a:ext uri="{FF2B5EF4-FFF2-40B4-BE49-F238E27FC236}">
                <a16:creationId xmlns:a16="http://schemas.microsoft.com/office/drawing/2014/main" id="{0D1CBD19-A6C7-DA36-292B-291CAD848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574675"/>
            <a:ext cx="5392738" cy="35480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grass, outdoor, building, bridge&#10;&#10;Description automatically generated">
            <a:extLst>
              <a:ext uri="{FF2B5EF4-FFF2-40B4-BE49-F238E27FC236}">
                <a16:creationId xmlns:a16="http://schemas.microsoft.com/office/drawing/2014/main" id="{AECE1969-678E-77E1-808B-B7C4A8033FD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9338" y="4257675"/>
            <a:ext cx="2662238" cy="1962150"/>
          </a:xfrm>
          <a:prstGeom prst="rect">
            <a:avLst/>
          </a:prstGeom>
        </p:spPr>
      </p:pic>
      <p:pic>
        <p:nvPicPr>
          <p:cNvPr id="6" name="Picture 5" descr="A picture containing sky, outdoor, ground, railroad&#10;&#10;Description automatically generated">
            <a:extLst>
              <a:ext uri="{FF2B5EF4-FFF2-40B4-BE49-F238E27FC236}">
                <a16:creationId xmlns:a16="http://schemas.microsoft.com/office/drawing/2014/main" id="{33E28AC3-416D-2406-74D9-049CB0B375E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9838" y="4257675"/>
            <a:ext cx="2662238" cy="196215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1F79710-CD60-23CC-712D-E2D8A37D70DC}"/>
              </a:ext>
            </a:extLst>
          </p:cNvPr>
          <p:cNvSpPr/>
          <p:nvPr/>
        </p:nvSpPr>
        <p:spPr>
          <a:xfrm>
            <a:off x="7460457" y="1368489"/>
            <a:ext cx="1476214" cy="14762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9E4AA36-406D-CEDB-96F3-154A106AA35A}"/>
              </a:ext>
            </a:extLst>
          </p:cNvPr>
          <p:cNvSpPr/>
          <p:nvPr/>
        </p:nvSpPr>
        <p:spPr>
          <a:xfrm>
            <a:off x="5896039" y="2655909"/>
            <a:ext cx="1835039" cy="18350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3A465683-A1B0-0594-7AA2-A8419A210A44}"/>
              </a:ext>
            </a:extLst>
          </p:cNvPr>
          <p:cNvSpPr/>
          <p:nvPr/>
        </p:nvSpPr>
        <p:spPr>
          <a:xfrm>
            <a:off x="9494519" y="-161916"/>
            <a:ext cx="2822451" cy="1388736"/>
          </a:xfrm>
          <a:custGeom>
            <a:avLst/>
            <a:gdLst/>
            <a:ahLst/>
            <a:cxnLst/>
            <a:rect l="l" t="t" r="r" b="b"/>
            <a:pathLst>
              <a:path w="6967124" h="3342145">
                <a:moveTo>
                  <a:pt x="0" y="0"/>
                </a:moveTo>
                <a:lnTo>
                  <a:pt x="6967123" y="0"/>
                </a:lnTo>
                <a:lnTo>
                  <a:pt x="6967123" y="3342145"/>
                </a:lnTo>
                <a:lnTo>
                  <a:pt x="0" y="334214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lt-LT" sz="817"/>
          </a:p>
        </p:txBody>
      </p:sp>
    </p:spTree>
    <p:extLst>
      <p:ext uri="{BB962C8B-B14F-4D97-AF65-F5344CB8AC3E}">
        <p14:creationId xmlns:p14="http://schemas.microsoft.com/office/powerpoint/2010/main" val="62470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E5F2C6-74F8-EC03-ADF7-A5EB84C0D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lt-LT" sz="4000" b="1" dirty="0">
                <a:solidFill>
                  <a:schemeClr val="accent3">
                    <a:lumMod val="50000"/>
                  </a:schemeClr>
                </a:solidFill>
                <a:latin typeface="Be Vietnam Ultra-Bold" panose="020B0604020202020204" charset="0"/>
              </a:rPr>
              <a:t>VILHELMO KANALO ATVĖRIMAS</a:t>
            </a:r>
          </a:p>
        </p:txBody>
      </p:sp>
      <p:graphicFrame>
        <p:nvGraphicFramePr>
          <p:cNvPr id="16" name="Content Placeholder 8">
            <a:extLst>
              <a:ext uri="{FF2B5EF4-FFF2-40B4-BE49-F238E27FC236}">
                <a16:creationId xmlns:a16="http://schemas.microsoft.com/office/drawing/2014/main" id="{EC4DB20C-0C1E-B597-1691-4DAC81F92D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0798422"/>
              </p:ext>
            </p:extLst>
          </p:nvPr>
        </p:nvGraphicFramePr>
        <p:xfrm>
          <a:off x="836679" y="2042171"/>
          <a:ext cx="6002110" cy="3729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Content Placeholder 4" descr="A map of a city&#10;&#10;AI-generated content may be incorrect.">
            <a:extLst>
              <a:ext uri="{FF2B5EF4-FFF2-40B4-BE49-F238E27FC236}">
                <a16:creationId xmlns:a16="http://schemas.microsoft.com/office/drawing/2014/main" id="{F5FCCD41-EAAF-62F1-D051-7B8F1B41E0E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-1" b="3158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2DA0A49D-4E92-86C0-653D-999A0AC24CBF}"/>
              </a:ext>
            </a:extLst>
          </p:cNvPr>
          <p:cNvSpPr/>
          <p:nvPr/>
        </p:nvSpPr>
        <p:spPr>
          <a:xfrm>
            <a:off x="-99061" y="5655008"/>
            <a:ext cx="2822451" cy="1388736"/>
          </a:xfrm>
          <a:custGeom>
            <a:avLst/>
            <a:gdLst/>
            <a:ahLst/>
            <a:cxnLst/>
            <a:rect l="l" t="t" r="r" b="b"/>
            <a:pathLst>
              <a:path w="6967124" h="3342145">
                <a:moveTo>
                  <a:pt x="0" y="0"/>
                </a:moveTo>
                <a:lnTo>
                  <a:pt x="6967123" y="0"/>
                </a:lnTo>
                <a:lnTo>
                  <a:pt x="6967123" y="3342145"/>
                </a:lnTo>
                <a:lnTo>
                  <a:pt x="0" y="334214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lt-LT" sz="817"/>
          </a:p>
        </p:txBody>
      </p:sp>
    </p:spTree>
    <p:extLst>
      <p:ext uri="{BB962C8B-B14F-4D97-AF65-F5344CB8AC3E}">
        <p14:creationId xmlns:p14="http://schemas.microsoft.com/office/powerpoint/2010/main" val="23266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12C95CC4-FAC9-140B-4FDA-75903F21D56A}"/>
              </a:ext>
            </a:extLst>
          </p:cNvPr>
          <p:cNvSpPr/>
          <p:nvPr/>
        </p:nvSpPr>
        <p:spPr>
          <a:xfrm rot="10800000">
            <a:off x="-3057654" y="-247651"/>
            <a:ext cx="13606264" cy="6552289"/>
          </a:xfrm>
          <a:custGeom>
            <a:avLst/>
            <a:gdLst/>
            <a:ahLst/>
            <a:cxnLst/>
            <a:rect l="l" t="t" r="r" b="b"/>
            <a:pathLst>
              <a:path w="25756365" h="16577733">
                <a:moveTo>
                  <a:pt x="0" y="0"/>
                </a:moveTo>
                <a:lnTo>
                  <a:pt x="25756365" y="0"/>
                </a:lnTo>
                <a:lnTo>
                  <a:pt x="25756365" y="16577733"/>
                </a:lnTo>
                <a:lnTo>
                  <a:pt x="0" y="165777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1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56605"/>
            </a:stretch>
          </a:blipFill>
        </p:spPr>
        <p:txBody>
          <a:bodyPr/>
          <a:lstStyle/>
          <a:p>
            <a:endParaRPr lang="lt-LT" sz="817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9BC057-49BC-3A30-2C7D-2ED0A9ED6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71" y="365125"/>
            <a:ext cx="10515600" cy="1325563"/>
          </a:xfrm>
        </p:spPr>
        <p:txBody>
          <a:bodyPr/>
          <a:lstStyle/>
          <a:p>
            <a:r>
              <a:rPr lang="lt-LT" b="1" dirty="0">
                <a:solidFill>
                  <a:schemeClr val="accent3">
                    <a:lumMod val="50000"/>
                  </a:schemeClr>
                </a:solidFill>
                <a:latin typeface="Be Vietnam Ultra-Bold" panose="020B0604020202020204" charset="0"/>
              </a:rPr>
              <a:t>SIŪLOMAS SPRENDIMO BŪDAS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ED3DF-4A3B-F1D7-03E3-19FE9A235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871" y="1821995"/>
            <a:ext cx="4393758" cy="4351338"/>
          </a:xfrm>
        </p:spPr>
        <p:txBody>
          <a:bodyPr>
            <a:normAutofit fontScale="92500"/>
          </a:bodyPr>
          <a:lstStyle/>
          <a:p>
            <a:r>
              <a:rPr lang="lt-LT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 Vietnam Ultra-Bold" panose="020B0604020202020204" charset="0"/>
              </a:rPr>
              <a:t>Įrengti naują, apie 1 km ilgio, kanalo atšaką į Kuršių marias, ties planuojama pramoginių laivų prieplauka.</a:t>
            </a:r>
          </a:p>
          <a:p>
            <a:r>
              <a:rPr lang="lt-LT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 Vietnam Ultra-Bold" panose="020B0604020202020204" charset="0"/>
              </a:rPr>
              <a:t>Remontuoti, rekonstruoti ar demontuoti esamus tiltus ir šliuzus.</a:t>
            </a:r>
          </a:p>
          <a:p>
            <a:r>
              <a:rPr lang="lt-L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 Vietnam Ultra-Bold" panose="020B0604020202020204" charset="0"/>
              </a:rPr>
              <a:t>Nukelti Klaipėdos III vandenvietės VAZ 1 - </a:t>
            </a:r>
            <a:r>
              <a:rPr lang="lt-LT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 Vietnam Ultra-Bold" panose="020B0604020202020204" charset="0"/>
              </a:rPr>
              <a:t>osios</a:t>
            </a:r>
            <a:r>
              <a:rPr lang="lt-L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 Vietnam Ultra-Bold" panose="020B0604020202020204" charset="0"/>
              </a:rPr>
              <a:t> juostos ribą už kanalo ribos.</a:t>
            </a:r>
            <a:endParaRPr lang="lt-LT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e Vietnam Ultra-Bold" panose="020B0604020202020204" charset="0"/>
            </a:endParaRPr>
          </a:p>
          <a:p>
            <a:endParaRPr lang="lt-LT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7C8E797-DD67-80B2-1FD5-1EFE4D5710F1}"/>
              </a:ext>
            </a:extLst>
          </p:cNvPr>
          <p:cNvSpPr/>
          <p:nvPr/>
        </p:nvSpPr>
        <p:spPr>
          <a:xfrm>
            <a:off x="9254811" y="0"/>
            <a:ext cx="2822451" cy="1388736"/>
          </a:xfrm>
          <a:custGeom>
            <a:avLst/>
            <a:gdLst/>
            <a:ahLst/>
            <a:cxnLst/>
            <a:rect l="l" t="t" r="r" b="b"/>
            <a:pathLst>
              <a:path w="6967124" h="3342145">
                <a:moveTo>
                  <a:pt x="0" y="0"/>
                </a:moveTo>
                <a:lnTo>
                  <a:pt x="6967123" y="0"/>
                </a:lnTo>
                <a:lnTo>
                  <a:pt x="6967123" y="3342145"/>
                </a:lnTo>
                <a:lnTo>
                  <a:pt x="0" y="33421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lt-LT" sz="817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14CFDA-9765-3BDB-85C6-7D32894DEDF1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2054" y="1753861"/>
            <a:ext cx="7225208" cy="441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3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4">
            <a:extLst>
              <a:ext uri="{FF2B5EF4-FFF2-40B4-BE49-F238E27FC236}">
                <a16:creationId xmlns:a16="http://schemas.microsoft.com/office/drawing/2014/main" id="{CF7F3157-D59C-8FD9-5616-AFAF97C68E83}"/>
              </a:ext>
            </a:extLst>
          </p:cNvPr>
          <p:cNvSpPr/>
          <p:nvPr/>
        </p:nvSpPr>
        <p:spPr>
          <a:xfrm rot="10800000">
            <a:off x="-707132" y="-2378528"/>
            <a:ext cx="13606264" cy="10261244"/>
          </a:xfrm>
          <a:custGeom>
            <a:avLst/>
            <a:gdLst/>
            <a:ahLst/>
            <a:cxnLst/>
            <a:rect l="l" t="t" r="r" b="b"/>
            <a:pathLst>
              <a:path w="25756365" h="16577733">
                <a:moveTo>
                  <a:pt x="0" y="0"/>
                </a:moveTo>
                <a:lnTo>
                  <a:pt x="25756365" y="0"/>
                </a:lnTo>
                <a:lnTo>
                  <a:pt x="25756365" y="16577733"/>
                </a:lnTo>
                <a:lnTo>
                  <a:pt x="0" y="165777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1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t-LT" sz="817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BE22BC-16D4-A611-409C-5F9C4503B4BB}"/>
              </a:ext>
            </a:extLst>
          </p:cNvPr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20531" y="3465853"/>
            <a:ext cx="3626444" cy="247484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DB137B-6D70-5C9F-897B-AFA67738E555}"/>
              </a:ext>
            </a:extLst>
          </p:cNvPr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67151" y="3442828"/>
            <a:ext cx="3781996" cy="2522672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6" descr="Vilhelmo Kanalas">
            <a:extLst>
              <a:ext uri="{FF2B5EF4-FFF2-40B4-BE49-F238E27FC236}">
                <a16:creationId xmlns:a16="http://schemas.microsoft.com/office/drawing/2014/main" id="{028976E7-4053-6C22-C6AB-C83C296750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77228" y="305918"/>
            <a:ext cx="3669747" cy="252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Lankupių šliuzas">
            <a:extLst>
              <a:ext uri="{FF2B5EF4-FFF2-40B4-BE49-F238E27FC236}">
                <a16:creationId xmlns:a16="http://schemas.microsoft.com/office/drawing/2014/main" id="{B0BCBA3B-2994-FA0B-FEF5-2516CCC3DD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55260" y="352806"/>
            <a:ext cx="3822469" cy="2495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Laivyba kanale: pirmas iššūkis - vos keli metrai - Atvira Klaipėda">
            <a:extLst>
              <a:ext uri="{FF2B5EF4-FFF2-40B4-BE49-F238E27FC236}">
                <a16:creationId xmlns:a16="http://schemas.microsoft.com/office/drawing/2014/main" id="{5411C873-FC62-85C5-ADB5-7252D8AFA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082" y="3478314"/>
            <a:ext cx="3822469" cy="249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1029">
            <a:extLst>
              <a:ext uri="{FF2B5EF4-FFF2-40B4-BE49-F238E27FC236}">
                <a16:creationId xmlns:a16="http://schemas.microsoft.com/office/drawing/2014/main" id="{9CAC5DCD-2A2B-B683-BC1F-1AC71B7412E4}"/>
              </a:ext>
            </a:extLst>
          </p:cNvPr>
          <p:cNvSpPr txBox="1">
            <a:spLocks/>
          </p:cNvSpPr>
          <p:nvPr/>
        </p:nvSpPr>
        <p:spPr>
          <a:xfrm>
            <a:off x="288362" y="6029999"/>
            <a:ext cx="3822189" cy="73951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24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 Vietnam Ultra-Bold" panose="020B0604020202020204" charset="0"/>
              </a:rPr>
              <a:t>Drevernos šliuzas</a:t>
            </a:r>
            <a:endParaRPr lang="en-US" sz="2400" dirty="0">
              <a:ln w="0"/>
              <a:solidFill>
                <a:schemeClr val="accent3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e Vietnam Ultra-Bold" panose="020B0604020202020204" charset="0"/>
            </a:endParaRPr>
          </a:p>
          <a:p>
            <a:pPr marL="0" indent="0" algn="ctr">
              <a:buNone/>
            </a:pPr>
            <a:r>
              <a:rPr lang="en-US" sz="24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 Vietnam Ultra-Bold" panose="020B0604020202020204" charset="0"/>
              </a:rPr>
              <a:t>(</a:t>
            </a:r>
            <a:r>
              <a:rPr lang="lt-LT" sz="24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 Vietnam Ultra-Bold" panose="020B0604020202020204" charset="0"/>
              </a:rPr>
              <a:t>pradėtos naujo šliuzo statybos)</a:t>
            </a:r>
          </a:p>
          <a:p>
            <a:pPr algn="ctr"/>
            <a:endParaRPr lang="lt-LT" sz="2400" dirty="0">
              <a:ln w="0"/>
              <a:solidFill>
                <a:schemeClr val="accent3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e Vietnam Ultra-Bold" panose="020B0604020202020204" charset="0"/>
            </a:endParaRPr>
          </a:p>
        </p:txBody>
      </p:sp>
      <p:sp>
        <p:nvSpPr>
          <p:cNvPr id="20" name="Content Placeholder 1029">
            <a:extLst>
              <a:ext uri="{FF2B5EF4-FFF2-40B4-BE49-F238E27FC236}">
                <a16:creationId xmlns:a16="http://schemas.microsoft.com/office/drawing/2014/main" id="{896E3873-06AC-2807-B00F-A7845575D66B}"/>
              </a:ext>
            </a:extLst>
          </p:cNvPr>
          <p:cNvSpPr txBox="1">
            <a:spLocks/>
          </p:cNvSpPr>
          <p:nvPr/>
        </p:nvSpPr>
        <p:spPr>
          <a:xfrm>
            <a:off x="4343372" y="6059302"/>
            <a:ext cx="3822189" cy="739511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88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 Vietnam Ultra-Bold" panose="020B0604020202020204" charset="0"/>
              </a:rPr>
              <a:t>Jokšų tiltas</a:t>
            </a:r>
          </a:p>
          <a:p>
            <a:pPr marL="0" indent="0" algn="ctr">
              <a:buNone/>
            </a:pPr>
            <a:r>
              <a:rPr lang="lt-LT" sz="88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 Vietnam Ultra-Bold" panose="020B0604020202020204" charset="0"/>
              </a:rPr>
              <a:t>(pradėtas rekonstruoti)</a:t>
            </a:r>
          </a:p>
          <a:p>
            <a:pPr algn="ctr"/>
            <a:endParaRPr lang="lt-LT" sz="2400" dirty="0">
              <a:ln w="0"/>
              <a:solidFill>
                <a:schemeClr val="accent3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e Vietnam Ultra-Bold" panose="020B0604020202020204" charset="0"/>
            </a:endParaRPr>
          </a:p>
        </p:txBody>
      </p:sp>
      <p:sp>
        <p:nvSpPr>
          <p:cNvPr id="21" name="Content Placeholder 1029">
            <a:extLst>
              <a:ext uri="{FF2B5EF4-FFF2-40B4-BE49-F238E27FC236}">
                <a16:creationId xmlns:a16="http://schemas.microsoft.com/office/drawing/2014/main" id="{7DB070A7-D188-E039-48A2-A081F1448209}"/>
              </a:ext>
            </a:extLst>
          </p:cNvPr>
          <p:cNvSpPr txBox="1">
            <a:spLocks/>
          </p:cNvSpPr>
          <p:nvPr/>
        </p:nvSpPr>
        <p:spPr>
          <a:xfrm>
            <a:off x="8377228" y="6055015"/>
            <a:ext cx="3669747" cy="36399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88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 Vietnam Ultra-Bold" panose="020B0604020202020204" charset="0"/>
              </a:rPr>
              <a:t>Kairių tiltas</a:t>
            </a:r>
          </a:p>
          <a:p>
            <a:pPr algn="ctr"/>
            <a:endParaRPr lang="lt-LT" sz="2400" dirty="0">
              <a:ln w="0"/>
              <a:solidFill>
                <a:schemeClr val="accent3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e Vietnam Ultra-Bold" panose="020B0604020202020204" charset="0"/>
            </a:endParaRPr>
          </a:p>
        </p:txBody>
      </p:sp>
      <p:sp>
        <p:nvSpPr>
          <p:cNvPr id="22" name="Content Placeholder 1029">
            <a:extLst>
              <a:ext uri="{FF2B5EF4-FFF2-40B4-BE49-F238E27FC236}">
                <a16:creationId xmlns:a16="http://schemas.microsoft.com/office/drawing/2014/main" id="{1BCF7318-3085-1E94-36D5-AF8FDAB252EF}"/>
              </a:ext>
            </a:extLst>
          </p:cNvPr>
          <p:cNvSpPr txBox="1">
            <a:spLocks/>
          </p:cNvSpPr>
          <p:nvPr/>
        </p:nvSpPr>
        <p:spPr>
          <a:xfrm>
            <a:off x="4326958" y="2880635"/>
            <a:ext cx="3822189" cy="36399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88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 Vietnam Ultra-Bold" panose="020B0604020202020204" charset="0"/>
              </a:rPr>
              <a:t>Lankupių šliuzas</a:t>
            </a:r>
          </a:p>
          <a:p>
            <a:pPr algn="ctr"/>
            <a:endParaRPr lang="lt-LT" sz="2400" dirty="0">
              <a:ln w="0"/>
              <a:solidFill>
                <a:schemeClr val="accent3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e Vietnam Ultra-Bold" panose="020B0604020202020204" charset="0"/>
            </a:endParaRPr>
          </a:p>
        </p:txBody>
      </p:sp>
      <p:sp>
        <p:nvSpPr>
          <p:cNvPr id="23" name="Content Placeholder 1029">
            <a:extLst>
              <a:ext uri="{FF2B5EF4-FFF2-40B4-BE49-F238E27FC236}">
                <a16:creationId xmlns:a16="http://schemas.microsoft.com/office/drawing/2014/main" id="{F6574ADF-A1AA-9D82-400B-88BAD6B5967C}"/>
              </a:ext>
            </a:extLst>
          </p:cNvPr>
          <p:cNvSpPr txBox="1">
            <a:spLocks/>
          </p:cNvSpPr>
          <p:nvPr/>
        </p:nvSpPr>
        <p:spPr>
          <a:xfrm>
            <a:off x="8377228" y="2875097"/>
            <a:ext cx="3669747" cy="36399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88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 Vietnam Ultra-Bold" panose="020B0604020202020204" charset="0"/>
              </a:rPr>
              <a:t>Dreverna-Priekulė tiltas 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56C70ED4-58E9-9271-2F3C-A3E9EB2D09B7}"/>
              </a:ext>
            </a:extLst>
          </p:cNvPr>
          <p:cNvSpPr txBox="1">
            <a:spLocks/>
          </p:cNvSpPr>
          <p:nvPr/>
        </p:nvSpPr>
        <p:spPr>
          <a:xfrm>
            <a:off x="284001" y="314346"/>
            <a:ext cx="3822189" cy="2924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600" b="1" dirty="0">
                <a:solidFill>
                  <a:schemeClr val="accent3">
                    <a:lumMod val="50000"/>
                  </a:schemeClr>
                </a:solidFill>
                <a:latin typeface="Be Vietnam Ultra-Bold" panose="020B0604020202020204" charset="0"/>
              </a:rPr>
              <a:t>KARALIAUS VILHELMO KANALO PROBLEMINĖS VIETOS</a:t>
            </a:r>
            <a:endParaRPr lang="lt-LT" sz="3600" b="1" dirty="0">
              <a:solidFill>
                <a:schemeClr val="accent3">
                  <a:lumMod val="50000"/>
                </a:schemeClr>
              </a:solidFill>
              <a:latin typeface="Be Vietnam Ultra-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61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F15E6-C5D5-4359-8145-7C88304D7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294" y="6161463"/>
            <a:ext cx="10732226" cy="365125"/>
          </a:xfrm>
        </p:spPr>
        <p:txBody>
          <a:bodyPr>
            <a:normAutofit fontScale="90000"/>
          </a:bodyPr>
          <a:lstStyle/>
          <a:p>
            <a:r>
              <a:rPr lang="lt-LT" sz="2000" b="1" dirty="0">
                <a:solidFill>
                  <a:srgbClr val="004A8B"/>
                </a:solidFill>
                <a:latin typeface="Be Vietnam Ultra-Bold" panose="020B0604020202020204" charset="0"/>
              </a:rPr>
              <a:t>Karaliaus Vilhelmo kanalas, Drevernos upė – unikalus maršrutas pramoginei-turistinei laivybai</a:t>
            </a:r>
            <a:endParaRPr lang="en-US" sz="2000" b="1" dirty="0">
              <a:solidFill>
                <a:srgbClr val="004A8B"/>
              </a:solidFill>
              <a:latin typeface="Be Vietnam Ultra-Bold" panose="020B060402020202020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1C9ECD-86E7-43D0-822D-1CC3B4F47F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15" y="136523"/>
            <a:ext cx="12087185" cy="5718011"/>
          </a:xfrm>
          <a:prstGeom prst="rect">
            <a:avLst/>
          </a:prstGeom>
        </p:spPr>
      </p:pic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6349FDBE-FC58-41EC-85C9-6F1990AC71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051" y="2619919"/>
            <a:ext cx="3037949" cy="2168973"/>
          </a:xfrm>
        </p:spPr>
      </p:pic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8C786A5F-B0BB-40DB-9E46-E6C5C78D8B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605" y="210766"/>
            <a:ext cx="2871212" cy="169012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9B1C412-EB68-4C79-853F-C547FEF26C22}"/>
              </a:ext>
            </a:extLst>
          </p:cNvPr>
          <p:cNvSpPr/>
          <p:nvPr/>
        </p:nvSpPr>
        <p:spPr>
          <a:xfrm>
            <a:off x="9475950" y="4765673"/>
            <a:ext cx="2691740" cy="368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Lankupių šliuzas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62C3EC-ED66-450E-8991-B39975276A0C}"/>
              </a:ext>
            </a:extLst>
          </p:cNvPr>
          <p:cNvSpPr/>
          <p:nvPr/>
        </p:nvSpPr>
        <p:spPr>
          <a:xfrm>
            <a:off x="2818411" y="1935678"/>
            <a:ext cx="2691740" cy="368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Drevernos šliuzas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7FC8FC5F-6333-4323-A5E5-50E673A7DC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606" y="3647923"/>
            <a:ext cx="2237950" cy="153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F9B5E3A6-4489-46AB-BBF5-910643E767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615" y="3262146"/>
            <a:ext cx="2029833" cy="153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398FB002-787C-4038-82F6-CBE79F0597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73" y="1743923"/>
            <a:ext cx="1916937" cy="143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43C8FABB-82A1-4B13-9072-471071E58F6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8891" y="439337"/>
            <a:ext cx="2890040" cy="2168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748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43490D0-60C0-F93E-5775-B4EC96E11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7"/>
          <a:stretch/>
        </p:blipFill>
        <p:spPr bwMode="auto">
          <a:xfrm>
            <a:off x="-652006" y="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E0266D-27F1-A615-B0AD-99790CF1E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3400" b="1" dirty="0">
                <a:solidFill>
                  <a:schemeClr val="accent3">
                    <a:lumMod val="50000"/>
                  </a:schemeClr>
                </a:solidFill>
                <a:latin typeface="Be Vietnam Ultra-Bold" panose="020B0604020202020204" charset="0"/>
              </a:rPr>
              <a:t>DREVERNA, KAIP VANDENS TURIZMO PAVYZDYS</a:t>
            </a:r>
            <a:endParaRPr lang="lt-LT" sz="3400" b="1" dirty="0">
              <a:solidFill>
                <a:schemeClr val="accent3">
                  <a:lumMod val="50000"/>
                </a:schemeClr>
              </a:solidFill>
              <a:latin typeface="Be Vietnam Ultra-Bold" panose="020B060402020202020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3930B-63D4-059D-D5E9-FB984042E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 b="1" dirty="0" err="1">
                <a:solidFill>
                  <a:srgbClr val="004A8B"/>
                </a:solidFill>
                <a:latin typeface="Be Vietnam Ultra-Bold" panose="020B0604020202020204" charset="0"/>
              </a:rPr>
              <a:t>Patogus</a:t>
            </a:r>
            <a:r>
              <a:rPr lang="en-US" sz="2000" b="1" dirty="0">
                <a:solidFill>
                  <a:srgbClr val="004A8B"/>
                </a:solidFill>
                <a:latin typeface="Be Vietnam Ultra-Bold" panose="020B0604020202020204" charset="0"/>
              </a:rPr>
              <a:t> </a:t>
            </a:r>
            <a:r>
              <a:rPr lang="en-US" sz="2000" b="1" dirty="0" err="1">
                <a:solidFill>
                  <a:srgbClr val="004A8B"/>
                </a:solidFill>
                <a:latin typeface="Be Vietnam Ultra-Bold" panose="020B0604020202020204" charset="0"/>
              </a:rPr>
              <a:t>susisiekimas</a:t>
            </a:r>
            <a:r>
              <a:rPr lang="en-US" sz="2000" b="1" dirty="0">
                <a:solidFill>
                  <a:srgbClr val="004A8B"/>
                </a:solidFill>
                <a:latin typeface="Be Vietnam Ultra-Bold" panose="020B0604020202020204" charset="0"/>
              </a:rPr>
              <a:t> </a:t>
            </a:r>
            <a:r>
              <a:rPr lang="en-US" sz="2000" b="1" dirty="0" err="1">
                <a:solidFill>
                  <a:srgbClr val="004A8B"/>
                </a:solidFill>
                <a:latin typeface="Be Vietnam Ultra-Bold" panose="020B0604020202020204" charset="0"/>
              </a:rPr>
              <a:t>su</a:t>
            </a:r>
            <a:r>
              <a:rPr lang="en-US" sz="2000" b="1" dirty="0">
                <a:solidFill>
                  <a:srgbClr val="004A8B"/>
                </a:solidFill>
                <a:latin typeface="Be Vietnam Ultra-Bold" panose="020B0604020202020204" charset="0"/>
              </a:rPr>
              <a:t> </a:t>
            </a:r>
            <a:r>
              <a:rPr lang="lt-LT" sz="2000" b="1" dirty="0">
                <a:solidFill>
                  <a:srgbClr val="004A8B"/>
                </a:solidFill>
                <a:latin typeface="Be Vietnam Ultra-Bold" panose="020B0604020202020204" charset="0"/>
              </a:rPr>
              <a:t>Kuršių mariomis ir Vilhelmo kanalu</a:t>
            </a:r>
          </a:p>
          <a:p>
            <a:r>
              <a:rPr lang="lt-LT" sz="2000" b="1" dirty="0">
                <a:solidFill>
                  <a:srgbClr val="004A8B"/>
                </a:solidFill>
                <a:latin typeface="Be Vietnam Ultra-Bold" panose="020B0604020202020204" charset="0"/>
              </a:rPr>
              <a:t>Plačiai išvystyta infrastruktūra</a:t>
            </a:r>
            <a:r>
              <a:rPr lang="lt-LT" sz="2000" dirty="0">
                <a:solidFill>
                  <a:srgbClr val="004A8B"/>
                </a:solidFill>
                <a:latin typeface="Be Vietnam Ultra-Bold" panose="020B0604020202020204" charset="0"/>
              </a:rPr>
              <a:t>: apgyvendinimas, vandens pramogos, restoranai, pokylių salė, renginiai, veiklos vaikams, laivų nuoma, keltas, uostas.</a:t>
            </a:r>
          </a:p>
          <a:p>
            <a:r>
              <a:rPr lang="lt-LT" sz="2000" b="1" dirty="0">
                <a:solidFill>
                  <a:srgbClr val="004A8B"/>
                </a:solidFill>
                <a:latin typeface="Be Vietnam Ultra-Bold" panose="020B0604020202020204" charset="0"/>
              </a:rPr>
              <a:t>Nauja </a:t>
            </a:r>
            <a:r>
              <a:rPr lang="lt-LT" sz="2000" b="1" dirty="0" err="1">
                <a:solidFill>
                  <a:srgbClr val="004A8B"/>
                </a:solidFill>
                <a:latin typeface="Be Vietnam Ultra-Bold" panose="020B0604020202020204" charset="0"/>
              </a:rPr>
              <a:t>laivuotojų</a:t>
            </a:r>
            <a:r>
              <a:rPr lang="lt-LT" sz="2000" b="1" dirty="0">
                <a:solidFill>
                  <a:srgbClr val="004A8B"/>
                </a:solidFill>
                <a:latin typeface="Be Vietnam Ultra-Bold" panose="020B0604020202020204" charset="0"/>
              </a:rPr>
              <a:t> karta </a:t>
            </a:r>
            <a:r>
              <a:rPr lang="lt-LT" sz="2000" dirty="0">
                <a:solidFill>
                  <a:srgbClr val="004A8B"/>
                </a:solidFill>
                <a:latin typeface="Be Vietnam Ultra-Bold" panose="020B0604020202020204" charset="0"/>
              </a:rPr>
              <a:t>– buriavimo mokykla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F8AEFAEC-3913-6768-068E-80C3CFCAD8E4}"/>
              </a:ext>
            </a:extLst>
          </p:cNvPr>
          <p:cNvSpPr/>
          <p:nvPr/>
        </p:nvSpPr>
        <p:spPr>
          <a:xfrm>
            <a:off x="9442704" y="5798507"/>
            <a:ext cx="2822451" cy="1388736"/>
          </a:xfrm>
          <a:custGeom>
            <a:avLst/>
            <a:gdLst/>
            <a:ahLst/>
            <a:cxnLst/>
            <a:rect l="l" t="t" r="r" b="b"/>
            <a:pathLst>
              <a:path w="6967124" h="3342145">
                <a:moveTo>
                  <a:pt x="0" y="0"/>
                </a:moveTo>
                <a:lnTo>
                  <a:pt x="6967123" y="0"/>
                </a:lnTo>
                <a:lnTo>
                  <a:pt x="6967123" y="3342145"/>
                </a:lnTo>
                <a:lnTo>
                  <a:pt x="0" y="33421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lt-LT" sz="817"/>
          </a:p>
        </p:txBody>
      </p:sp>
    </p:spTree>
    <p:extLst>
      <p:ext uri="{BB962C8B-B14F-4D97-AF65-F5344CB8AC3E}">
        <p14:creationId xmlns:p14="http://schemas.microsoft.com/office/powerpoint/2010/main" val="1473877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62" name="Rectangle 10261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C6CD05-93EB-4EF9-B4DD-E92E2EF52F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055" r="20087"/>
          <a:stretch/>
        </p:blipFill>
        <p:spPr>
          <a:xfrm>
            <a:off x="-4642" y="10"/>
            <a:ext cx="3006061" cy="3339639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EBF5BE9-5270-A836-482F-F8699EEDEB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26" r="13156" b="-3"/>
          <a:stretch/>
        </p:blipFill>
        <p:spPr>
          <a:xfrm>
            <a:off x="3198068" y="10"/>
            <a:ext cx="2991088" cy="3339639"/>
          </a:xfrm>
          <a:prstGeom prst="rect">
            <a:avLst/>
          </a:prstGeom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01EDE686-D0BE-BD72-BE60-B37D675FC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 r="1" b="3432"/>
          <a:stretch/>
        </p:blipFill>
        <p:spPr bwMode="auto">
          <a:xfrm>
            <a:off x="-2" y="3518351"/>
            <a:ext cx="6189158" cy="333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9085A7A-DDD0-7F5E-AE6B-0472F1FF1A6F}"/>
              </a:ext>
            </a:extLst>
          </p:cNvPr>
          <p:cNvSpPr txBox="1">
            <a:spLocks/>
          </p:cNvSpPr>
          <p:nvPr/>
        </p:nvSpPr>
        <p:spPr>
          <a:xfrm>
            <a:off x="6600266" y="365125"/>
            <a:ext cx="4753534" cy="1298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chemeClr val="accent3">
                    <a:lumMod val="50000"/>
                  </a:schemeClr>
                </a:solidFill>
                <a:latin typeface="Be Vietnam Ultra-Bold" panose="020B0604020202020204" charset="0"/>
              </a:rPr>
              <a:t>AUGUSTAVAS – GEROSIOS PRAKTIKOS PAVYZDYS</a:t>
            </a:r>
            <a:endParaRPr lang="lt-LT" sz="3400" b="1" dirty="0">
              <a:solidFill>
                <a:schemeClr val="accent3">
                  <a:lumMod val="50000"/>
                </a:schemeClr>
              </a:solidFill>
              <a:latin typeface="Be Vietnam Ultra-Bold" panose="020B060402020202020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017229A-AED0-CD8A-4BC2-55DF5226F9C3}"/>
              </a:ext>
            </a:extLst>
          </p:cNvPr>
          <p:cNvSpPr txBox="1">
            <a:spLocks/>
          </p:cNvSpPr>
          <p:nvPr/>
        </p:nvSpPr>
        <p:spPr>
          <a:xfrm>
            <a:off x="6600266" y="1743084"/>
            <a:ext cx="4753534" cy="416861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sz="2400" dirty="0">
                <a:solidFill>
                  <a:schemeClr val="accent3">
                    <a:lumMod val="50000"/>
                  </a:schemeClr>
                </a:solidFill>
                <a:latin typeface="Be Vietnam Ultra-Bold" panose="020B0604020202020204" charset="0"/>
              </a:rPr>
              <a:t>Augustavo kanalas </a:t>
            </a:r>
            <a:r>
              <a:rPr lang="lt-LT" sz="2400" b="1" dirty="0">
                <a:solidFill>
                  <a:schemeClr val="accent3">
                    <a:lumMod val="50000"/>
                  </a:schemeClr>
                </a:solidFill>
                <a:latin typeface="Be Vietnam Ultra-Bold" panose="020B0604020202020204" charset="0"/>
              </a:rPr>
              <a:t>pastatytas XIX amžiuj. </a:t>
            </a:r>
            <a:r>
              <a:rPr lang="lt-LT" sz="2400" dirty="0">
                <a:solidFill>
                  <a:schemeClr val="accent3">
                    <a:lumMod val="50000"/>
                  </a:schemeClr>
                </a:solidFill>
                <a:latin typeface="Be Vietnam Ultra-Bold" panose="020B0604020202020204" charset="0"/>
              </a:rPr>
              <a:t>Kanalas jungia Vyslą su Nemunu.</a:t>
            </a:r>
          </a:p>
          <a:p>
            <a:r>
              <a:rPr lang="lt-LT" sz="2400" b="1" dirty="0">
                <a:solidFill>
                  <a:schemeClr val="accent3">
                    <a:lumMod val="50000"/>
                  </a:schemeClr>
                </a:solidFill>
                <a:latin typeface="Be Vietnam Ultra-Bold" panose="020B0604020202020204" charset="0"/>
              </a:rPr>
              <a:t>Augustavo ežero infrastruktūra</a:t>
            </a:r>
            <a:r>
              <a:rPr lang="lt-LT" sz="2400" dirty="0">
                <a:solidFill>
                  <a:schemeClr val="accent3">
                    <a:lumMod val="50000"/>
                  </a:schemeClr>
                </a:solidFill>
                <a:latin typeface="Be Vietnam Ultra-Bold" panose="020B0604020202020204" charset="0"/>
              </a:rPr>
              <a:t>: Laivų prieplaukos, vandens sporto įrangos nuoma, ekskursijos laivais, pėsčiųjų dviračių takai, kempingas ir poilsio zonos, restoranai, kultūriniai renginiai.</a:t>
            </a:r>
          </a:p>
          <a:p>
            <a:r>
              <a:rPr lang="lt-LT" sz="2400" dirty="0">
                <a:solidFill>
                  <a:schemeClr val="accent3">
                    <a:lumMod val="50000"/>
                  </a:schemeClr>
                </a:solidFill>
                <a:latin typeface="Be Vietnam Ultra-Bold" panose="020B0604020202020204" charset="0"/>
              </a:rPr>
              <a:t>Pirmieji pasiplaukiojimai laivu Augustave pradėti organizuoti 1953 m. </a:t>
            </a:r>
            <a:r>
              <a:rPr lang="lt-LT" sz="2400" b="1" dirty="0">
                <a:solidFill>
                  <a:schemeClr val="accent3">
                    <a:lumMod val="50000"/>
                  </a:schemeClr>
                </a:solidFill>
                <a:latin typeface="Be Vietnam Ultra-Bold" panose="020B0604020202020204" charset="0"/>
              </a:rPr>
              <a:t>Kasmet</a:t>
            </a:r>
            <a:r>
              <a:rPr lang="lt-LT" sz="2400" dirty="0">
                <a:solidFill>
                  <a:schemeClr val="accent3">
                    <a:lumMod val="50000"/>
                  </a:schemeClr>
                </a:solidFill>
                <a:latin typeface="Be Vietnam Ultra-Bold" panose="020B0604020202020204" charset="0"/>
              </a:rPr>
              <a:t> šia pramoga naudojasi </a:t>
            </a:r>
            <a:r>
              <a:rPr lang="lt-LT" sz="2400" b="1" dirty="0">
                <a:solidFill>
                  <a:schemeClr val="accent3">
                    <a:lumMod val="50000"/>
                  </a:schemeClr>
                </a:solidFill>
                <a:latin typeface="Be Vietnam Ultra-Bold" panose="020B0604020202020204" charset="0"/>
              </a:rPr>
              <a:t>apie 100 tūkstančių keliautojų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84E7A14D-F014-8961-394D-6126FD3F3361}"/>
              </a:ext>
            </a:extLst>
          </p:cNvPr>
          <p:cNvSpPr/>
          <p:nvPr/>
        </p:nvSpPr>
        <p:spPr>
          <a:xfrm>
            <a:off x="9527764" y="5681549"/>
            <a:ext cx="2822451" cy="1388736"/>
          </a:xfrm>
          <a:custGeom>
            <a:avLst/>
            <a:gdLst/>
            <a:ahLst/>
            <a:cxnLst/>
            <a:rect l="l" t="t" r="r" b="b"/>
            <a:pathLst>
              <a:path w="6967124" h="3342145">
                <a:moveTo>
                  <a:pt x="0" y="0"/>
                </a:moveTo>
                <a:lnTo>
                  <a:pt x="6967123" y="0"/>
                </a:lnTo>
                <a:lnTo>
                  <a:pt x="6967123" y="3342145"/>
                </a:lnTo>
                <a:lnTo>
                  <a:pt x="0" y="33421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lt-LT" sz="817"/>
          </a:p>
        </p:txBody>
      </p:sp>
    </p:spTree>
    <p:extLst>
      <p:ext uri="{BB962C8B-B14F-4D97-AF65-F5344CB8AC3E}">
        <p14:creationId xmlns:p14="http://schemas.microsoft.com/office/powerpoint/2010/main" val="13480575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1d3d1e6-07d4-4790-85ba-853f7cf9c4cd">
      <Terms xmlns="http://schemas.microsoft.com/office/infopath/2007/PartnerControls"/>
    </lcf76f155ced4ddcb4097134ff3c332f>
    <TaxCatchAll xmlns="b024f41d-8927-4c48-855d-82f688ab427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C7BC659E88BE42BE20120A6591F753" ma:contentTypeVersion="15" ma:contentTypeDescription="Create a new document." ma:contentTypeScope="" ma:versionID="aeebec67e79ccfe9c868004f95d116a0">
  <xsd:schema xmlns:xsd="http://www.w3.org/2001/XMLSchema" xmlns:xs="http://www.w3.org/2001/XMLSchema" xmlns:p="http://schemas.microsoft.com/office/2006/metadata/properties" xmlns:ns2="b024f41d-8927-4c48-855d-82f688ab427f" xmlns:ns3="81d3d1e6-07d4-4790-85ba-853f7cf9c4cd" targetNamespace="http://schemas.microsoft.com/office/2006/metadata/properties" ma:root="true" ma:fieldsID="79e6bb70f9564b00acd1f7c6dec2516a" ns2:_="" ns3:_="">
    <xsd:import namespace="b024f41d-8927-4c48-855d-82f688ab427f"/>
    <xsd:import namespace="81d3d1e6-07d4-4790-85ba-853f7cf9c4c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24f41d-8927-4c48-855d-82f688ab427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8eea8786-f47d-46b0-a611-81eefb8861da}" ma:internalName="TaxCatchAll" ma:showField="CatchAllData" ma:web="b024f41d-8927-4c48-855d-82f688ab42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3d1e6-07d4-4790-85ba-853f7cf9c4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e81c6968-2894-404b-8452-c18153f9154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0CFD4F-D080-4569-AE6F-323A1232A9E9}">
  <ds:schemaRefs>
    <ds:schemaRef ds:uri="http://schemas.microsoft.com/office/2006/metadata/properties"/>
    <ds:schemaRef ds:uri="http://schemas.microsoft.com/office/infopath/2007/PartnerControls"/>
    <ds:schemaRef ds:uri="81d3d1e6-07d4-4790-85ba-853f7cf9c4cd"/>
    <ds:schemaRef ds:uri="b024f41d-8927-4c48-855d-82f688ab427f"/>
  </ds:schemaRefs>
</ds:datastoreItem>
</file>

<file path=customXml/itemProps2.xml><?xml version="1.0" encoding="utf-8"?>
<ds:datastoreItem xmlns:ds="http://schemas.openxmlformats.org/officeDocument/2006/customXml" ds:itemID="{1C8E97BD-B8D3-47F3-A816-3627D2A089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24f41d-8927-4c48-855d-82f688ab427f"/>
    <ds:schemaRef ds:uri="81d3d1e6-07d4-4790-85ba-853f7cf9c4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7705D36-31E8-4E90-A988-827C33CEBBA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11264</TotalTime>
  <Words>801</Words>
  <Application>Microsoft Office PowerPoint</Application>
  <PresentationFormat>Widescreen</PresentationFormat>
  <Paragraphs>70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Be Vietnam Ultra-Bold</vt:lpstr>
      <vt:lpstr>Calibri</vt:lpstr>
      <vt:lpstr>Calibri Light</vt:lpstr>
      <vt:lpstr>Segoe UI</vt:lpstr>
      <vt:lpstr>Times New Roman</vt:lpstr>
      <vt:lpstr>TimesNewRomanPSMT</vt:lpstr>
      <vt:lpstr>Office Theme</vt:lpstr>
      <vt:lpstr>PowerPoint Presentation</vt:lpstr>
      <vt:lpstr>KARALIAUS VILHELMO KANALAS</vt:lpstr>
      <vt:lpstr>KARALIAUS VILHELMO KANALO “AKLIGATVIS”</vt:lpstr>
      <vt:lpstr>VILHELMO KANALO ATVĖRIMAS</vt:lpstr>
      <vt:lpstr>SIŪLOMAS SPRENDIMO BŪDAS</vt:lpstr>
      <vt:lpstr>PowerPoint Presentation</vt:lpstr>
      <vt:lpstr>Karaliaus Vilhelmo kanalas, Drevernos upė – unikalus maršrutas pramoginei-turistinei laivybai</vt:lpstr>
      <vt:lpstr>DREVERNA, KAIP VANDENS TURIZMO PAVYZDYS</vt:lpstr>
      <vt:lpstr>PowerPoint Presentation</vt:lpstr>
      <vt:lpstr>Kuršių marių vandens kelių bei įplaukų į pagrindinius uostelius tvarkymo darbų planas dėl planuojamos veiklos Natura 2000 teritorijai reikšmingumo nustatymo – parengė VVKD, derinama su VSTT</vt:lpstr>
      <vt:lpstr>APIBENDRINIMAS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Liudvikas Mickevičius</dc:creator>
  <cp:lastModifiedBy>Meda Dyfartaitė</cp:lastModifiedBy>
  <cp:revision>40</cp:revision>
  <dcterms:created xsi:type="dcterms:W3CDTF">2021-08-05T06:31:12Z</dcterms:created>
  <dcterms:modified xsi:type="dcterms:W3CDTF">2025-03-25T06:01:22Z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0x01010062C7BC659E88BE42BE20120A6591F753</vt:lpwstr>
  </property>
</Properties>
</file>