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Play"/>
      <p:regular r:id="rId29"/>
      <p:bold r:id="rId30"/>
    </p:embeddedFont>
    <p:embeddedFont>
      <p:font typeface="Playfair Display"/>
      <p:regular r:id="rId31"/>
      <p:bold r:id="rId32"/>
      <p:italic r:id="rId33"/>
      <p:boldItalic r:id="rId34"/>
    </p:embeddedFont>
    <p:embeddedFont>
      <p:font typeface="Lora SemiBold"/>
      <p:regular r:id="rId35"/>
      <p:bold r:id="rId36"/>
      <p:italic r:id="rId37"/>
      <p:boldItalic r:id="rId38"/>
    </p:embeddedFont>
    <p:embeddedFont>
      <p:font typeface="Lora"/>
      <p:regular r:id="rId39"/>
      <p:bold r:id="rId40"/>
      <p:italic r:id="rId41"/>
      <p:boldItalic r:id="rId42"/>
    </p:embeddedFont>
    <p:embeddedFont>
      <p:font typeface="Arial Black"/>
      <p:regular r:id="rId43"/>
    </p:embeddedFont>
    <p:embeddedFont>
      <p:font typeface="Oswald"/>
      <p:regular r:id="rId44"/>
      <p:bold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ora-bold.fntdata"/><Relationship Id="rId20" Type="http://schemas.openxmlformats.org/officeDocument/2006/relationships/slide" Target="slides/slide15.xml"/><Relationship Id="rId42" Type="http://schemas.openxmlformats.org/officeDocument/2006/relationships/font" Target="fonts/Lora-boldItalic.fntdata"/><Relationship Id="rId41" Type="http://schemas.openxmlformats.org/officeDocument/2006/relationships/font" Target="fonts/Lora-italic.fntdata"/><Relationship Id="rId22" Type="http://schemas.openxmlformats.org/officeDocument/2006/relationships/slide" Target="slides/slide17.xml"/><Relationship Id="rId44" Type="http://schemas.openxmlformats.org/officeDocument/2006/relationships/font" Target="fonts/Oswald-regular.fntdata"/><Relationship Id="rId21" Type="http://schemas.openxmlformats.org/officeDocument/2006/relationships/slide" Target="slides/slide16.xml"/><Relationship Id="rId43" Type="http://schemas.openxmlformats.org/officeDocument/2006/relationships/font" Target="fonts/ArialBlack-regular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Oswal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lay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layfairDisplay-regular.fntdata"/><Relationship Id="rId30" Type="http://schemas.openxmlformats.org/officeDocument/2006/relationships/font" Target="fonts/Play-bold.fntdata"/><Relationship Id="rId11" Type="http://schemas.openxmlformats.org/officeDocument/2006/relationships/slide" Target="slides/slide6.xml"/><Relationship Id="rId33" Type="http://schemas.openxmlformats.org/officeDocument/2006/relationships/font" Target="fonts/PlayfairDisplay-italic.fntdata"/><Relationship Id="rId10" Type="http://schemas.openxmlformats.org/officeDocument/2006/relationships/slide" Target="slides/slide5.xml"/><Relationship Id="rId32" Type="http://schemas.openxmlformats.org/officeDocument/2006/relationships/font" Target="fonts/PlayfairDisplay-bold.fntdata"/><Relationship Id="rId13" Type="http://schemas.openxmlformats.org/officeDocument/2006/relationships/slide" Target="slides/slide8.xml"/><Relationship Id="rId35" Type="http://schemas.openxmlformats.org/officeDocument/2006/relationships/font" Target="fonts/LoraSemiBold-regular.fntdata"/><Relationship Id="rId12" Type="http://schemas.openxmlformats.org/officeDocument/2006/relationships/slide" Target="slides/slide7.xml"/><Relationship Id="rId34" Type="http://schemas.openxmlformats.org/officeDocument/2006/relationships/font" Target="fonts/PlayfairDisplay-boldItalic.fntdata"/><Relationship Id="rId15" Type="http://schemas.openxmlformats.org/officeDocument/2006/relationships/slide" Target="slides/slide10.xml"/><Relationship Id="rId37" Type="http://schemas.openxmlformats.org/officeDocument/2006/relationships/font" Target="fonts/LoraSemiBold-italic.fntdata"/><Relationship Id="rId14" Type="http://schemas.openxmlformats.org/officeDocument/2006/relationships/slide" Target="slides/slide9.xml"/><Relationship Id="rId36" Type="http://schemas.openxmlformats.org/officeDocument/2006/relationships/font" Target="fonts/LoraSemiBold-bold.fntdata"/><Relationship Id="rId17" Type="http://schemas.openxmlformats.org/officeDocument/2006/relationships/slide" Target="slides/slide12.xml"/><Relationship Id="rId39" Type="http://schemas.openxmlformats.org/officeDocument/2006/relationships/font" Target="fonts/Lora-regular.fntdata"/><Relationship Id="rId16" Type="http://schemas.openxmlformats.org/officeDocument/2006/relationships/slide" Target="slides/slide11.xml"/><Relationship Id="rId38" Type="http://schemas.openxmlformats.org/officeDocument/2006/relationships/font" Target="fonts/LoraSemiBold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436e05b7f2_0_9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436e05b7f2_0_9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436e05b7f2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g3436e05b7f2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436e05b7f2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436e05b7f2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436e05b7f2_0_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436e05b7f2_0_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436e05b7f2_0_5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436e05b7f2_0_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436e05b7f2_0_8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436e05b7f2_0_8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436e05b7f2_0_8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436e05b7f2_0_8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436e05b7f2_0_20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436e05b7f2_0_2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436e05b7f2_0_7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3436e05b7f2_0_7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436e05b7f2_0_20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g3436e05b7f2_0_20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436e05b7f2_0_17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436e05b7f2_0_17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436e05b7f2_0_9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436e05b7f2_0_9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436e05b7f2_0_20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436e05b7f2_0_20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436e05b7f2_0_19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436e05b7f2_0_19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242424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Major environmental institutions around the world are realising that a sustainable future requires a new relationship with nature.</a:t>
            </a:r>
            <a:endParaRPr sz="1500">
              <a:solidFill>
                <a:srgbClr val="242424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49575F"/>
                </a:solidFill>
              </a:rPr>
              <a:t>This report also uncovers a powerful link between nature and both happiness and feeling life is worthwhile. In addition to having control over their life, we found that ‘nature connectedness’ and ‘noticing nature’ had a significant impact on people’s wellbeing. </a:t>
            </a:r>
            <a:endParaRPr sz="1500">
              <a:solidFill>
                <a:srgbClr val="242424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436e05b7f2_0_10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436e05b7f2_0_10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436e05b7f2_0_19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436e05b7f2_0_19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436e05b7f2_0_16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436e05b7f2_0_16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436e05b7f2_0_18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436e05b7f2_0_18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436e05b7f2_0_20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436e05b7f2_0_20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436e05b7f2_0_17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436e05b7f2_0_17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436e05b7f2_0_19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436e05b7f2_0_19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436e05b7f2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436e05b7f2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242424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Major environmental institutions around the world are realising that a sustainable future requires a new relationship with nature.</a:t>
            </a:r>
            <a:endParaRPr sz="1500">
              <a:solidFill>
                <a:srgbClr val="242424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49575F"/>
                </a:solidFill>
              </a:rPr>
              <a:t>This report also uncovers a powerful link between nature and both happiness and feeling life is worthwhile. In addition to having control over their life, we found that ‘nature connectedness’ and ‘noticing nature’ had a significant impact on people’s wellbeing. </a:t>
            </a:r>
            <a:endParaRPr sz="1500">
              <a:solidFill>
                <a:srgbClr val="242424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●"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○"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■"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●"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○"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■"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●"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layfair Display"/>
              <a:buChar char="○"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Playfair Display"/>
              <a:buChar char="■"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2057685" y="53815"/>
            <a:ext cx="4570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700">
                <a:solidFill>
                  <a:srgbClr val="00009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2">
  <p:cSld name="OBJECT_14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5" name="Google Shape;65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6" name="Google Shape;66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6.png"/><Relationship Id="rId5" Type="http://schemas.openxmlformats.org/officeDocument/2006/relationships/image" Target="../media/image17.png"/><Relationship Id="rId6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hyperlink" Target="mailto:austejuozapaityte@gmail.com" TargetMode="External"/><Relationship Id="rId4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0.jpg"/><Relationship Id="rId5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ctrTitle"/>
          </p:nvPr>
        </p:nvSpPr>
        <p:spPr>
          <a:xfrm>
            <a:off x="311703" y="744575"/>
            <a:ext cx="50274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550">
                <a:solidFill>
                  <a:srgbClr val="005E38"/>
                </a:solidFill>
                <a:latin typeface="Lora"/>
                <a:ea typeface="Lora"/>
                <a:cs typeface="Lora"/>
                <a:sym typeface="Lora"/>
              </a:rPr>
              <a:t>Regeneratyvus turizmas - ateities ekonomikos kryptis</a:t>
            </a:r>
            <a:endParaRPr sz="3550">
              <a:solidFill>
                <a:srgbClr val="005E38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2" name="Google Shape;72;p16"/>
          <p:cNvSpPr txBox="1"/>
          <p:nvPr>
            <p:ph idx="1" type="subTitle"/>
          </p:nvPr>
        </p:nvSpPr>
        <p:spPr>
          <a:xfrm>
            <a:off x="311700" y="4350900"/>
            <a:ext cx="5115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58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Austė Juozapaitytė Gruodė</a:t>
            </a:r>
            <a:endParaRPr sz="158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58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2025.03.26</a:t>
            </a:r>
            <a:endParaRPr sz="158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73" name="Google Shape;73;p16" title="52587b70-cef8-4002-ae93-1b7cd280f96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/>
          <p:nvPr/>
        </p:nvSpPr>
        <p:spPr>
          <a:xfrm>
            <a:off x="360400" y="185550"/>
            <a:ext cx="7470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rgbClr val="003C23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Gamta – naujasis SPA</a:t>
            </a:r>
            <a:endParaRPr sz="2300">
              <a:solidFill>
                <a:srgbClr val="003C23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26" y="3305913"/>
            <a:ext cx="3259950" cy="175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7449" y="-11"/>
            <a:ext cx="3127773" cy="19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0813" y="1104375"/>
            <a:ext cx="2922376" cy="2338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5"/>
          <p:cNvSpPr txBox="1"/>
          <p:nvPr/>
        </p:nvSpPr>
        <p:spPr>
          <a:xfrm>
            <a:off x="6080088" y="2151075"/>
            <a:ext cx="28425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950">
                <a:solidFill>
                  <a:schemeClr val="dk1"/>
                </a:solidFill>
                <a:highlight>
                  <a:srgbClr val="FFFFFF"/>
                </a:highlight>
              </a:rPr>
              <a:t>"The pandemic sent people outside, and they are eager to explore. They join a forest bathing walk out of curiosity or a desire to learn about nature. What they discover is their own amazing ability to connect deeply with the more than human world," she says. "</a:t>
            </a:r>
            <a:r>
              <a:rPr b="1" i="1" lang="en-GB" sz="950">
                <a:solidFill>
                  <a:schemeClr val="dk1"/>
                </a:solidFill>
                <a:highlight>
                  <a:srgbClr val="FFFFFF"/>
                </a:highlight>
              </a:rPr>
              <a:t>Deep relaxation, wonder, and a sense of belonging are often part of their experience.</a:t>
            </a:r>
            <a:r>
              <a:rPr i="1" lang="en-GB" sz="950">
                <a:solidFill>
                  <a:schemeClr val="dk1"/>
                </a:solidFill>
                <a:highlight>
                  <a:srgbClr val="FFFFFF"/>
                </a:highlight>
              </a:rPr>
              <a:t> It is deeply rewarding to be present when they realize they are part of nature, too." (“Hidden Pond”, Kennebunkport, Maine, stay starting at $399 per night)</a:t>
            </a:r>
            <a:endParaRPr i="1" sz="9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146" name="Google Shape;14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4975" y="4222851"/>
            <a:ext cx="3850250" cy="58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5"/>
          <p:cNvSpPr txBox="1"/>
          <p:nvPr/>
        </p:nvSpPr>
        <p:spPr>
          <a:xfrm>
            <a:off x="360400" y="1104375"/>
            <a:ext cx="2548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Vis daugiau viešbučių pasaulyje investuoja ne į marmurą, o į samanas. Ne į ekranus, o į paukščių garsus.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2200">
                <a:solidFill>
                  <a:srgbClr val="003C23"/>
                </a:solidFill>
                <a:latin typeface="Lora"/>
                <a:ea typeface="Lora"/>
                <a:cs typeface="Lora"/>
                <a:sym typeface="Lora"/>
              </a:rPr>
              <a:t>Gamtos intelektas - sėkmingiausiai 3,8 milijardų metų veikianti gyvoji sistema</a:t>
            </a:r>
            <a:endParaRPr sz="2200">
              <a:solidFill>
                <a:srgbClr val="003C23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52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53" name="Google Shape;15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3825" y="1170525"/>
            <a:ext cx="5356349" cy="381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7"/>
          <p:cNvPicPr preferRelativeResize="0"/>
          <p:nvPr/>
        </p:nvPicPr>
        <p:blipFill rotWithShape="1">
          <a:blip r:embed="rId3">
            <a:alphaModFix/>
          </a:blip>
          <a:srcRect b="53906" l="60560" r="0" t="0"/>
          <a:stretch/>
        </p:blipFill>
        <p:spPr>
          <a:xfrm>
            <a:off x="5767200" y="0"/>
            <a:ext cx="7212899" cy="561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7"/>
          <p:cNvSpPr txBox="1"/>
          <p:nvPr>
            <p:ph idx="1" type="body"/>
          </p:nvPr>
        </p:nvSpPr>
        <p:spPr>
          <a:xfrm>
            <a:off x="311700" y="1735375"/>
            <a:ext cx="4046400" cy="31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600">
                <a:latin typeface="Lora"/>
                <a:ea typeface="Lora"/>
                <a:cs typeface="Lora"/>
                <a:sym typeface="Lora"/>
              </a:rPr>
              <a:t>Regeneracija (lot. regeneratio – atnaujinimas) – organizmo sugebėjimas atstatyti pažeistas arba pašalintas kūno dalis. Tai biologinės savireguliacijos procesas.</a:t>
            </a:r>
            <a:endParaRPr sz="16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6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-GB" sz="1600">
                <a:latin typeface="Lora"/>
                <a:ea typeface="Lora"/>
                <a:cs typeface="Lora"/>
                <a:sym typeface="Lora"/>
              </a:rPr>
              <a:t>Regeneratyvumas -  tai atsinaujinimas ir atkūrimas, evoliucija ir augimas. </a:t>
            </a:r>
            <a:endParaRPr sz="16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6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6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6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6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60" name="Google Shape;160;p27"/>
          <p:cNvSpPr txBox="1"/>
          <p:nvPr>
            <p:ph type="title"/>
          </p:nvPr>
        </p:nvSpPr>
        <p:spPr>
          <a:xfrm>
            <a:off x="311700" y="193800"/>
            <a:ext cx="5090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300">
                <a:solidFill>
                  <a:srgbClr val="005E38"/>
                </a:solidFill>
                <a:highlight>
                  <a:schemeClr val="lt1"/>
                </a:highlight>
                <a:latin typeface="Lora"/>
                <a:ea typeface="Lora"/>
                <a:cs typeface="Lora"/>
                <a:sym typeface="Lora"/>
              </a:rPr>
              <a:t>Regeneratyvumas - tai holistinis, sisteminis požiūris, pagrįstas natūraliais gyvybės principais</a:t>
            </a:r>
            <a:endParaRPr sz="2300">
              <a:solidFill>
                <a:srgbClr val="005E38"/>
              </a:solidFill>
              <a:highlight>
                <a:schemeClr val="lt1"/>
              </a:highlight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775" y="44150"/>
            <a:ext cx="7972425" cy="44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2255" y="464850"/>
            <a:ext cx="5602219" cy="362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9"/>
          <p:cNvSpPr txBox="1"/>
          <p:nvPr>
            <p:ph idx="1" type="body"/>
          </p:nvPr>
        </p:nvSpPr>
        <p:spPr>
          <a:xfrm>
            <a:off x="156675" y="367800"/>
            <a:ext cx="3061500" cy="452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67"/>
              <a:buFont typeface="Arial"/>
              <a:buNone/>
            </a:pPr>
            <a:r>
              <a:rPr lang="en-GB" sz="1278">
                <a:latin typeface="Lora"/>
                <a:ea typeface="Lora"/>
                <a:cs typeface="Lora"/>
                <a:sym typeface="Lora"/>
              </a:rPr>
              <a:t>Kitaip nei tvaraus verslo modeliai, regeneratyvūs verslo modeliai žengia dar vieną žingsnį toliau: </a:t>
            </a:r>
            <a:r>
              <a:rPr b="1" lang="en-GB" sz="1278">
                <a:latin typeface="Lora"/>
                <a:ea typeface="Lora"/>
                <a:cs typeface="Lora"/>
                <a:sym typeface="Lora"/>
              </a:rPr>
              <a:t>jie orientuoti į nuoseklų išteklių atkūrimą ir tarnauja visai ekosistemai bei joje esančioms gyvoms sistemoms.</a:t>
            </a:r>
            <a:endParaRPr b="1" sz="1278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-GB" sz="1278">
                <a:latin typeface="Lora"/>
                <a:ea typeface="Lora"/>
                <a:cs typeface="Lora"/>
                <a:sym typeface="Lora"/>
              </a:rPr>
              <a:t>Užuot taisę problemas, regeneratyvios paradigmos atstovai sutelkia dėmesį į naujo potencialo kūrimą, </a:t>
            </a:r>
            <a:r>
              <a:rPr b="1" lang="en-GB" sz="1278">
                <a:latin typeface="Lora"/>
                <a:ea typeface="Lora"/>
                <a:cs typeface="Lora"/>
                <a:sym typeface="Lora"/>
              </a:rPr>
              <a:t>o investicijos į regeneraciją - tai investicijos į vietos gebėjimų atskleidimą.</a:t>
            </a:r>
            <a:endParaRPr b="1" sz="1278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67"/>
              <a:buFont typeface="Arial"/>
              <a:buNone/>
            </a:pPr>
            <a:r>
              <a:t/>
            </a:r>
            <a:endParaRPr sz="1278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67"/>
              <a:buFont typeface="Arial"/>
              <a:buNone/>
            </a:pPr>
            <a:r>
              <a:rPr lang="en-GB" sz="1278">
                <a:latin typeface="Lora"/>
                <a:ea typeface="Lora"/>
                <a:cs typeface="Lora"/>
                <a:sym typeface="Lora"/>
              </a:rPr>
              <a:t>Organizacijos, kurios jau dabar pradės ruoštis šiam naujam veikimo modeliui, užsitikrins savo nuolatinę socialinę svarbą ir tolesnį egzistavimą.</a:t>
            </a:r>
            <a:endParaRPr sz="1278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67"/>
              <a:buFont typeface="Arial"/>
              <a:buNone/>
            </a:pPr>
            <a:r>
              <a:t/>
            </a:r>
            <a:endParaRPr sz="1278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67"/>
              <a:buFont typeface="Arial"/>
              <a:buNone/>
            </a:pPr>
            <a:r>
              <a:t/>
            </a:r>
            <a:endParaRPr sz="1975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278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/>
          <p:nvPr>
            <p:ph type="title"/>
          </p:nvPr>
        </p:nvSpPr>
        <p:spPr>
          <a:xfrm>
            <a:off x="311700" y="21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5E38"/>
                </a:solidFill>
                <a:latin typeface="Lora"/>
                <a:ea typeface="Lora"/>
                <a:cs typeface="Lora"/>
                <a:sym typeface="Lora"/>
              </a:rPr>
              <a:t>Tvarus turizmas                         Regeneratyvus turizmas</a:t>
            </a:r>
            <a:endParaRPr>
              <a:solidFill>
                <a:srgbClr val="005E38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79" name="Google Shape;179;p30"/>
          <p:cNvSpPr txBox="1"/>
          <p:nvPr>
            <p:ph idx="1" type="body"/>
          </p:nvPr>
        </p:nvSpPr>
        <p:spPr>
          <a:xfrm>
            <a:off x="311700" y="1103825"/>
            <a:ext cx="3795600" cy="38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829">
                <a:latin typeface="Playfair Display"/>
                <a:ea typeface="Playfair Display"/>
                <a:cs typeface="Playfair Display"/>
                <a:sym typeface="Playfair Display"/>
              </a:rPr>
              <a:t>Turizmas yra pramonė</a:t>
            </a:r>
            <a:endParaRPr sz="1829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29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29">
                <a:latin typeface="Playfair Display"/>
                <a:ea typeface="Playfair Display"/>
                <a:cs typeface="Playfair Display"/>
                <a:sym typeface="Playfair Display"/>
              </a:rPr>
              <a:t>Sumažinti socialinį ir turizmo poveikį aplinkai, siekiant ekonomikos augimo</a:t>
            </a:r>
            <a:endParaRPr sz="1829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829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 sz="1829">
                <a:latin typeface="Playfair Display"/>
                <a:ea typeface="Playfair Display"/>
                <a:cs typeface="Playfair Display"/>
                <a:sym typeface="Playfair Display"/>
              </a:rPr>
              <a:t>Ieško būdų, kaip sumažinti turizmo poveikį ekosistemoms </a:t>
            </a:r>
            <a:endParaRPr sz="1829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29">
                <a:latin typeface="Playfair Display"/>
                <a:ea typeface="Playfair Display"/>
                <a:cs typeface="Playfair Display"/>
                <a:sym typeface="Playfair Display"/>
              </a:rPr>
              <a:t>ir bendruomenėms</a:t>
            </a:r>
            <a:endParaRPr sz="1829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sz="1829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0" name="Google Shape;180;p30"/>
          <p:cNvSpPr txBox="1"/>
          <p:nvPr>
            <p:ph idx="1" type="body"/>
          </p:nvPr>
        </p:nvSpPr>
        <p:spPr>
          <a:xfrm>
            <a:off x="4823425" y="1073350"/>
            <a:ext cx="3831000" cy="38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829">
                <a:latin typeface="Playfair Display"/>
                <a:ea typeface="Playfair Display"/>
                <a:cs typeface="Playfair Display"/>
                <a:sym typeface="Playfair Display"/>
              </a:rPr>
              <a:t>Turizmas yra gyva sistema, kuri egzistuoja kartu su regeneracine paradigma</a:t>
            </a:r>
            <a:endParaRPr sz="1829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 sz="1829">
                <a:latin typeface="Playfair Display"/>
                <a:ea typeface="Playfair Display"/>
                <a:cs typeface="Playfair Display"/>
                <a:sym typeface="Playfair Display"/>
              </a:rPr>
              <a:t>Įgalina bendruomenes ir ekosistemas vystytis, atsinaujinti ir atkurti</a:t>
            </a:r>
            <a:endParaRPr sz="1829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 sz="1829">
                <a:latin typeface="Playfair Display"/>
                <a:ea typeface="Playfair Display"/>
                <a:cs typeface="Playfair Display"/>
                <a:sym typeface="Playfair Display"/>
              </a:rPr>
              <a:t>Dera su gamta ir pasiekia ekonominio, socialinio, kultūrinio, dvasinio ir ekologinio vystymosi harmoniją</a:t>
            </a:r>
            <a:endParaRPr sz="1829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829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29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sz="1829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81" name="Google Shape;181;p30"/>
          <p:cNvCxnSpPr/>
          <p:nvPr/>
        </p:nvCxnSpPr>
        <p:spPr>
          <a:xfrm>
            <a:off x="3460175" y="1414975"/>
            <a:ext cx="1161000" cy="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2" name="Google Shape;182;p30"/>
          <p:cNvCxnSpPr/>
          <p:nvPr/>
        </p:nvCxnSpPr>
        <p:spPr>
          <a:xfrm>
            <a:off x="3460175" y="2700625"/>
            <a:ext cx="1161000" cy="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3" name="Google Shape;183;p30"/>
          <p:cNvCxnSpPr/>
          <p:nvPr/>
        </p:nvCxnSpPr>
        <p:spPr>
          <a:xfrm>
            <a:off x="3460175" y="4041950"/>
            <a:ext cx="1161000" cy="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4" name="Google Shape;184;p30"/>
          <p:cNvSpPr txBox="1"/>
          <p:nvPr>
            <p:ph idx="1" type="body"/>
          </p:nvPr>
        </p:nvSpPr>
        <p:spPr>
          <a:xfrm>
            <a:off x="3394050" y="1073350"/>
            <a:ext cx="1501800" cy="4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b="1" lang="en-GB" sz="1330">
                <a:solidFill>
                  <a:srgbClr val="003C2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PARADIGMA</a:t>
            </a:r>
            <a:endParaRPr b="1" sz="1330">
              <a:solidFill>
                <a:srgbClr val="003C2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5" name="Google Shape;185;p30"/>
          <p:cNvSpPr txBox="1"/>
          <p:nvPr>
            <p:ph idx="1" type="body"/>
          </p:nvPr>
        </p:nvSpPr>
        <p:spPr>
          <a:xfrm>
            <a:off x="3560350" y="2318325"/>
            <a:ext cx="1501800" cy="4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b="1" lang="en-GB" sz="1330">
                <a:solidFill>
                  <a:srgbClr val="003C2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TIKSLAS</a:t>
            </a:r>
            <a:endParaRPr b="1" sz="1330">
              <a:solidFill>
                <a:srgbClr val="003C2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6" name="Google Shape;186;p30"/>
          <p:cNvSpPr txBox="1"/>
          <p:nvPr>
            <p:ph idx="1" type="body"/>
          </p:nvPr>
        </p:nvSpPr>
        <p:spPr>
          <a:xfrm>
            <a:off x="3460175" y="3637775"/>
            <a:ext cx="1501800" cy="4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b="1" lang="en-GB" sz="1330">
                <a:solidFill>
                  <a:srgbClr val="003C2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POŽIŪRIS</a:t>
            </a:r>
            <a:endParaRPr b="1" sz="1330">
              <a:solidFill>
                <a:srgbClr val="003C2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/>
          <p:nvPr>
            <p:ph type="title"/>
          </p:nvPr>
        </p:nvSpPr>
        <p:spPr>
          <a:xfrm>
            <a:off x="320200" y="84625"/>
            <a:ext cx="4373700" cy="7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5E38"/>
                </a:solidFill>
                <a:latin typeface="Lora"/>
                <a:ea typeface="Lora"/>
                <a:cs typeface="Lora"/>
                <a:sym typeface="Lora"/>
              </a:rPr>
              <a:t>Tvarumas ir Regeneratyvumas turizme</a:t>
            </a:r>
            <a:endParaRPr>
              <a:solidFill>
                <a:srgbClr val="005E38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92" name="Google Shape;192;p31"/>
          <p:cNvSpPr txBox="1"/>
          <p:nvPr>
            <p:ph idx="1" type="body"/>
          </p:nvPr>
        </p:nvSpPr>
        <p:spPr>
          <a:xfrm>
            <a:off x="215650" y="1152475"/>
            <a:ext cx="4582800" cy="38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530">
                <a:latin typeface="Lora"/>
                <a:ea typeface="Lora"/>
                <a:cs typeface="Lora"/>
                <a:sym typeface="Lora"/>
              </a:rPr>
              <a:t>Maksimaliai padidinti teigiamą poveikį, o ne “išpirkti” neigiamą poveikį</a:t>
            </a:r>
            <a:endParaRPr sz="153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-GB" sz="1530">
                <a:latin typeface="Lora"/>
                <a:ea typeface="Lora"/>
                <a:cs typeface="Lora"/>
                <a:sym typeface="Lora"/>
              </a:rPr>
              <a:t>Regeneratyvus turizmas siekia skatinti mąstymą, </a:t>
            </a:r>
            <a:r>
              <a:rPr b="1" lang="en-GB" sz="1530">
                <a:latin typeface="Lora"/>
                <a:ea typeface="Lora"/>
                <a:cs typeface="Lora"/>
                <a:sym typeface="Lora"/>
              </a:rPr>
              <a:t>kaip galima prisidėti prie vietos gerovės</a:t>
            </a:r>
            <a:r>
              <a:rPr lang="en-GB" sz="1530">
                <a:latin typeface="Lora"/>
                <a:ea typeface="Lora"/>
                <a:cs typeface="Lora"/>
                <a:sym typeface="Lora"/>
              </a:rPr>
              <a:t>, užtikrinant, kad turizmas šiai vietai būtų naudingesnis nei jo nebuvimas</a:t>
            </a:r>
            <a:endParaRPr sz="153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-GB" sz="1530">
                <a:latin typeface="Lora"/>
                <a:ea typeface="Lora"/>
                <a:cs typeface="Lora"/>
                <a:sym typeface="Lora"/>
              </a:rPr>
              <a:t>Dalyviai, vietoj turistų</a:t>
            </a:r>
            <a:endParaRPr sz="153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-GB" sz="1530">
                <a:latin typeface="Lora"/>
                <a:ea typeface="Lora"/>
                <a:cs typeface="Lora"/>
                <a:sym typeface="Lora"/>
              </a:rPr>
              <a:t>Į</a:t>
            </a:r>
            <a:r>
              <a:rPr lang="en-GB" sz="1530">
                <a:latin typeface="Lora"/>
                <a:ea typeface="Lora"/>
                <a:cs typeface="Lora"/>
                <a:sym typeface="Lora"/>
              </a:rPr>
              <a:t>kvėpti rūpintis, paskatinti veikti kaip globėjui, </a:t>
            </a:r>
            <a:r>
              <a:rPr b="1" lang="en-GB" sz="1530">
                <a:latin typeface="Lora"/>
                <a:ea typeface="Lora"/>
                <a:cs typeface="Lora"/>
                <a:sym typeface="Lora"/>
              </a:rPr>
              <a:t>užmegzti ryšį.</a:t>
            </a:r>
            <a:endParaRPr b="1" sz="153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b="1" lang="en-GB" sz="1530">
                <a:latin typeface="Lora"/>
                <a:ea typeface="Lora"/>
                <a:cs typeface="Lora"/>
                <a:sym typeface="Lora"/>
              </a:rPr>
              <a:t>Pagrindinis tikslas </a:t>
            </a:r>
            <a:r>
              <a:rPr lang="en-GB" sz="1530">
                <a:latin typeface="Lora"/>
                <a:ea typeface="Lora"/>
                <a:cs typeface="Lora"/>
                <a:sym typeface="Lora"/>
              </a:rPr>
              <a:t>– </a:t>
            </a:r>
            <a:r>
              <a:rPr lang="en-GB" sz="1530">
                <a:latin typeface="Lora"/>
                <a:ea typeface="Lora"/>
                <a:cs typeface="Lora"/>
                <a:sym typeface="Lora"/>
              </a:rPr>
              <a:t>Suburti žmones aplinkui kas jiems rūpi (ir galėtų rūpintis) jų vietoje ir tada panaudoti tą rūpestį.</a:t>
            </a:r>
            <a:endParaRPr sz="153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53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53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sz="153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93" name="Google Shape;193;p31"/>
          <p:cNvPicPr preferRelativeResize="0"/>
          <p:nvPr/>
        </p:nvPicPr>
        <p:blipFill rotWithShape="1">
          <a:blip r:embed="rId3">
            <a:alphaModFix/>
          </a:blip>
          <a:srcRect b="0" l="19469" r="17846" t="0"/>
          <a:stretch/>
        </p:blipFill>
        <p:spPr>
          <a:xfrm>
            <a:off x="4962035" y="0"/>
            <a:ext cx="483841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/>
          <p:nvPr>
            <p:ph type="title"/>
          </p:nvPr>
        </p:nvSpPr>
        <p:spPr>
          <a:xfrm>
            <a:off x="311700" y="226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5E38"/>
                </a:solidFill>
                <a:latin typeface="Lora"/>
                <a:ea typeface="Lora"/>
                <a:cs typeface="Lora"/>
                <a:sym typeface="Lora"/>
              </a:rPr>
              <a:t>Turizmas kaip gyva sistema</a:t>
            </a:r>
            <a:endParaRPr>
              <a:solidFill>
                <a:srgbClr val="005E38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99" name="Google Shape;199;p32"/>
          <p:cNvSpPr txBox="1"/>
          <p:nvPr>
            <p:ph idx="1" type="body"/>
          </p:nvPr>
        </p:nvSpPr>
        <p:spPr>
          <a:xfrm>
            <a:off x="311700" y="1152475"/>
            <a:ext cx="4476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500">
                <a:latin typeface="Lora"/>
                <a:ea typeface="Lora"/>
                <a:cs typeface="Lora"/>
                <a:sym typeface="Lora"/>
              </a:rPr>
              <a:t>“Išgyvena ne stipriausios rūšys, o tos, kurios geba geriausiai prisitaikyti ir bendradarbiauti.”</a:t>
            </a:r>
            <a:endParaRPr sz="15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-GB" sz="1500">
                <a:latin typeface="Lora"/>
                <a:ea typeface="Lora"/>
                <a:cs typeface="Lora"/>
                <a:sym typeface="Lora"/>
              </a:rPr>
              <a:t>Turizmas nėra sektorius. Tai – santykių ir srautų sistema, kurioje kiekvienas veiksmas veikia visumą.</a:t>
            </a:r>
            <a:endParaRPr sz="15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-GB" sz="1500">
                <a:latin typeface="Lora"/>
                <a:ea typeface="Lora"/>
                <a:cs typeface="Lora"/>
                <a:sym typeface="Lora"/>
              </a:rPr>
              <a:t>Kaip grybienos tinklas sujungia medžius ir visą mišką, taip turizmas gali sujungti žmones, bendruomenes ir aplinką į vieną gyvybingą tinklą.</a:t>
            </a:r>
            <a:endParaRPr sz="15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-GB" sz="1500">
                <a:latin typeface="Lora"/>
                <a:ea typeface="Lora"/>
                <a:cs typeface="Lora"/>
                <a:sym typeface="Lora"/>
              </a:rPr>
              <a:t>Kai svečias tampa sistemos dalimi, o ne tik paslaugos vartotoju – vieta pradeda gydytis</a:t>
            </a:r>
            <a:endParaRPr sz="15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5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00" name="Google Shape;200;p32" title="6de2e145-7d99-4c77-b4e5-2cf82dcedf95.png"/>
          <p:cNvPicPr preferRelativeResize="0"/>
          <p:nvPr/>
        </p:nvPicPr>
        <p:blipFill rotWithShape="1">
          <a:blip r:embed="rId3">
            <a:alphaModFix/>
          </a:blip>
          <a:srcRect b="0" l="12443" r="18922" t="0"/>
          <a:stretch/>
        </p:blipFill>
        <p:spPr>
          <a:xfrm>
            <a:off x="4955703" y="0"/>
            <a:ext cx="52952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 txBox="1"/>
          <p:nvPr>
            <p:ph type="title"/>
          </p:nvPr>
        </p:nvSpPr>
        <p:spPr>
          <a:xfrm>
            <a:off x="311700" y="264375"/>
            <a:ext cx="8520600" cy="572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>
                <a:solidFill>
                  <a:srgbClr val="003C23"/>
                </a:solidFill>
                <a:latin typeface="Lora"/>
                <a:ea typeface="Lora"/>
                <a:cs typeface="Lora"/>
                <a:sym typeface="Lora"/>
              </a:rPr>
              <a:t>Gamtos lyderystės pamokos</a:t>
            </a:r>
            <a:endParaRPr>
              <a:solidFill>
                <a:srgbClr val="003C2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06" name="Google Shape;206;p33"/>
          <p:cNvSpPr txBox="1"/>
          <p:nvPr>
            <p:ph idx="1" type="body"/>
          </p:nvPr>
        </p:nvSpPr>
        <p:spPr>
          <a:xfrm>
            <a:off x="311700" y="1017725"/>
            <a:ext cx="50772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500">
                <a:latin typeface="Lora"/>
                <a:ea typeface="Lora"/>
                <a:cs typeface="Lora"/>
                <a:sym typeface="Lora"/>
              </a:rPr>
              <a:t>Gamtos lyderystė – kai visi laimi</a:t>
            </a:r>
            <a:endParaRPr sz="15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i="1" lang="en-GB" sz="1500">
                <a:latin typeface="Lora"/>
                <a:ea typeface="Lora"/>
                <a:cs typeface="Lora"/>
                <a:sym typeface="Lora"/>
              </a:rPr>
              <a:t>„Gamtoje lyderiai atsiranda dėl aplinkybių, poreikių ir gebėjimo tarnauti visumai, o ne dėl valdžios.“ </a:t>
            </a:r>
            <a:r>
              <a:rPr lang="en-GB" sz="1500">
                <a:latin typeface="Lora"/>
                <a:ea typeface="Lora"/>
                <a:cs typeface="Lora"/>
                <a:sym typeface="Lora"/>
              </a:rPr>
              <a:t>– </a:t>
            </a:r>
            <a:r>
              <a:rPr i="1" lang="en-GB" sz="1500">
                <a:latin typeface="Lora"/>
                <a:ea typeface="Lora"/>
                <a:cs typeface="Lora"/>
                <a:sym typeface="Lora"/>
              </a:rPr>
              <a:t>Kathleen Allen</a:t>
            </a:r>
            <a:endParaRPr i="1" sz="15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latin typeface="Lora"/>
                <a:ea typeface="Lora"/>
                <a:cs typeface="Lora"/>
                <a:sym typeface="Lora"/>
              </a:rPr>
              <a:t>Bitė karalienė nevaldo – ji </a:t>
            </a:r>
            <a:r>
              <a:rPr b="1" lang="en-GB" sz="1500">
                <a:latin typeface="Lora"/>
                <a:ea typeface="Lora"/>
                <a:cs typeface="Lora"/>
                <a:sym typeface="Lora"/>
              </a:rPr>
              <a:t>palaiko avilio gyvybingumą</a:t>
            </a:r>
            <a:br>
              <a:rPr b="1" lang="en-GB" sz="1500">
                <a:latin typeface="Lora"/>
                <a:ea typeface="Lora"/>
                <a:cs typeface="Lora"/>
                <a:sym typeface="Lora"/>
              </a:rPr>
            </a:br>
            <a:endParaRPr b="1" sz="15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latin typeface="Lora"/>
                <a:ea typeface="Lora"/>
                <a:cs typeface="Lora"/>
                <a:sym typeface="Lora"/>
              </a:rPr>
              <a:t>Tikri lyderiai padeda </a:t>
            </a:r>
            <a:r>
              <a:rPr b="1" lang="en-GB" sz="1500">
                <a:latin typeface="Lora"/>
                <a:ea typeface="Lora"/>
                <a:cs typeface="Lora"/>
                <a:sym typeface="Lora"/>
              </a:rPr>
              <a:t>evoliucionuoti žmonėms ir sistemai</a:t>
            </a:r>
            <a:br>
              <a:rPr b="1" lang="en-GB" sz="1500">
                <a:latin typeface="Lora"/>
                <a:ea typeface="Lora"/>
                <a:cs typeface="Lora"/>
                <a:sym typeface="Lora"/>
              </a:rPr>
            </a:br>
            <a:endParaRPr b="1" sz="15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latin typeface="Lora"/>
                <a:ea typeface="Lora"/>
                <a:cs typeface="Lora"/>
                <a:sym typeface="Lora"/>
              </a:rPr>
              <a:t>Lyderystė = ne kontrolė, o </a:t>
            </a:r>
            <a:r>
              <a:rPr b="1" lang="en-GB" sz="1500">
                <a:latin typeface="Lora"/>
                <a:ea typeface="Lora"/>
                <a:cs typeface="Lora"/>
                <a:sym typeface="Lora"/>
              </a:rPr>
              <a:t>sąlygų kūrimas visumos gyvybingumui.</a:t>
            </a:r>
            <a:endParaRPr b="1" sz="15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15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07" name="Google Shape;20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177548" y="1177049"/>
            <a:ext cx="5144375" cy="278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 txBox="1"/>
          <p:nvPr>
            <p:ph type="title"/>
          </p:nvPr>
        </p:nvSpPr>
        <p:spPr>
          <a:xfrm>
            <a:off x="311700" y="264375"/>
            <a:ext cx="8520600" cy="572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>
                <a:solidFill>
                  <a:srgbClr val="003C23"/>
                </a:solidFill>
                <a:latin typeface="Lora"/>
                <a:ea typeface="Lora"/>
                <a:cs typeface="Lora"/>
                <a:sym typeface="Lora"/>
              </a:rPr>
              <a:t>Pelno samprata gamtoje</a:t>
            </a:r>
            <a:endParaRPr>
              <a:solidFill>
                <a:srgbClr val="003C23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3" name="Google Shape;213;p34"/>
          <p:cNvSpPr txBox="1"/>
          <p:nvPr>
            <p:ph idx="1" type="body"/>
          </p:nvPr>
        </p:nvSpPr>
        <p:spPr>
          <a:xfrm>
            <a:off x="311700" y="1017725"/>
            <a:ext cx="4368600" cy="37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rPr b="1" lang="en-GB" sz="1300">
                <a:latin typeface="Lora"/>
                <a:ea typeface="Lora"/>
                <a:cs typeface="Lora"/>
                <a:sym typeface="Lora"/>
              </a:rPr>
              <a:t>Kaip gamta apibrėžia „pelningumą“?</a:t>
            </a:r>
            <a:endParaRPr sz="13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</a:pPr>
            <a:r>
              <a:rPr lang="en-GB" sz="1300">
                <a:latin typeface="Lora"/>
                <a:ea typeface="Lora"/>
                <a:cs typeface="Lora"/>
                <a:sym typeface="Lora"/>
              </a:rPr>
              <a:t>Kas pasikeistų, jei pelną apibrėžtume kaip evoliuciją?</a:t>
            </a:r>
            <a:endParaRPr sz="13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 sz="1300">
                <a:latin typeface="Lora"/>
                <a:ea typeface="Lora"/>
                <a:cs typeface="Lora"/>
                <a:sym typeface="Lora"/>
              </a:rPr>
              <a:t>Pramonės ekonomikoje pelnas yra skirtumas tarp išlaidų ir pajamų. Išteklių išgavimas -&gt; “privatizavimas” -&gt; pardavimas -&gt; grynasis pelnas</a:t>
            </a:r>
            <a:endParaRPr sz="13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 sz="1300">
                <a:latin typeface="Lora"/>
                <a:ea typeface="Lora"/>
                <a:cs typeface="Lora"/>
                <a:sym typeface="Lora"/>
              </a:rPr>
              <a:t>Gamta naudoja išteklius (jų nepasisavindama) sistemos pajėgumams padidinti. </a:t>
            </a:r>
            <a:r>
              <a:rPr lang="en-GB" sz="1300">
                <a:latin typeface="Lora"/>
                <a:ea typeface="Lora"/>
                <a:cs typeface="Lora"/>
                <a:sym typeface="Lora"/>
              </a:rPr>
              <a:t>Atliekos sukuria sąlygas būsimam gyvenimui ekosistemoje.</a:t>
            </a:r>
            <a:endParaRPr sz="13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latin typeface="Lora"/>
                <a:ea typeface="Lora"/>
                <a:cs typeface="Lora"/>
                <a:sym typeface="Lora"/>
              </a:rPr>
              <a:t>Ankstesniuose ekosistemos etapuose augalai ir rūšys yra labiau suvartojamos. </a:t>
            </a:r>
            <a:r>
              <a:rPr b="1" lang="en-GB" sz="1300">
                <a:latin typeface="Lora"/>
                <a:ea typeface="Lora"/>
                <a:cs typeface="Lora"/>
                <a:sym typeface="Lora"/>
              </a:rPr>
              <a:t>Stiprėjantis ryšys tarp rūšių ir augalų leidžia geriau dalytis maistinėmis medžiagomis </a:t>
            </a:r>
            <a:r>
              <a:rPr lang="en-GB" sz="1300">
                <a:latin typeface="Lora"/>
                <a:ea typeface="Lora"/>
                <a:cs typeface="Lora"/>
                <a:sym typeface="Lora"/>
              </a:rPr>
              <a:t>taip, kad tai būtų naudinga visai sistemai.</a:t>
            </a:r>
            <a:endParaRPr sz="13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en-GB" sz="1300">
                <a:latin typeface="Lora"/>
                <a:ea typeface="Lora"/>
                <a:cs typeface="Lora"/>
                <a:sym typeface="Lora"/>
              </a:rPr>
              <a:t>→ Regeneratyvus turizmas – tai </a:t>
            </a:r>
            <a:r>
              <a:rPr b="1" lang="en-GB" sz="1300">
                <a:latin typeface="Lora"/>
                <a:ea typeface="Lora"/>
                <a:cs typeface="Lora"/>
                <a:sym typeface="Lora"/>
              </a:rPr>
              <a:t>organizacijos, kurios ne “vartoja” vietą, o atkuria jos pajėgumą klestėti</a:t>
            </a:r>
            <a:r>
              <a:rPr lang="en-GB" sz="1300">
                <a:latin typeface="Lora"/>
                <a:ea typeface="Lora"/>
                <a:cs typeface="Lora"/>
                <a:sym typeface="Lora"/>
              </a:rPr>
              <a:t>.</a:t>
            </a:r>
            <a:endParaRPr sz="13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14" name="Google Shape;214;p34"/>
          <p:cNvPicPr preferRelativeResize="0"/>
          <p:nvPr/>
        </p:nvPicPr>
        <p:blipFill rotWithShape="1">
          <a:blip r:embed="rId3">
            <a:alphaModFix/>
          </a:blip>
          <a:srcRect b="0" l="28006" r="28741" t="27299"/>
          <a:stretch/>
        </p:blipFill>
        <p:spPr>
          <a:xfrm>
            <a:off x="4984512" y="0"/>
            <a:ext cx="459008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311700" y="171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35D38"/>
                </a:solidFill>
                <a:latin typeface="Lora"/>
                <a:ea typeface="Lora"/>
                <a:cs typeface="Lora"/>
                <a:sym typeface="Lora"/>
              </a:rPr>
              <a:t>Gamtos deficito epocha</a:t>
            </a:r>
            <a:endParaRPr>
              <a:solidFill>
                <a:srgbClr val="035D38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311700" y="743725"/>
            <a:ext cx="4346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4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lang="en-GB" sz="1475">
                <a:latin typeface="Lora"/>
                <a:ea typeface="Lora"/>
                <a:cs typeface="Lora"/>
                <a:sym typeface="Lora"/>
              </a:rPr>
              <a:t>Uždarų patalpų karta - 90 proc. laiko praleidžiame uždaruose patalpose . Vaikai vidutiniškai per dieną laisvo buvimo lauke praleidžia 4-7 minutes.</a:t>
            </a:r>
            <a:endParaRPr sz="1475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475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b="1" lang="en-GB" sz="1475">
                <a:latin typeface="Lora"/>
                <a:ea typeface="Lora"/>
                <a:cs typeface="Lora"/>
                <a:sym typeface="Lora"/>
              </a:rPr>
              <a:t>Gamtos deficito sindromas</a:t>
            </a:r>
            <a:r>
              <a:rPr lang="en-GB" sz="1475">
                <a:latin typeface="Lora"/>
                <a:ea typeface="Lora"/>
                <a:cs typeface="Lora"/>
                <a:sym typeface="Lora"/>
              </a:rPr>
              <a:t> (Nature deficit disorder) - pirmoji karta auginama be reikšmingo kontakto su gamta.</a:t>
            </a:r>
            <a:endParaRPr sz="1475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lang="en-GB" sz="1475">
                <a:latin typeface="Lora"/>
                <a:ea typeface="Lora"/>
                <a:cs typeface="Lora"/>
                <a:sym typeface="Lora"/>
              </a:rPr>
              <a:t>Galimai pirmoji karta, gyvensianti trumpiau nei jų tėvai.</a:t>
            </a:r>
            <a:endParaRPr sz="1475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b="1" lang="en-GB" sz="1475">
                <a:latin typeface="Lora"/>
                <a:ea typeface="Lora"/>
                <a:cs typeface="Lora"/>
                <a:sym typeface="Lora"/>
              </a:rPr>
              <a:t>"Laimės tyrimas" (Mappiness) atskleidė paradoksą:</a:t>
            </a:r>
            <a:r>
              <a:rPr lang="en-GB" sz="1475">
                <a:latin typeface="Lora"/>
                <a:ea typeface="Lora"/>
                <a:cs typeface="Lora"/>
                <a:sym typeface="Lora"/>
              </a:rPr>
              <a:t> nors gamtoje esame laimingiausi, ten praleidžiame vos </a:t>
            </a:r>
            <a:r>
              <a:rPr b="1" lang="en-GB" sz="1475">
                <a:latin typeface="Lora"/>
                <a:ea typeface="Lora"/>
                <a:cs typeface="Lora"/>
                <a:sym typeface="Lora"/>
              </a:rPr>
              <a:t>5%</a:t>
            </a:r>
            <a:r>
              <a:rPr lang="en-GB" sz="1475">
                <a:latin typeface="Lora"/>
                <a:ea typeface="Lora"/>
                <a:cs typeface="Lora"/>
                <a:sym typeface="Lora"/>
              </a:rPr>
              <a:t> savo laiko.</a:t>
            </a:r>
            <a:endParaRPr sz="1475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b="1" sz="1475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b="1" sz="1475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5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5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t/>
            </a:r>
            <a:endParaRPr sz="5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 sz="5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80" name="Google Shape;80;p17" title="verde.jpg"/>
          <p:cNvPicPr preferRelativeResize="0"/>
          <p:nvPr/>
        </p:nvPicPr>
        <p:blipFill rotWithShape="1">
          <a:blip r:embed="rId3">
            <a:alphaModFix/>
          </a:blip>
          <a:srcRect b="1489" l="38418" r="4461" t="-1490"/>
          <a:stretch/>
        </p:blipFill>
        <p:spPr>
          <a:xfrm>
            <a:off x="5283600" y="-154450"/>
            <a:ext cx="5281699" cy="532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5"/>
          <p:cNvSpPr txBox="1"/>
          <p:nvPr>
            <p:ph type="title"/>
          </p:nvPr>
        </p:nvSpPr>
        <p:spPr>
          <a:xfrm>
            <a:off x="311700" y="161850"/>
            <a:ext cx="5313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>
                <a:solidFill>
                  <a:srgbClr val="005E38"/>
                </a:solidFill>
                <a:latin typeface="Lora"/>
                <a:ea typeface="Lora"/>
                <a:cs typeface="Lora"/>
                <a:sym typeface="Lora"/>
              </a:rPr>
              <a:t>Pagrindinės regeneratyvumo funkcijos</a:t>
            </a:r>
            <a:endParaRPr>
              <a:solidFill>
                <a:srgbClr val="005E38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5"/>
          <p:cNvSpPr txBox="1"/>
          <p:nvPr>
            <p:ph idx="1" type="body"/>
          </p:nvPr>
        </p:nvSpPr>
        <p:spPr>
          <a:xfrm>
            <a:off x="311700" y="1282950"/>
            <a:ext cx="394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SzPts val="852"/>
              <a:buNone/>
            </a:pPr>
            <a:r>
              <a:rPr b="1" lang="en-GB" sz="1307"/>
              <a:t>1. </a:t>
            </a:r>
            <a:r>
              <a:rPr b="1" lang="en-GB" sz="1307"/>
              <a:t>Kurkime sąlygas gyvybei klestėti </a:t>
            </a:r>
            <a:r>
              <a:rPr lang="en-GB" sz="1152"/>
              <a:t>Gyvybė klesti ten, kur jai sudaromos tinkamos sąlygos. Klestėjimas – tai ne išgavimas, o sveikata, gyvybingumas ir prasmingas indėlis į visumos augimą.</a:t>
            </a:r>
            <a:endParaRPr sz="1152"/>
          </a:p>
          <a:p>
            <a:pPr indent="0" lvl="0" marL="0" rtl="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SzPts val="852"/>
              <a:buNone/>
            </a:pPr>
            <a:r>
              <a:rPr b="1" lang="en-GB" sz="1307"/>
              <a:t>2. Permąstykime augimą ir konkurenciją </a:t>
            </a:r>
            <a:r>
              <a:rPr lang="en-GB" sz="1152"/>
              <a:t>Gamtos logika – ne amžinas augimas, o kokybės, atsparumo ir gebėjimo prisitaikyti stiprinimas. Išgyvena ne stipriausi, o tie, kurie geba būti naudingi visumai.</a:t>
            </a:r>
            <a:endParaRPr sz="1152"/>
          </a:p>
          <a:p>
            <a:pPr indent="0" lvl="0" marL="0" rtl="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SzPts val="852"/>
              <a:buNone/>
            </a:pPr>
            <a:r>
              <a:rPr b="1" lang="en-GB" sz="1307"/>
              <a:t>3. Tarnaukime visumai, o ne dalims </a:t>
            </a:r>
            <a:r>
              <a:rPr lang="en-GB" sz="1152"/>
              <a:t>Rūpinimasis visuma – tai santykių puoselėjimas, erdvės kūrimas gyvybei atsirasti. Mąstykime ir veikime holistiškai – su kūnu, protu, širdimi ir siela.</a:t>
            </a:r>
            <a:endParaRPr sz="1152"/>
          </a:p>
          <a:p>
            <a:pPr indent="0" lvl="0" marL="0" rtl="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SzPts val="852"/>
              <a:buNone/>
            </a:pPr>
            <a:r>
              <a:rPr b="1" lang="en-GB" sz="1307"/>
              <a:t>4. Įsižeminimas vietoje </a:t>
            </a:r>
            <a:r>
              <a:rPr lang="en-GB" sz="1152"/>
              <a:t>Veikime lokaliai, jautriai reaguodami į ekologinį ir kultūrinį kontekstą. Kurkime bendruomenes, kurios palaiko gyvybingumą savo bioregione.</a:t>
            </a:r>
            <a:endParaRPr sz="1152"/>
          </a:p>
          <a:p>
            <a:pPr indent="0" lvl="0" marL="0" rtl="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152"/>
          </a:p>
          <a:p>
            <a:pPr indent="0" lvl="0" marL="0" rtl="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t/>
            </a:r>
            <a:endParaRPr sz="1152"/>
          </a:p>
          <a:p>
            <a:pPr indent="0" lvl="0" marL="0" rtl="0" algn="l">
              <a:lnSpc>
                <a:spcPct val="105000"/>
              </a:lnSpc>
              <a:spcBef>
                <a:spcPts val="4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695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21" name="Google Shape;221;p35" title="2048x1365-Oak-trees-SEO-GettyImages-200466821-001-8513d3e.jpg"/>
          <p:cNvPicPr preferRelativeResize="0"/>
          <p:nvPr/>
        </p:nvPicPr>
        <p:blipFill rotWithShape="1">
          <a:blip r:embed="rId3">
            <a:alphaModFix/>
          </a:blip>
          <a:srcRect b="0" l="6240" r="6240" t="0"/>
          <a:stretch/>
        </p:blipFill>
        <p:spPr>
          <a:xfrm>
            <a:off x="5012111" y="0"/>
            <a:ext cx="675253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 txBox="1"/>
          <p:nvPr>
            <p:ph idx="1" type="body"/>
          </p:nvPr>
        </p:nvSpPr>
        <p:spPr>
          <a:xfrm>
            <a:off x="311700" y="463350"/>
            <a:ext cx="3945000" cy="359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-GB" sz="1255">
                <a:latin typeface="Lora"/>
                <a:ea typeface="Lora"/>
                <a:cs typeface="Lora"/>
                <a:sym typeface="Lora"/>
              </a:rPr>
              <a:t>Nesakyti turistams kad jūsų kelionės daro žalą</a:t>
            </a:r>
            <a:endParaRPr sz="1255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-GB" sz="1255">
                <a:latin typeface="Lora"/>
                <a:ea typeface="Lora"/>
                <a:cs typeface="Lora"/>
                <a:sym typeface="Lora"/>
              </a:rPr>
              <a:t>Neskubinkite procesų </a:t>
            </a:r>
            <a:endParaRPr sz="1255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-GB" sz="1255">
                <a:latin typeface="Lora"/>
                <a:ea typeface="Lora"/>
                <a:cs typeface="Lora"/>
                <a:sym typeface="Lora"/>
              </a:rPr>
              <a:t>Įsigilinkite į gamtos principus</a:t>
            </a:r>
            <a:endParaRPr sz="1255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-GB" sz="1255">
                <a:latin typeface="Lora"/>
                <a:ea typeface="Lora"/>
                <a:cs typeface="Lora"/>
                <a:sym typeface="Lora"/>
              </a:rPr>
              <a:t>Tai NĖRA tik tai, kad svečiai palieka geresnę vietą, nei rado</a:t>
            </a:r>
            <a:endParaRPr sz="1255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-GB" sz="1255">
                <a:latin typeface="Lora"/>
                <a:ea typeface="Lora"/>
                <a:cs typeface="Lora"/>
                <a:sym typeface="Lora"/>
              </a:rPr>
              <a:t>Regeneracija yra PROCESAS, mąstymo būdas, taikomas gyvosioms sistemos. Taip kaip  daro pats gyvenimas....</a:t>
            </a:r>
            <a:endParaRPr sz="1255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-GB" sz="1255">
                <a:latin typeface="Lora"/>
                <a:ea typeface="Lora"/>
                <a:cs typeface="Lora"/>
                <a:sym typeface="Lora"/>
              </a:rPr>
              <a:t>Išgydyti suskaidymą. Tai yra „prisiminti iš naujo“ procesas.</a:t>
            </a:r>
            <a:endParaRPr sz="1255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-GB" sz="1255">
                <a:latin typeface="Lora"/>
                <a:ea typeface="Lora"/>
                <a:cs typeface="Lora"/>
                <a:sym typeface="Lora"/>
              </a:rPr>
              <a:t>Jei tvarumas daro mažiau žalos, tai regeneracija reiškia įgimto sistemos gebėjimo savarankiškai organizuotis, klestėti ir vystytis ugdymą.</a:t>
            </a:r>
            <a:endParaRPr sz="1255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SzPts val="523"/>
              <a:buNone/>
            </a:pPr>
            <a:r>
              <a:rPr i="1" lang="en-GB" sz="1255">
                <a:latin typeface="Lora"/>
                <a:ea typeface="Lora"/>
                <a:cs typeface="Lora"/>
                <a:sym typeface="Lora"/>
              </a:rPr>
              <a:t>„Gyvenimas sukuria sąlygas gyvybei klestėti ir vystytis“. Lynne Margulis</a:t>
            </a:r>
            <a:endParaRPr sz="1255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27" name="Google Shape;227;p36"/>
          <p:cNvPicPr preferRelativeResize="0"/>
          <p:nvPr/>
        </p:nvPicPr>
        <p:blipFill rotWithShape="1">
          <a:blip r:embed="rId3">
            <a:alphaModFix/>
          </a:blip>
          <a:srcRect b="0" l="23363" r="19944" t="0"/>
          <a:stretch/>
        </p:blipFill>
        <p:spPr>
          <a:xfrm>
            <a:off x="4449783" y="0"/>
            <a:ext cx="572024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7"/>
          <p:cNvSpPr txBox="1"/>
          <p:nvPr>
            <p:ph type="title"/>
          </p:nvPr>
        </p:nvSpPr>
        <p:spPr>
          <a:xfrm>
            <a:off x="326660" y="223040"/>
            <a:ext cx="4570200" cy="27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005E38"/>
                </a:solidFill>
                <a:latin typeface="Lora"/>
                <a:ea typeface="Lora"/>
                <a:cs typeface="Lora"/>
                <a:sym typeface="Lora"/>
              </a:rPr>
              <a:t>Santykis su mišku – mūsų tapatybė</a:t>
            </a:r>
            <a:endParaRPr sz="2800">
              <a:solidFill>
                <a:srgbClr val="005E38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97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003C23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3C23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33" name="Google Shape;233;p37"/>
          <p:cNvSpPr txBox="1"/>
          <p:nvPr/>
        </p:nvSpPr>
        <p:spPr>
          <a:xfrm>
            <a:off x="394850" y="1709400"/>
            <a:ext cx="4080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</p:txBody>
      </p:sp>
      <p:sp>
        <p:nvSpPr>
          <p:cNvPr id="234" name="Google Shape;234;p37"/>
          <p:cNvSpPr txBox="1"/>
          <p:nvPr/>
        </p:nvSpPr>
        <p:spPr>
          <a:xfrm>
            <a:off x="249100" y="1175750"/>
            <a:ext cx="4835100" cy="44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10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Lietuvoje santykis su mišku pripažintas nematerialiu kultūros paveldu</a:t>
            </a:r>
            <a:br>
              <a:rPr b="1" lang="en-GB" sz="13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</a:br>
            <a:endParaRPr b="1" sz="13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31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Miškas – ne aplinka, o mūsų dvasinės, kultūrinės, emocinės šaknys.</a:t>
            </a:r>
            <a:br>
              <a:rPr lang="en-GB" sz="13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</a:br>
            <a:endParaRPr sz="13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31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Turime unikalų pagrindą – ne kurti iš naujo, o prisiminti.</a:t>
            </a:r>
            <a:endParaRPr sz="13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31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“Tokio žmonių ryšio su mišku kokį pajaučiau Lietuvoje, nepatyriau niekur kitur - čia žemė tave tiesiog kviečia ir saugo. Knygą parašiau apie Lietuvą to nežinodamas ir dar joje nebuvęs” Amos Clifford</a:t>
            </a:r>
            <a:endParaRPr sz="13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6000"/>
              </a:lnSpc>
              <a:spcBef>
                <a:spcPts val="3100"/>
              </a:spcBef>
              <a:spcAft>
                <a:spcPts val="90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35" name="Google Shape;235;p37" title="Emily Pleasance-1-scaled-1-1366x204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179750" y="-487206"/>
            <a:ext cx="4080601" cy="6117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8"/>
          <p:cNvSpPr txBox="1"/>
          <p:nvPr>
            <p:ph idx="1" type="body"/>
          </p:nvPr>
        </p:nvSpPr>
        <p:spPr>
          <a:xfrm>
            <a:off x="646625" y="503200"/>
            <a:ext cx="3709200" cy="4546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SzPts val="605"/>
              <a:buNone/>
            </a:pPr>
            <a:r>
              <a:rPr lang="en-GB" sz="2680">
                <a:solidFill>
                  <a:srgbClr val="003C23"/>
                </a:solidFill>
                <a:latin typeface="Lora"/>
                <a:ea typeface="Lora"/>
                <a:cs typeface="Lora"/>
                <a:sym typeface="Lora"/>
              </a:rPr>
              <a:t>Lietuva - regeneratyvaus turizmo ir gamtos patirčių centras Europoje</a:t>
            </a:r>
            <a:endParaRPr sz="2680">
              <a:solidFill>
                <a:srgbClr val="003C23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b="1" sz="2680">
              <a:solidFill>
                <a:srgbClr val="003C23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i="1" lang="en-GB" sz="155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Vientisa ekologinė, socialinė ir ekonominė sistema, gyvas organizmas, užtikrinantis tvarų visų vietos gyventojų – žmonių, gyvūnijos, augalijos ir mikrorūšių – sambūvį.</a:t>
            </a:r>
            <a:endParaRPr i="1" sz="1550"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i="1" sz="1550">
              <a:solidFill>
                <a:schemeClr val="dk1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i="1" sz="1550">
              <a:solidFill>
                <a:schemeClr val="dk1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en-GB" sz="1550" u="sng">
                <a:solidFill>
                  <a:schemeClr val="hlink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  <a:hlinkClick r:id="rId3"/>
              </a:rPr>
              <a:t>austejuozapaityte@gmail.com</a:t>
            </a:r>
            <a:endParaRPr sz="1550">
              <a:solidFill>
                <a:schemeClr val="dk1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en-GB" sz="1550">
                <a:solidFill>
                  <a:schemeClr val="dk1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www.gyvozalio.com</a:t>
            </a:r>
            <a:endParaRPr sz="1550">
              <a:solidFill>
                <a:schemeClr val="dk1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i="1" sz="1550">
              <a:solidFill>
                <a:schemeClr val="dk1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41" name="Google Shape;241;p38"/>
          <p:cNvPicPr preferRelativeResize="0"/>
          <p:nvPr/>
        </p:nvPicPr>
        <p:blipFill rotWithShape="1">
          <a:blip r:embed="rId4">
            <a:alphaModFix/>
          </a:blip>
          <a:srcRect b="0" l="29251" r="11559" t="0"/>
          <a:stretch/>
        </p:blipFill>
        <p:spPr>
          <a:xfrm>
            <a:off x="5012111" y="0"/>
            <a:ext cx="675253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311700" y="282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5E38"/>
                </a:solidFill>
                <a:latin typeface="Lora"/>
                <a:ea typeface="Lora"/>
                <a:cs typeface="Lora"/>
                <a:sym typeface="Lora"/>
              </a:rPr>
              <a:t>Dopamino karta: </a:t>
            </a:r>
            <a:endParaRPr>
              <a:solidFill>
                <a:srgbClr val="005E38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>
                <a:solidFill>
                  <a:srgbClr val="005E38"/>
                </a:solidFill>
                <a:latin typeface="Lora"/>
                <a:ea typeface="Lora"/>
                <a:cs typeface="Lora"/>
                <a:sym typeface="Lora"/>
              </a:rPr>
              <a:t>Vienatvės paradoksas</a:t>
            </a:r>
            <a:endParaRPr>
              <a:solidFill>
                <a:srgbClr val="005E38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5E38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311700" y="1287225"/>
            <a:ext cx="450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latin typeface="Lora"/>
                <a:ea typeface="Lora"/>
                <a:cs typeface="Lora"/>
                <a:sym typeface="Lora"/>
              </a:rPr>
              <a:t>Žmogus yra užprogramuotas siekti malonumo ir vengti skausmo.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400">
                <a:latin typeface="Lora"/>
                <a:ea typeface="Lora"/>
                <a:cs typeface="Lora"/>
                <a:sym typeface="Lora"/>
              </a:rPr>
              <a:t>Lengvai patenkinami pagrindiniai poreikiai - iškraipo balansą.</a:t>
            </a:r>
            <a:r>
              <a:rPr lang="en-GB" sz="1400">
                <a:latin typeface="Lora"/>
                <a:ea typeface="Lora"/>
                <a:cs typeface="Lora"/>
                <a:sym typeface="Lora"/>
              </a:rPr>
              <a:t> Kaip gyventi pasaulyje, kuriame viskas suteikiama?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sz="1400">
              <a:highlight>
                <a:srgbClr val="FEFEFE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en-GB" sz="1400">
                <a:highlight>
                  <a:srgbClr val="FEFEFE"/>
                </a:highlight>
                <a:latin typeface="Lora"/>
                <a:ea typeface="Lora"/>
                <a:cs typeface="Lora"/>
                <a:sym typeface="Lora"/>
              </a:rPr>
              <a:t>2023 m. lapkritį Pasaulio sveikatos organizacija pripažino vienatvę globalia visuomenės sveikatos problema.</a:t>
            </a:r>
            <a:endParaRPr sz="1400">
              <a:highlight>
                <a:srgbClr val="FEFEFE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en-GB" sz="1400">
                <a:latin typeface="Lora"/>
                <a:ea typeface="Lora"/>
                <a:cs typeface="Lora"/>
                <a:sym typeface="Lora"/>
              </a:rPr>
              <a:t>Jungtinė Karalystė įsteigė „vienatvės ministro“ pareigybę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rPr b="1" lang="en-GB" sz="1400">
                <a:latin typeface="Lora"/>
                <a:ea typeface="Lora"/>
                <a:cs typeface="Lora"/>
                <a:sym typeface="Lora"/>
              </a:rPr>
              <a:t>A</a:t>
            </a:r>
            <a:r>
              <a:rPr b="1" lang="en-GB" sz="1400">
                <a:latin typeface="Lora"/>
                <a:ea typeface="Lora"/>
                <a:cs typeface="Lora"/>
                <a:sym typeface="Lora"/>
              </a:rPr>
              <a:t>titrūkimas nuo gamtos siejamas didesniu nerimu, depresija ir vienišumo jausmu.</a:t>
            </a:r>
            <a:endParaRPr b="1" sz="14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5625" y="2380575"/>
            <a:ext cx="2778375" cy="277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8"/>
          <p:cNvPicPr preferRelativeResize="0"/>
          <p:nvPr/>
        </p:nvPicPr>
        <p:blipFill rotWithShape="1">
          <a:blip r:embed="rId4">
            <a:alphaModFix/>
          </a:blip>
          <a:srcRect b="14059" l="0" r="0" t="0"/>
          <a:stretch/>
        </p:blipFill>
        <p:spPr>
          <a:xfrm>
            <a:off x="6365625" y="0"/>
            <a:ext cx="2778375" cy="238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9"/>
          <p:cNvPicPr preferRelativeResize="0"/>
          <p:nvPr/>
        </p:nvPicPr>
        <p:blipFill rotWithShape="1">
          <a:blip r:embed="rId3">
            <a:alphaModFix/>
          </a:blip>
          <a:srcRect b="8407" l="11541" r="18297" t="7346"/>
          <a:stretch/>
        </p:blipFill>
        <p:spPr>
          <a:xfrm>
            <a:off x="404064" y="257314"/>
            <a:ext cx="8335877" cy="4628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idx="1" type="subTitle"/>
          </p:nvPr>
        </p:nvSpPr>
        <p:spPr>
          <a:xfrm>
            <a:off x="311700" y="3354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50">
                <a:solidFill>
                  <a:srgbClr val="035D38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K</a:t>
            </a:r>
            <a:r>
              <a:rPr lang="en-GB" sz="1950">
                <a:solidFill>
                  <a:srgbClr val="035D38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asdien pasaulyje išnyksta nuo 150 iki 200 augalų ir gyvūnų rūšių</a:t>
            </a:r>
            <a:endParaRPr sz="3700">
              <a:solidFill>
                <a:srgbClr val="035D38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01" name="Google Shape;101;p20" title="654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8478" y="3873025"/>
            <a:ext cx="2989325" cy="127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0" title="unnamed-2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8475" y="1266625"/>
            <a:ext cx="2467776" cy="246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0" title="Screenshot 2025-03-21 at 07.57.2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2350" y="1128000"/>
            <a:ext cx="4689674" cy="376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/>
          <p:nvPr>
            <p:ph idx="4294967295" type="body"/>
          </p:nvPr>
        </p:nvSpPr>
        <p:spPr>
          <a:xfrm>
            <a:off x="311700" y="1205250"/>
            <a:ext cx="1746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605"/>
              <a:buNone/>
            </a:pPr>
            <a:r>
              <a:rPr lang="en-GB" sz="1425">
                <a:latin typeface="Lora"/>
                <a:ea typeface="Lora"/>
                <a:cs typeface="Lora"/>
                <a:sym typeface="Lora"/>
              </a:rPr>
              <a:t>Tyla - sparčiausiai pasaulyje nykstantis resursas</a:t>
            </a:r>
            <a:endParaRPr sz="159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21" title="Screenshot 2025-03-26 at 05.47.5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388" y="103737"/>
            <a:ext cx="5143476" cy="481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 title="Screenshot 2025-03-26 at 05.49.4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7200" y="4209300"/>
            <a:ext cx="2989976" cy="70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223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>
                <a:solidFill>
                  <a:srgbClr val="035D38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Evoliucinis ryšys su gamta</a:t>
            </a:r>
            <a:endParaRPr>
              <a:solidFill>
                <a:srgbClr val="035D38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00512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-GB" sz="1425">
                <a:latin typeface="Lora"/>
                <a:ea typeface="Lora"/>
                <a:cs typeface="Lora"/>
                <a:sym typeface="Lora"/>
              </a:rPr>
              <a:t>Mūsų glaudus ryšys - giminingumas gamtai, kyla iš mūsų evoliucinės praeities, kur </a:t>
            </a:r>
            <a:r>
              <a:rPr b="1" lang="en-GB" sz="1425">
                <a:latin typeface="Lora"/>
                <a:ea typeface="Lora"/>
                <a:cs typeface="Lora"/>
                <a:sym typeface="Lora"/>
              </a:rPr>
              <a:t>išlikimas priklausė nuo glaudaus ryšio su gamta.</a:t>
            </a:r>
            <a:endParaRPr b="1" sz="1425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-GB" sz="1425">
                <a:latin typeface="Lora"/>
                <a:ea typeface="Lora"/>
                <a:cs typeface="Lora"/>
                <a:sym typeface="Lora"/>
              </a:rPr>
              <a:t>Mūsų rūšis daugiau nei </a:t>
            </a:r>
            <a:r>
              <a:rPr b="1" lang="en-GB" sz="1425">
                <a:latin typeface="Lora"/>
                <a:ea typeface="Lora"/>
                <a:cs typeface="Lora"/>
                <a:sym typeface="Lora"/>
              </a:rPr>
              <a:t>99% savo istorijos vystėsi prisitaikydama reaguoti į gamtos pasaulį</a:t>
            </a:r>
            <a:r>
              <a:rPr lang="en-GB" sz="1425">
                <a:latin typeface="Lora"/>
                <a:ea typeface="Lora"/>
                <a:cs typeface="Lora"/>
                <a:sym typeface="Lora"/>
              </a:rPr>
              <a:t>, o ne į žmogaus sukurtas ar dirbtines jėgas. Mes tapome biologiškai užkoduoti susieti su natūraliais elementais ir vykstančiais procesais.</a:t>
            </a:r>
            <a:endParaRPr sz="1425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t/>
            </a:r>
            <a:endParaRPr sz="1425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605"/>
              <a:buNone/>
            </a:pPr>
            <a:r>
              <a:rPr i="1" lang="en-GB" sz="1425">
                <a:latin typeface="Playfair Display"/>
                <a:ea typeface="Playfair Display"/>
                <a:cs typeface="Playfair Display"/>
                <a:sym typeface="Playfair Display"/>
              </a:rPr>
              <a:t>“Nors jie sudaro mažiau nei 5 % pasaulio gyventojų, čiabuviai saugo 80 % Žemės biologinės įvairovės miškuose, dykumose, pievose - gamtoje, kurioje jie gyveno šimtmečius.”</a:t>
            </a:r>
            <a:endParaRPr sz="137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605"/>
              <a:buFont typeface="Arial"/>
              <a:buNone/>
            </a:pPr>
            <a:r>
              <a:t/>
            </a:r>
            <a:endParaRPr sz="137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sz="137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t/>
            </a:r>
            <a:endParaRPr sz="137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t/>
            </a:r>
            <a:endParaRPr sz="137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1590"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6651" y="154475"/>
            <a:ext cx="3827350" cy="215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 title="493e11f8-c16c-4db2-9f5a-b7b4733c8779 (1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6650" y="2439951"/>
            <a:ext cx="3827351" cy="254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035D38"/>
                </a:solidFill>
                <a:latin typeface="Lora"/>
                <a:ea typeface="Lora"/>
                <a:cs typeface="Lora"/>
                <a:sym typeface="Lora"/>
              </a:rPr>
              <a:t>Atsiskyrimo mitas</a:t>
            </a:r>
            <a:endParaRPr>
              <a:solidFill>
                <a:srgbClr val="035D38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628650" y="1268050"/>
            <a:ext cx="4751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i="1" lang="en-GB">
                <a:latin typeface="Lora"/>
                <a:ea typeface="Lora"/>
                <a:cs typeface="Lora"/>
                <a:sym typeface="Lora"/>
              </a:rPr>
              <a:t>„Vienintelė esminė yda, ant kurios laikosi visas Vakarų mąstymas ir mokslas - tai kad ji atskiria „du pasaulius“ - žmonijos ir gamtos“ Timas Ingoldas </a:t>
            </a:r>
            <a:endParaRPr i="1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latin typeface="Lora"/>
                <a:ea typeface="Lora"/>
                <a:cs typeface="Lora"/>
                <a:sym typeface="Lora"/>
              </a:rPr>
              <a:t>Mūsų kūnas = ekosistema. Jį sudaro trilijonai bakterijų, virusų, mikroorganizmų.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GB">
                <a:latin typeface="Lora"/>
                <a:ea typeface="Lora"/>
                <a:cs typeface="Lora"/>
                <a:sym typeface="Lora"/>
              </a:rPr>
            </a:br>
            <a:r>
              <a:rPr lang="en-GB">
                <a:latin typeface="Lora"/>
                <a:ea typeface="Lora"/>
                <a:cs typeface="Lora"/>
                <a:sym typeface="Lora"/>
              </a:rPr>
              <a:t> Mes ne „atskiri individai“, o </a:t>
            </a:r>
            <a:r>
              <a:rPr b="1" lang="en-GB">
                <a:latin typeface="Lora"/>
                <a:ea typeface="Lora"/>
                <a:cs typeface="Lora"/>
                <a:sym typeface="Lora"/>
              </a:rPr>
              <a:t>vaikščiojančios simbiotinės bendruomenės</a:t>
            </a:r>
            <a:r>
              <a:rPr lang="en-GB">
                <a:latin typeface="Lora"/>
                <a:ea typeface="Lora"/>
                <a:cs typeface="Lora"/>
                <a:sym typeface="Lora"/>
              </a:rPr>
              <a:t>.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5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2772" y="3"/>
            <a:ext cx="367393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type="title"/>
          </p:nvPr>
        </p:nvSpPr>
        <p:spPr>
          <a:xfrm>
            <a:off x="326660" y="235940"/>
            <a:ext cx="4570200" cy="27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>
                <a:solidFill>
                  <a:srgbClr val="005E38"/>
                </a:solidFill>
                <a:latin typeface="Lora"/>
                <a:ea typeface="Lora"/>
                <a:cs typeface="Lora"/>
                <a:sym typeface="Lora"/>
              </a:rPr>
              <a:t>Ryšio atkūrimo poreikis</a:t>
            </a:r>
            <a:endParaRPr sz="2800">
              <a:solidFill>
                <a:srgbClr val="005E38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t/>
            </a:r>
            <a:endParaRPr sz="97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003C23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3C23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33" name="Google Shape;133;p24"/>
          <p:cNvSpPr txBox="1"/>
          <p:nvPr/>
        </p:nvSpPr>
        <p:spPr>
          <a:xfrm>
            <a:off x="3612688" y="32397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4"/>
          <p:cNvSpPr txBox="1"/>
          <p:nvPr/>
        </p:nvSpPr>
        <p:spPr>
          <a:xfrm>
            <a:off x="394850" y="1709400"/>
            <a:ext cx="4080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</p:txBody>
      </p:sp>
      <p:sp>
        <p:nvSpPr>
          <p:cNvPr id="135" name="Google Shape;135;p24"/>
          <p:cNvSpPr txBox="1"/>
          <p:nvPr/>
        </p:nvSpPr>
        <p:spPr>
          <a:xfrm>
            <a:off x="284950" y="865075"/>
            <a:ext cx="4653600" cy="46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Gamtos ryšių tyrimų grupės</a:t>
            </a:r>
            <a:r>
              <a:rPr lang="en-GB" sz="13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: Anglijos ir Danijos universitetai tiria gamtos ryšio poveikį sveikatai, elgsenai, organizacinei kultūrai.</a:t>
            </a:r>
            <a:endParaRPr sz="13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Nature Connected Organizations Handbook</a:t>
            </a:r>
            <a:r>
              <a:rPr lang="en-GB" sz="13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: Praktinis vadovas organizacijoms, kaip integruoti gamtą į darbo kultūrą, gerovę ir sprendimų priėmimą.</a:t>
            </a:r>
            <a:endParaRPr sz="13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„Gamta ir aš“ / Noticing Nature veiksmų planai: Sukurti bendradarbiaujant su </a:t>
            </a:r>
            <a:r>
              <a:rPr i="1" lang="en-GB" sz="13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National Trust</a:t>
            </a:r>
            <a:r>
              <a:rPr lang="en-GB" sz="13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ir Derbio universitetu – padeda žmonėms atkurti kasdienį ryšį su gamta.</a:t>
            </a:r>
            <a:endParaRPr sz="13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Gamtos ryšio indikatorius</a:t>
            </a:r>
            <a:r>
              <a:rPr lang="en-GB" sz="13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: Naujas žmogaus ir gamtos santykio </a:t>
            </a:r>
            <a:r>
              <a:rPr b="1" lang="en-GB" sz="13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kokybės rodiklis</a:t>
            </a:r>
            <a:r>
              <a:rPr lang="en-GB" sz="13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, siūlomas šalia tvarumo ir socialinės pažangos indeksų.</a:t>
            </a:r>
            <a:endParaRPr sz="13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-GB" sz="13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Žmogui neužtenka būti kažkur – jis nori priklausyti. </a:t>
            </a:r>
            <a:r>
              <a:rPr b="1" lang="en-GB" sz="13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Įsivietinimas</a:t>
            </a:r>
            <a:r>
              <a:rPr lang="en-GB" sz="13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 – tai gilaus ryšio su vieta troškimas</a:t>
            </a:r>
            <a:endParaRPr sz="13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36" name="Google Shape;136;p24" title="Gemini_Generated_Image_en48pfen48pfen48.jpeg"/>
          <p:cNvPicPr preferRelativeResize="0"/>
          <p:nvPr/>
        </p:nvPicPr>
        <p:blipFill rotWithShape="1">
          <a:blip r:embed="rId3">
            <a:alphaModFix/>
          </a:blip>
          <a:srcRect b="0" l="9520" r="11139" t="0"/>
          <a:stretch/>
        </p:blipFill>
        <p:spPr>
          <a:xfrm flipH="1">
            <a:off x="5179751" y="0"/>
            <a:ext cx="40805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