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</p:sldIdLst>
  <p:sldSz cx="9144000" cy="5143500" type="screen16x9"/>
  <p:notesSz cx="6858000" cy="9144000"/>
  <p:embeddedFontLst>
    <p:embeddedFont>
      <p:font typeface="Caveat" panose="020B0604020202020204" charset="0"/>
      <p:regular r:id="rId21"/>
      <p:bold r:id="rId22"/>
    </p:embeddedFont>
    <p:embeddedFont>
      <p:font typeface="Comfortaa" panose="020B0604020202020204" charset="0"/>
      <p:regular r:id="rId23"/>
      <p:bold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Lexend" panose="020B0604020202020204" charset="-70"/>
      <p:regular r:id="rId33"/>
      <p:bold r:id="rId34"/>
    </p:embeddedFont>
    <p:embeddedFont>
      <p:font typeface="Lobster" panose="00000500000000000000" pitchFamily="2" charset="-70"/>
      <p:regular r:id="rId35"/>
    </p:embeddedFont>
    <p:embeddedFont>
      <p:font typeface="Oswald" panose="00000500000000000000" pitchFamily="2" charset="-70"/>
      <p:regular r:id="rId36"/>
      <p:bold r:id="rId37"/>
    </p:embeddedFont>
    <p:embeddedFont>
      <p:font typeface="Pacifico" panose="00000500000000000000" pitchFamily="2" charset="-70"/>
      <p:regular r:id="rId38"/>
    </p:embeddedFont>
    <p:embeddedFont>
      <p:font typeface="Raleway" pitchFamily="2" charset="-70"/>
      <p:regular r:id="rId39"/>
      <p:bold r:id="rId40"/>
      <p:italic r:id="rId41"/>
      <p:boldItalic r:id="rId42"/>
    </p:embeddedFont>
    <p:embeddedFont>
      <p:font typeface="Spectral" panose="020B0604020202020204" charset="-7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Vidutinis stili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Šviesus stili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 stiliaus, be tinklelio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 stiliaus, lentelės tinkleli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7f29aaad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7f29aaad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7fa514bb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7fa514bb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7f3a01ebf4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7f3a01ebf4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f29aaadb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f29aaadb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7f29aaadb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7f29aaadb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7f29aaadb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7f29aaadb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7e801491d8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7e801491d8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f3a01ebf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7f3a01ebf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7e801491d8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7e801491d8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7f3a01ebf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7f3a01ebf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7e801491d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7e801491d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7f3a01ebf4_0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7f3a01ebf4_0_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7e801491d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7e801491d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7f29aaad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7f29aaad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581112" y="1608049"/>
            <a:ext cx="3637142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DARBAS SU JAUNIMU </a:t>
            </a:r>
            <a:r>
              <a:rPr lang="lt-LT" sz="4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GATVĖJE.</a:t>
            </a:r>
            <a:br>
              <a:rPr lang="lt-LT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" sz="3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APŽVALGA</a:t>
            </a:r>
            <a:br>
              <a:rPr lang="lt-LT" sz="3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lt-LT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2025-09-17</a:t>
            </a:r>
            <a:endParaRPr sz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25" y="68100"/>
            <a:ext cx="2826151" cy="10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9D65BE1C-6D62-231D-DD79-B90AA6BF0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0675" y="694143"/>
            <a:ext cx="5193632" cy="4031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tx1"/>
                </a:solidFill>
              </a:rPr>
              <a:t>DARBAS PRIEKULĖJE</a:t>
            </a:r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1"/>
          </p:nvPr>
        </p:nvSpPr>
        <p:spPr>
          <a:xfrm>
            <a:off x="729450" y="211905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Stebėjimo laikotarpiu pastebėti </a:t>
            </a:r>
            <a:r>
              <a:rPr lang="en" sz="1700" b="1" dirty="0">
                <a:solidFill>
                  <a:schemeClr val="tx1"/>
                </a:solidFill>
              </a:rPr>
              <a:t>72</a:t>
            </a:r>
            <a:r>
              <a:rPr lang="en" sz="1700" dirty="0">
                <a:solidFill>
                  <a:schemeClr val="accent3"/>
                </a:solidFill>
              </a:rPr>
              <a:t> </a:t>
            </a:r>
            <a:r>
              <a:rPr lang="en" sz="1700" dirty="0"/>
              <a:t>jaunuoliai (06-02 iki 07-</a:t>
            </a:r>
            <a:r>
              <a:rPr lang="lt-LT" sz="1700" dirty="0"/>
              <a:t>21</a:t>
            </a:r>
            <a:r>
              <a:rPr lang="en" sz="1700" dirty="0"/>
              <a:t>).</a:t>
            </a:r>
            <a:br>
              <a:rPr lang="en" sz="1700" dirty="0"/>
            </a:br>
            <a:r>
              <a:rPr lang="en" sz="1700" dirty="0"/>
              <a:t>Prisistatymo laikotarpiu </a:t>
            </a:r>
            <a:r>
              <a:rPr lang="lt-LT" sz="1700" dirty="0"/>
              <a:t>pastebėti </a:t>
            </a:r>
            <a:r>
              <a:rPr lang="en" sz="1700" b="1" dirty="0">
                <a:solidFill>
                  <a:schemeClr val="tx1"/>
                </a:solidFill>
              </a:rPr>
              <a:t>165 jaunuoliai</a:t>
            </a:r>
            <a:r>
              <a:rPr lang="lt-LT" sz="1700" b="1" dirty="0">
                <a:solidFill>
                  <a:schemeClr val="tx1"/>
                </a:solidFill>
              </a:rPr>
              <a:t>, su 82 iš jų pavyko užmegzti kontaktą</a:t>
            </a:r>
            <a:r>
              <a:rPr lang="en" sz="1700" b="1" dirty="0">
                <a:solidFill>
                  <a:schemeClr val="tx1"/>
                </a:solidFill>
              </a:rPr>
              <a:t>  </a:t>
            </a:r>
            <a:r>
              <a:rPr lang="en" sz="1700" dirty="0"/>
              <a:t>(07-21 iki dabar). </a:t>
            </a:r>
            <a:r>
              <a:rPr lang="en" sz="1700" b="1" dirty="0">
                <a:solidFill>
                  <a:schemeClr val="tx1"/>
                </a:solidFill>
              </a:rPr>
              <a:t>15 iš jų sutikti pakartotinai.</a:t>
            </a:r>
            <a:endParaRPr sz="1700" b="1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dirty="0"/>
              <a:t>Veiklose dalyvavo </a:t>
            </a:r>
            <a:r>
              <a:rPr lang="en" sz="1700" b="1" dirty="0">
                <a:solidFill>
                  <a:schemeClr val="tx1"/>
                </a:solidFill>
              </a:rPr>
              <a:t>6 jaunuoliai (tinklini</a:t>
            </a:r>
            <a:r>
              <a:rPr lang="lt-LT" sz="1700" b="1" dirty="0">
                <a:solidFill>
                  <a:schemeClr val="tx1"/>
                </a:solidFill>
              </a:rPr>
              <a:t>o varžybos)</a:t>
            </a:r>
            <a:r>
              <a:rPr lang="en" sz="1700" b="1" dirty="0">
                <a:solidFill>
                  <a:schemeClr val="tx1"/>
                </a:solidFill>
              </a:rPr>
              <a:t>.</a:t>
            </a:r>
            <a:endParaRPr sz="1700" b="1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/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729450" y="141212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tx1"/>
                </a:solidFill>
              </a:rPr>
              <a:t>DARBAS GARGŽDUOSE</a:t>
            </a:r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Stebėjimo laikotarpiu (06-04 iki 07-</a:t>
            </a:r>
            <a:r>
              <a:rPr lang="lt-LT" sz="1700" dirty="0"/>
              <a:t>21</a:t>
            </a:r>
            <a:r>
              <a:rPr lang="en" sz="1700" dirty="0"/>
              <a:t>) pastebėti </a:t>
            </a:r>
            <a:r>
              <a:rPr lang="lt-LT" sz="1700" b="1" dirty="0">
                <a:solidFill>
                  <a:schemeClr val="tx1"/>
                </a:solidFill>
              </a:rPr>
              <a:t>584</a:t>
            </a:r>
            <a:r>
              <a:rPr lang="en" sz="1700" b="1" dirty="0">
                <a:solidFill>
                  <a:schemeClr val="tx1"/>
                </a:solidFill>
              </a:rPr>
              <a:t> jaunuoliai</a:t>
            </a:r>
            <a:r>
              <a:rPr lang="en" sz="1700" dirty="0"/>
              <a:t>. </a:t>
            </a:r>
            <a:br>
              <a:rPr lang="en" sz="1700" dirty="0"/>
            </a:br>
            <a:r>
              <a:rPr lang="en" sz="1700" dirty="0"/>
              <a:t>Prisistatymo laikotarpiu </a:t>
            </a:r>
            <a:r>
              <a:rPr lang="lt-LT" sz="1700" dirty="0"/>
              <a:t>pastebėti</a:t>
            </a:r>
            <a:r>
              <a:rPr lang="en" sz="1700" dirty="0"/>
              <a:t> </a:t>
            </a:r>
            <a:r>
              <a:rPr lang="lt-LT" sz="1700" b="1" dirty="0">
                <a:solidFill>
                  <a:schemeClr val="tx1"/>
                </a:solidFill>
              </a:rPr>
              <a:t>314 </a:t>
            </a:r>
            <a:r>
              <a:rPr lang="en" sz="1700" b="1" dirty="0">
                <a:solidFill>
                  <a:schemeClr val="tx1"/>
                </a:solidFill>
              </a:rPr>
              <a:t>jaunuoli</a:t>
            </a:r>
            <a:r>
              <a:rPr lang="lt-LT" sz="1700" b="1" dirty="0">
                <a:solidFill>
                  <a:schemeClr val="tx1"/>
                </a:solidFill>
              </a:rPr>
              <a:t>ų, su 112 iš jų pavyko užmegzti kontaktą</a:t>
            </a:r>
            <a:r>
              <a:rPr lang="en" sz="1700" b="1" dirty="0">
                <a:solidFill>
                  <a:schemeClr val="tx1"/>
                </a:solidFill>
              </a:rPr>
              <a:t> </a:t>
            </a:r>
            <a:r>
              <a:rPr lang="en" sz="1700" dirty="0"/>
              <a:t>(07-21 iki dabar). </a:t>
            </a:r>
            <a:r>
              <a:rPr lang="lt-LT" sz="1700" b="1" dirty="0">
                <a:solidFill>
                  <a:schemeClr val="tx1"/>
                </a:solidFill>
              </a:rPr>
              <a:t>10</a:t>
            </a:r>
            <a:r>
              <a:rPr lang="en" sz="1700" b="1" dirty="0">
                <a:solidFill>
                  <a:schemeClr val="tx1"/>
                </a:solidFill>
              </a:rPr>
              <a:t> iš jų sutikti pakartotinai.</a:t>
            </a:r>
            <a:br>
              <a:rPr lang="en" sz="1700" b="1" dirty="0">
                <a:solidFill>
                  <a:schemeClr val="tx1"/>
                </a:solidFill>
              </a:rPr>
            </a:br>
            <a:endParaRPr sz="1700" b="1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 dirty="0"/>
              <a:t>Veiklose dalyvavo </a:t>
            </a:r>
            <a:r>
              <a:rPr lang="en" sz="1700" b="1" dirty="0">
                <a:solidFill>
                  <a:schemeClr val="tx1"/>
                </a:solidFill>
              </a:rPr>
              <a:t>12 jaunuolių </a:t>
            </a:r>
            <a:r>
              <a:rPr lang="en" sz="1700" dirty="0"/>
              <a:t>(tinklini</a:t>
            </a:r>
            <a:r>
              <a:rPr lang="lt-LT" sz="1700" dirty="0"/>
              <a:t>o varžybos</a:t>
            </a:r>
            <a:r>
              <a:rPr lang="en" sz="1700" dirty="0"/>
              <a:t>).</a:t>
            </a:r>
            <a:endParaRPr sz="1700" dirty="0"/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3" title="fa24c122-ef8b-4427-8ddf-c2b7d4af7c2e.jpg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65001" y="1407025"/>
            <a:ext cx="2572123" cy="336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 title="3788f35d-019c-41f9-9329-172aa397ea6b.JPG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3285950" y="1407025"/>
            <a:ext cx="2572123" cy="336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6193892" y="2217776"/>
            <a:ext cx="2756548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lt-LT" sz="2400" b="1" dirty="0">
                <a:solidFill>
                  <a:schemeClr val="tx1"/>
                </a:solidFill>
              </a:rPr>
              <a:t>Akimirkos iš Gargžduose vykusių varžybų</a:t>
            </a:r>
            <a:endParaRPr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>
            <a:spLocks noGrp="1"/>
          </p:cNvSpPr>
          <p:nvPr>
            <p:ph type="title"/>
          </p:nvPr>
        </p:nvSpPr>
        <p:spPr>
          <a:xfrm>
            <a:off x="727650" y="130281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t-LT" sz="244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BENDRADARBIAVIMAS</a:t>
            </a:r>
          </a:p>
        </p:txBody>
      </p:sp>
      <p:sp>
        <p:nvSpPr>
          <p:cNvPr id="165" name="Google Shape;165;p24"/>
          <p:cNvSpPr txBox="1">
            <a:spLocks noGrp="1"/>
          </p:cNvSpPr>
          <p:nvPr>
            <p:ph type="body" idx="1"/>
          </p:nvPr>
        </p:nvSpPr>
        <p:spPr>
          <a:xfrm>
            <a:off x="1053654" y="3833063"/>
            <a:ext cx="23559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207" b="1" dirty="0">
                <a:solidFill>
                  <a:schemeClr val="tx1"/>
                </a:solidFill>
              </a:rPr>
              <a:t>Susitikimas su Klaipėdos r. Savivaldybės Jaunimo reikalų koordinatore</a:t>
            </a:r>
            <a:endParaRPr sz="1207" b="1" dirty="0">
              <a:solidFill>
                <a:schemeClr val="tx1"/>
              </a:solidFill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 title="IMG_469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1962" y="1899304"/>
            <a:ext cx="1360078" cy="181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 title="Nuotrauka 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5175" y="2001400"/>
            <a:ext cx="2224379" cy="166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 title="o0Hn7XED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0650" y="1942363"/>
            <a:ext cx="2762726" cy="17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>
            <a:spLocks noGrp="1"/>
          </p:cNvSpPr>
          <p:nvPr>
            <p:ph type="body" idx="1"/>
          </p:nvPr>
        </p:nvSpPr>
        <p:spPr>
          <a:xfrm>
            <a:off x="3677251" y="3833063"/>
            <a:ext cx="1863399" cy="8165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>
                <a:solidFill>
                  <a:schemeClr val="tx1"/>
                </a:solidFill>
              </a:rPr>
              <a:t>Susitikimas su Priekulės bendruomenės “Ainiai” atstovais</a:t>
            </a:r>
            <a:endParaRPr b="1">
              <a:solidFill>
                <a:schemeClr val="tx1"/>
              </a:solidFill>
            </a:endParaRPr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5807100" y="3915650"/>
            <a:ext cx="2355900" cy="669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 dirty="0">
                <a:solidFill>
                  <a:schemeClr val="tx1"/>
                </a:solidFill>
              </a:rPr>
              <a:t>Susitikimas su Gargždų Atviro jaunimo centro darbuotojais</a:t>
            </a:r>
            <a:endParaRPr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>
            <a:spLocks noGrp="1"/>
          </p:cNvSpPr>
          <p:nvPr>
            <p:ph type="title"/>
          </p:nvPr>
        </p:nvSpPr>
        <p:spPr>
          <a:xfrm>
            <a:off x="725850" y="1498859"/>
            <a:ext cx="7847222" cy="760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ĮŽVALGOS:</a:t>
            </a:r>
            <a:endParaRPr sz="2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843622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rabicParenR"/>
            </a:pPr>
            <a:r>
              <a:rPr lang="en" sz="1500" dirty="0"/>
              <a:t>Priekulėje būriuojasi mažiau jaunuolių nei Gargžduose. Daug atostogaujančių iš kitų miestų vasaros laikotarpiu. Jaunimas draugiškas ir atviras darbuotojams, domisi</a:t>
            </a:r>
            <a:r>
              <a:rPr lang="lt-LT" sz="1500" dirty="0"/>
              <a:t> gatvės jaunimo darbuotojų </a:t>
            </a:r>
            <a:r>
              <a:rPr lang="en" sz="1500" dirty="0"/>
              <a:t>veikla.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rabicParenR"/>
            </a:pPr>
            <a:r>
              <a:rPr lang="en" sz="1500" dirty="0"/>
              <a:t>Gargžduose jaunimo kur kas daugiau, būriuojasi mokyklų stadionuose bei parkuose. Jaunimas yra draugiškas, aktyviai domisi sportu (krepšiniu, futbolu, tinkliniu ir k.t.).  </a:t>
            </a:r>
            <a:endParaRPr sz="1500" i="1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rabicParenR"/>
            </a:pPr>
            <a:r>
              <a:rPr lang="en" sz="1500" dirty="0"/>
              <a:t>Jaunimas atskleidžia, kad </a:t>
            </a:r>
            <a:r>
              <a:rPr lang="en" sz="1500" b="1" dirty="0"/>
              <a:t>pagrindinės problemos </a:t>
            </a:r>
            <a:r>
              <a:rPr lang="lt-LT" sz="1500" b="1" dirty="0"/>
              <a:t>tarp jaunimo </a:t>
            </a:r>
            <a:r>
              <a:rPr lang="en" sz="1500" b="1" dirty="0"/>
              <a:t>yra rūkymas, patyčios, necenzūrinė kalba.</a:t>
            </a:r>
            <a:endParaRPr sz="1500" b="1" i="1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500"/>
              <a:buAutoNum type="arabicParenR"/>
            </a:pPr>
            <a:r>
              <a:rPr lang="lt-LT" sz="1600" b="1" i="1" dirty="0">
                <a:solidFill>
                  <a:srgbClr val="FF9900"/>
                </a:solidFill>
              </a:rPr>
              <a:t>Veikla domisi tėvai &gt;</a:t>
            </a:r>
          </a:p>
          <a:p>
            <a:pPr marL="419100" lvl="0" indent="-28575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500"/>
              <a:buFontTx/>
              <a:buChar char="-"/>
            </a:pPr>
            <a:r>
              <a:rPr lang="lt-LT" sz="1600" b="1" i="1" dirty="0">
                <a:solidFill>
                  <a:srgbClr val="FF9900"/>
                </a:solidFill>
              </a:rPr>
              <a:t>Reikia daugiau informacijos apie gatvės jaunimo darbuotojų veiklą;</a:t>
            </a:r>
          </a:p>
          <a:p>
            <a:pPr marL="419100" lvl="0" indent="-28575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500"/>
              <a:buFontTx/>
              <a:buChar char="-"/>
            </a:pPr>
            <a:r>
              <a:rPr lang="lt-LT" sz="1600" b="1" i="1" dirty="0">
                <a:solidFill>
                  <a:srgbClr val="FF9900"/>
                </a:solidFill>
              </a:rPr>
              <a:t>Jaunimui aktuali informacija ne visada atitinka tėvų lūkesčius; </a:t>
            </a:r>
          </a:p>
          <a:p>
            <a:pPr marL="419100" lvl="0" indent="-28575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500"/>
              <a:buFontTx/>
              <a:buChar char="-"/>
            </a:pPr>
            <a:endParaRPr sz="1600" b="1" i="1" dirty="0">
              <a:solidFill>
                <a:srgbClr val="FF9900"/>
              </a:solidFill>
            </a:endParaRPr>
          </a:p>
        </p:txBody>
      </p:sp>
      <p:pic>
        <p:nvPicPr>
          <p:cNvPr id="178" name="Google Shape;1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859339" y="1412091"/>
            <a:ext cx="7860571" cy="583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IŠŠŪKIAI:</a:t>
            </a:r>
            <a:endParaRPr sz="2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4" name="Google Shape;184;p2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6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arenR"/>
            </a:pPr>
            <a:r>
              <a:rPr lang="lt-LT" sz="1700" b="1" dirty="0"/>
              <a:t>Informacijos sklaida miestuose </a:t>
            </a:r>
            <a:r>
              <a:rPr lang="en" sz="1700" dirty="0"/>
              <a:t>(mažai žinoma apie gatvės jaunimo darbuotojų veiklą</a:t>
            </a:r>
            <a:r>
              <a:rPr lang="lt-LT" sz="1700" dirty="0"/>
              <a:t>, jų tikslus</a:t>
            </a:r>
            <a:r>
              <a:rPr lang="en" sz="1700" dirty="0"/>
              <a:t>);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arenR"/>
            </a:pPr>
            <a:r>
              <a:rPr lang="en" sz="1700" b="1" dirty="0"/>
              <a:t>Sunku megzti kontaktą su uždarais jaunuoliais,  didele grupe </a:t>
            </a:r>
            <a:r>
              <a:rPr lang="en" sz="1700" dirty="0"/>
              <a:t>(pvz. krepšinio aikštelėse), </a:t>
            </a:r>
            <a:r>
              <a:rPr lang="en" sz="1700" b="1" dirty="0"/>
              <a:t>ar skirtingo amžiaus jaunuoliais vietoje grupėje</a:t>
            </a:r>
            <a:r>
              <a:rPr lang="en" sz="1700" dirty="0"/>
              <a:t>;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arenR"/>
            </a:pPr>
            <a:r>
              <a:rPr lang="en" sz="1700" b="1" dirty="0"/>
              <a:t>Tėvų nepasitikėjimas vykdoma veikla</a:t>
            </a:r>
            <a:r>
              <a:rPr lang="en" sz="1700" dirty="0"/>
              <a:t>;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arenR"/>
            </a:pPr>
            <a:r>
              <a:rPr lang="en" sz="1700" b="1" dirty="0"/>
              <a:t>Patalpų iššūkiai </a:t>
            </a:r>
            <a:r>
              <a:rPr lang="en" sz="1700" dirty="0"/>
              <a:t>(darbo organizavimas blogo oro sąlygomis, reikalingos patalpos renginiams (kavinės, biblioteka));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arenR"/>
            </a:pPr>
            <a:r>
              <a:rPr lang="en" sz="1700" b="1" dirty="0"/>
              <a:t>Nenuspėjamas jaunuolių skaičius įgyvendinant veiklas. </a:t>
            </a:r>
            <a:endParaRPr sz="1700" b="1" dirty="0"/>
          </a:p>
        </p:txBody>
      </p:sp>
      <p:pic>
        <p:nvPicPr>
          <p:cNvPr id="185" name="Google Shape;18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883252" y="1305019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</a:rPr>
              <a:t>RENGINIŲ PLANA</a:t>
            </a:r>
            <a:r>
              <a:rPr lang="lt-LT" sz="2400" dirty="0">
                <a:solidFill>
                  <a:schemeClr val="tx1"/>
                </a:solidFill>
              </a:rPr>
              <a:t>S METAMS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Lentelė 1">
            <a:extLst>
              <a:ext uri="{FF2B5EF4-FFF2-40B4-BE49-F238E27FC236}">
                <a16:creationId xmlns:a16="http://schemas.microsoft.com/office/drawing/2014/main" id="{1EFC357C-9A43-C337-70F9-DF2BFF496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408259"/>
              </p:ext>
            </p:extLst>
          </p:nvPr>
        </p:nvGraphicFramePr>
        <p:xfrm>
          <a:off x="883252" y="1907540"/>
          <a:ext cx="6972444" cy="2924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4148">
                  <a:extLst>
                    <a:ext uri="{9D8B030D-6E8A-4147-A177-3AD203B41FA5}">
                      <a16:colId xmlns:a16="http://schemas.microsoft.com/office/drawing/2014/main" val="235620705"/>
                    </a:ext>
                  </a:extLst>
                </a:gridCol>
                <a:gridCol w="2324148">
                  <a:extLst>
                    <a:ext uri="{9D8B030D-6E8A-4147-A177-3AD203B41FA5}">
                      <a16:colId xmlns:a16="http://schemas.microsoft.com/office/drawing/2014/main" val="1933758796"/>
                    </a:ext>
                  </a:extLst>
                </a:gridCol>
                <a:gridCol w="2324148">
                  <a:extLst>
                    <a:ext uri="{9D8B030D-6E8A-4147-A177-3AD203B41FA5}">
                      <a16:colId xmlns:a16="http://schemas.microsoft.com/office/drawing/2014/main" val="1386233846"/>
                    </a:ext>
                  </a:extLst>
                </a:gridCol>
              </a:tblGrid>
              <a:tr h="7312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bg2"/>
                          </a:solidFill>
                        </a:rPr>
                        <a:t>2025 Rugsėjis</a:t>
                      </a:r>
                      <a:r>
                        <a:rPr lang="lt-LT" sz="1200" dirty="0">
                          <a:solidFill>
                            <a:schemeClr val="bg2"/>
                          </a:solidFill>
                        </a:rPr>
                        <a:t> - žaidimas su kamuoliu krepšinio aikštelėje;</a:t>
                      </a:r>
                    </a:p>
                    <a:p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bg2"/>
                          </a:solidFill>
                        </a:rPr>
                        <a:t>2026 Sausis</a:t>
                      </a:r>
                      <a:r>
                        <a:rPr lang="lt-LT" sz="1200" dirty="0">
                          <a:solidFill>
                            <a:schemeClr val="bg2"/>
                          </a:solidFill>
                        </a:rPr>
                        <a:t> - priklausomybių prevencinis renginys;</a:t>
                      </a:r>
                    </a:p>
                    <a:p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bg2"/>
                          </a:solidFill>
                        </a:rPr>
                        <a:t>2026 Gegužė</a:t>
                      </a:r>
                      <a:r>
                        <a:rPr lang="lt-LT" sz="1200" dirty="0">
                          <a:solidFill>
                            <a:schemeClr val="bg2"/>
                          </a:solidFill>
                        </a:rPr>
                        <a:t> - orientaciniai žaidimai mieste;</a:t>
                      </a:r>
                    </a:p>
                    <a:p>
                      <a:endParaRPr lang="lt-L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799306"/>
                  </a:ext>
                </a:extLst>
              </a:tr>
              <a:tr h="7312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bg2"/>
                          </a:solidFill>
                        </a:rPr>
                        <a:t>2025 Spalis</a:t>
                      </a:r>
                      <a:r>
                        <a:rPr lang="lt-LT" sz="1200" dirty="0">
                          <a:solidFill>
                            <a:schemeClr val="bg2"/>
                          </a:solidFill>
                        </a:rPr>
                        <a:t> - prisistatymas mokyklose;</a:t>
                      </a:r>
                    </a:p>
                    <a:p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bg2"/>
                          </a:solidFill>
                        </a:rPr>
                        <a:t>2026 </a:t>
                      </a:r>
                      <a:r>
                        <a:rPr lang="es-ES" sz="1200" b="1" dirty="0">
                          <a:solidFill>
                            <a:schemeClr val="bg2"/>
                          </a:solidFill>
                        </a:rPr>
                        <a:t>Vasaris </a:t>
                      </a:r>
                      <a:r>
                        <a:rPr lang="es-ES" sz="1200" dirty="0">
                          <a:solidFill>
                            <a:schemeClr val="bg2"/>
                          </a:solidFill>
                        </a:rPr>
                        <a:t>- diskusija patyčių tema, filmo peržiūra;</a:t>
                      </a:r>
                    </a:p>
                    <a:p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bg2"/>
                          </a:solidFill>
                        </a:rPr>
                        <a:t>2026 Birželis</a:t>
                      </a:r>
                      <a:r>
                        <a:rPr lang="lt-LT" sz="1200" dirty="0">
                          <a:solidFill>
                            <a:schemeClr val="bg2"/>
                          </a:solidFill>
                        </a:rPr>
                        <a:t> - jaunimo piknikas parke;</a:t>
                      </a:r>
                    </a:p>
                    <a:p>
                      <a:endParaRPr lang="lt-L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031951"/>
                  </a:ext>
                </a:extLst>
              </a:tr>
              <a:tr h="7312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bg2"/>
                          </a:solidFill>
                        </a:rPr>
                        <a:t>2025 Lapkritis </a:t>
                      </a:r>
                      <a:r>
                        <a:rPr lang="lt-LT" sz="1200" dirty="0">
                          <a:solidFill>
                            <a:schemeClr val="bg2"/>
                          </a:solidFill>
                        </a:rPr>
                        <a:t>- </a:t>
                      </a:r>
                      <a:r>
                        <a:rPr lang="lt-LT" sz="1200" dirty="0" err="1">
                          <a:solidFill>
                            <a:schemeClr val="bg2"/>
                          </a:solidFill>
                        </a:rPr>
                        <a:t>protmūšis</a:t>
                      </a:r>
                      <a:r>
                        <a:rPr lang="lt-LT" sz="1200" dirty="0">
                          <a:solidFill>
                            <a:schemeClr val="bg2"/>
                          </a:solidFill>
                        </a:rPr>
                        <a:t> (galimai kavinėje);</a:t>
                      </a:r>
                    </a:p>
                    <a:p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bg2"/>
                          </a:solidFill>
                        </a:rPr>
                        <a:t>2026 Kovas</a:t>
                      </a:r>
                      <a:r>
                        <a:rPr lang="lt-LT" sz="1200" dirty="0">
                          <a:solidFill>
                            <a:schemeClr val="bg2"/>
                          </a:solidFill>
                        </a:rPr>
                        <a:t> - stalo žaidimai, diskusija apie savęs pažinimą;</a:t>
                      </a:r>
                    </a:p>
                    <a:p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bg2"/>
                          </a:solidFill>
                        </a:rPr>
                        <a:t>2026 Liepa</a:t>
                      </a:r>
                      <a:r>
                        <a:rPr lang="lt-LT" sz="1200" dirty="0">
                          <a:solidFill>
                            <a:schemeClr val="bg2"/>
                          </a:solidFill>
                        </a:rPr>
                        <a:t> - talentų vakaras.</a:t>
                      </a:r>
                    </a:p>
                    <a:p>
                      <a:endParaRPr lang="lt-L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958605"/>
                  </a:ext>
                </a:extLst>
              </a:tr>
              <a:tr h="7312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bg2"/>
                          </a:solidFill>
                        </a:rPr>
                        <a:t>2025 Gruodis</a:t>
                      </a:r>
                      <a:r>
                        <a:rPr lang="lt-LT" sz="1200" dirty="0">
                          <a:solidFill>
                            <a:schemeClr val="bg2"/>
                          </a:solidFill>
                        </a:rPr>
                        <a:t> - Kalėdinis renginys;</a:t>
                      </a:r>
                    </a:p>
                    <a:p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bg2"/>
                          </a:solidFill>
                        </a:rPr>
                        <a:t>2026 Balandis</a:t>
                      </a:r>
                      <a:r>
                        <a:rPr lang="lt-LT" sz="1200" dirty="0">
                          <a:solidFill>
                            <a:schemeClr val="bg2"/>
                          </a:solidFill>
                        </a:rPr>
                        <a:t> - renginys sveikos gyvensenos tema;</a:t>
                      </a:r>
                    </a:p>
                    <a:p>
                      <a:endParaRPr lang="lt-L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t-L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4332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>
            <a:extLst>
              <a:ext uri="{FF2B5EF4-FFF2-40B4-BE49-F238E27FC236}">
                <a16:creationId xmlns:a16="http://schemas.microsoft.com/office/drawing/2014/main" id="{41761939-582A-06D5-FE17-53977D4D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56" y="2166869"/>
            <a:ext cx="8014870" cy="1917896"/>
          </a:xfrm>
        </p:spPr>
        <p:txBody>
          <a:bodyPr>
            <a:noAutofit/>
          </a:bodyPr>
          <a:lstStyle/>
          <a:p>
            <a:r>
              <a:rPr lang="lt-LT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“Visi darbai, kurie atliekami su gera širdimi, ir gėris, kurį mes darome, netampa tuščiais, nes Dievas viską mato ir apdovanoja už širdies švarumą ir pasiaukojimą.” (</a:t>
            </a:r>
            <a:r>
              <a:rPr lang="lt-LT" i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Efeziečiams</a:t>
            </a:r>
            <a:r>
              <a:rPr lang="lt-LT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6,7)</a:t>
            </a:r>
            <a:endParaRPr lang="lt-LT" i="1" dirty="0">
              <a:solidFill>
                <a:schemeClr val="tx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oogle Shape;192;p27">
            <a:extLst>
              <a:ext uri="{FF2B5EF4-FFF2-40B4-BE49-F238E27FC236}">
                <a16:creationId xmlns:a16="http://schemas.microsoft.com/office/drawing/2014/main" id="{B0031EF4-45EB-B281-CD1D-97F5970C63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040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9602E94-ACEE-1B56-3B44-1250ACE85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481" y="898158"/>
            <a:ext cx="5424395" cy="2172089"/>
          </a:xfrm>
        </p:spPr>
        <p:txBody>
          <a:bodyPr>
            <a:normAutofit/>
          </a:bodyPr>
          <a:lstStyle/>
          <a:p>
            <a:r>
              <a:rPr lang="lt-LT" sz="4400" dirty="0">
                <a:solidFill>
                  <a:schemeClr val="tx1"/>
                </a:solidFill>
              </a:rPr>
              <a:t>AČIŪ UŽ DĖMESĮ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3B2ECB16-8D7A-90BF-0255-A1657E5CF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5708"/>
            <a:ext cx="9144000" cy="310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58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729449" y="1392068"/>
            <a:ext cx="7813849" cy="7370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APIE MUS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729450" y="2057750"/>
            <a:ext cx="7386684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Labdaros ir paramos fondas Dvasinės pagalbos jaunimui centras  (DPJC) –  </a:t>
            </a:r>
            <a:r>
              <a:rPr lang="en" sz="2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tai savanoriška, nevyriausybinė organizacija.  Įregistruota 1995 m. kovo 19 –ąją.</a:t>
            </a:r>
            <a:endParaRPr sz="20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Misija: </a:t>
            </a:r>
            <a:r>
              <a:rPr lang="en" sz="2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vadovaujantis krikščioniškais principais ir savanorystės idėja, ugdyti jaunuomenės socialines kompetencijas, skatinti visuomeniškumą, pilietiškumą ir sąmoningumą kaip esmines asmenybės vertybes.</a:t>
            </a:r>
            <a:endParaRPr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727650" y="1425441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DPJC VYKDOMA VEIKLA:</a:t>
            </a:r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627533" y="2123899"/>
            <a:ext cx="5372800" cy="14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leway"/>
              <a:buAutoNum type="arabicPeriod"/>
            </a:pPr>
            <a:r>
              <a:rPr lang="en" sz="18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aleway"/>
              </a:rPr>
              <a:t>VAIKŲ DIENOS CENTRAS</a:t>
            </a:r>
            <a:endParaRPr sz="1800" b="1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aleway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leway"/>
              <a:buAutoNum type="arabicPeriod"/>
            </a:pPr>
            <a:r>
              <a:rPr lang="en" sz="18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aleway"/>
              </a:rPr>
              <a:t>EMOCINĖS PARAMOS TEIKIMAS PAGAL BIG BROTHERS BIG SISTERS PROGRAMĄ</a:t>
            </a:r>
            <a:endParaRPr sz="1800" b="1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aleway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leway"/>
              <a:buAutoNum type="arabicPeriod"/>
            </a:pPr>
            <a:r>
              <a:rPr lang="en" sz="18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aleway"/>
              </a:rPr>
              <a:t>DARBAS SU JAUNIMU GATVĖJE</a:t>
            </a:r>
            <a:endParaRPr sz="1800" b="1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aleway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leway"/>
              <a:buAutoNum type="arabicPeriod"/>
            </a:pPr>
            <a:r>
              <a:rPr lang="en" sz="18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aleway"/>
              </a:rPr>
              <a:t>PREVENCINĖS PASLAUGOS</a:t>
            </a:r>
            <a:endParaRPr sz="1800" b="1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aleway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aleway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b="1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aleway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57A76E5-2C93-71A2-D847-960D4BB2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978" y="636643"/>
            <a:ext cx="1865859" cy="1321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7219453-1C65-A836-A61B-A341EFBFA2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4917"/>
          <a:stretch>
            <a:fillRect/>
          </a:stretch>
        </p:blipFill>
        <p:spPr>
          <a:xfrm>
            <a:off x="7144518" y="2161679"/>
            <a:ext cx="1865859" cy="1321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5DFB9D47-9A0A-26B5-4AC5-CCEFBD0CC7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710" b="39400"/>
          <a:stretch>
            <a:fillRect/>
          </a:stretch>
        </p:blipFill>
        <p:spPr>
          <a:xfrm>
            <a:off x="7144518" y="3684613"/>
            <a:ext cx="1872399" cy="1315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638C6AAA-632E-B65F-9684-EC26E94A6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6548" y="4346591"/>
            <a:ext cx="1815452" cy="653324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46E0DAD4-9396-BA43-F065-73310D5F6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069" y="4365386"/>
            <a:ext cx="1608408" cy="5629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DARBAS GATVĖJE SU JAUNIMU </a:t>
            </a:r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727650" y="20313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Kryptingas darbas </a:t>
            </a:r>
            <a:r>
              <a:rPr lang="en" sz="15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jaunimo susibūrimo vietose, kur darbuotojai mezga santykius su atskirais žmonėmis arba jaunuolių grupėmis, teikia asmeninę, socialinę, ugdomąją pagalbą arba nukreipia ir palydi jaunus žmones į jau egzistuojančias institucijas, organizacijas.</a:t>
            </a:r>
            <a:endParaRPr sz="1500" b="1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Darbuotojai išeina iš savo organizacijos biurų pas jaunuolius į jų erdvę su tikslu juos pažinti, sukurti pagarbų, pasitikėjimu grįstą santykį ir suprasti bei atliepti jų poreikius ir talentus.</a:t>
            </a:r>
            <a:endParaRPr sz="1500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729450" y="4239700"/>
            <a:ext cx="8651700" cy="59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Trebuchet MS"/>
              </a:rPr>
              <a:t>Išsiskiria tuo, kad paslaugos “ateina pas jaunimą”, o ne jaunimas pas paslaugas.</a:t>
            </a:r>
            <a:endParaRPr sz="1600" b="1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632650" y="147707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DARBO SU JAUNIMU GATVĖJE TIKSLAS</a:t>
            </a:r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632650" y="1744676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900" b="1" dirty="0">
                <a:solidFill>
                  <a:schemeClr val="bg2"/>
                </a:solidFill>
              </a:rPr>
              <a:t>Mažinti jaunimo, leidžiančio laiką gatvėje, socialinę atskirtį ir didinti jo galimybes visaverčiai dalyvauti visuomenės gyvenime, įveiklinant jo talentus ir palaikant bei įgalinant spręsti iškylančius iššūkius.</a:t>
            </a:r>
            <a:endParaRPr sz="1900" b="1" dirty="0">
              <a:solidFill>
                <a:schemeClr val="bg2"/>
              </a:solidFill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602725" y="1425441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DARBO GATVĖJE PRINCIPAI</a:t>
            </a:r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602725" y="2068300"/>
            <a:ext cx="8260200" cy="26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dirty="0">
                <a:solidFill>
                  <a:schemeClr val="bg2"/>
                </a:solidFill>
                <a:latin typeface="Courier New"/>
                <a:ea typeface="Courier New"/>
                <a:cs typeface="Courier New"/>
                <a:sym typeface="Courier New"/>
              </a:rPr>
              <a:t>Pasiekiamumo</a:t>
            </a:r>
            <a:r>
              <a:rPr lang="en" sz="2000" dirty="0">
                <a:solidFill>
                  <a:schemeClr val="bg2"/>
                </a:solidFill>
              </a:rPr>
              <a:t>, </a:t>
            </a:r>
            <a:r>
              <a:rPr lang="en" sz="1800" dirty="0">
                <a:solidFill>
                  <a:schemeClr val="bg2"/>
                </a:solidFill>
                <a:latin typeface="Lobster"/>
                <a:ea typeface="Lobster"/>
                <a:cs typeface="Lobster"/>
                <a:sym typeface="Lobster"/>
              </a:rPr>
              <a:t>orientavimosi į jauno žmogaus poreikius</a:t>
            </a:r>
            <a:r>
              <a:rPr lang="en" sz="2000" dirty="0">
                <a:solidFill>
                  <a:schemeClr val="bg2"/>
                </a:solidFill>
              </a:rPr>
              <a:t>, </a:t>
            </a:r>
            <a:r>
              <a:rPr lang="en" sz="2000" dirty="0">
                <a:solidFill>
                  <a:schemeClr val="bg2"/>
                </a:solidFill>
                <a:latin typeface="Caveat"/>
                <a:ea typeface="Caveat"/>
                <a:cs typeface="Caveat"/>
                <a:sym typeface="Caveat"/>
              </a:rPr>
              <a:t>abipusės pagarbos</a:t>
            </a:r>
            <a:r>
              <a:rPr lang="en" sz="2000" dirty="0">
                <a:solidFill>
                  <a:schemeClr val="bg2"/>
                </a:solidFill>
              </a:rPr>
              <a:t>, </a:t>
            </a:r>
            <a:r>
              <a:rPr lang="en" sz="2000" dirty="0">
                <a:solidFill>
                  <a:schemeClr val="bg2"/>
                </a:solidFill>
                <a:latin typeface="Comic Sans MS"/>
                <a:ea typeface="Comic Sans MS"/>
                <a:cs typeface="Comic Sans MS"/>
                <a:sym typeface="Comic Sans MS"/>
              </a:rPr>
              <a:t>bendradarbiavimo</a:t>
            </a:r>
            <a:r>
              <a:rPr lang="en" sz="2000" dirty="0">
                <a:solidFill>
                  <a:schemeClr val="bg2"/>
                </a:solidFill>
              </a:rPr>
              <a:t>, </a:t>
            </a:r>
            <a:r>
              <a:rPr lang="en" sz="2000" dirty="0">
                <a:solidFill>
                  <a:schemeClr val="bg2"/>
                </a:solidFill>
                <a:latin typeface="Courier New"/>
                <a:ea typeface="Courier New"/>
                <a:cs typeface="Courier New"/>
                <a:sym typeface="Courier New"/>
              </a:rPr>
              <a:t>santykio kūrimo</a:t>
            </a:r>
            <a:r>
              <a:rPr lang="en" sz="2000" dirty="0">
                <a:solidFill>
                  <a:schemeClr val="bg2"/>
                </a:solidFill>
              </a:rPr>
              <a:t>,</a:t>
            </a:r>
            <a:r>
              <a:rPr lang="en" sz="2000" dirty="0">
                <a:solidFill>
                  <a:schemeClr val="bg2"/>
                </a:solidFill>
                <a:latin typeface="Pacifico"/>
                <a:ea typeface="Pacifico"/>
                <a:cs typeface="Pacifico"/>
                <a:sym typeface="Pacifico"/>
              </a:rPr>
              <a:t> poreikius atitinkančios pagalbos teikimo</a:t>
            </a:r>
            <a:r>
              <a:rPr lang="en" sz="2000" dirty="0">
                <a:solidFill>
                  <a:schemeClr val="bg2"/>
                </a:solidFill>
              </a:rPr>
              <a:t>, </a:t>
            </a:r>
            <a:r>
              <a:rPr lang="en" sz="2000" dirty="0">
                <a:solidFill>
                  <a:schemeClr val="bg2"/>
                </a:solidFill>
                <a:latin typeface="Courier New"/>
                <a:ea typeface="Courier New"/>
                <a:cs typeface="Courier New"/>
                <a:sym typeface="Courier New"/>
              </a:rPr>
              <a:t>besąlygiškumo</a:t>
            </a:r>
            <a:r>
              <a:rPr lang="en" sz="2000" dirty="0">
                <a:solidFill>
                  <a:schemeClr val="bg2"/>
                </a:solidFill>
              </a:rPr>
              <a:t>,</a:t>
            </a:r>
            <a:r>
              <a:rPr lang="en" sz="2000" dirty="0">
                <a:solidFill>
                  <a:schemeClr val="bg2"/>
                </a:solidFill>
                <a:latin typeface="Lexend"/>
                <a:ea typeface="Lexend"/>
                <a:cs typeface="Lexend"/>
                <a:sym typeface="Lexend"/>
              </a:rPr>
              <a:t> savanoriškumo</a:t>
            </a:r>
            <a:r>
              <a:rPr lang="en" sz="2000" dirty="0">
                <a:solidFill>
                  <a:schemeClr val="bg2"/>
                </a:solidFill>
              </a:rPr>
              <a:t>, </a:t>
            </a:r>
            <a:r>
              <a:rPr lang="en" sz="2000" dirty="0">
                <a:solidFill>
                  <a:schemeClr val="bg2"/>
                </a:solidFill>
                <a:latin typeface="Spectral"/>
                <a:ea typeface="Spectral"/>
                <a:cs typeface="Spectral"/>
                <a:sym typeface="Spectral"/>
              </a:rPr>
              <a:t>konfidencialumo</a:t>
            </a:r>
            <a:r>
              <a:rPr lang="en" sz="2000" dirty="0">
                <a:solidFill>
                  <a:schemeClr val="bg2"/>
                </a:solidFill>
              </a:rPr>
              <a:t>,</a:t>
            </a:r>
            <a:r>
              <a:rPr lang="en" sz="2000" dirty="0">
                <a:solidFill>
                  <a:schemeClr val="bg2"/>
                </a:solidFill>
                <a:latin typeface="Caveat"/>
                <a:ea typeface="Caveat"/>
                <a:cs typeface="Caveat"/>
                <a:sym typeface="Caveat"/>
              </a:rPr>
              <a:t> iš apačios į viršų</a:t>
            </a:r>
            <a:r>
              <a:rPr lang="en" sz="2000" dirty="0">
                <a:solidFill>
                  <a:schemeClr val="bg2"/>
                </a:solidFill>
              </a:rPr>
              <a:t>, </a:t>
            </a:r>
            <a:r>
              <a:rPr lang="en" sz="2000" dirty="0">
                <a:solidFill>
                  <a:schemeClr val="bg2"/>
                </a:solidFill>
                <a:latin typeface="Pacifico"/>
                <a:ea typeface="Pacifico"/>
                <a:cs typeface="Pacifico"/>
                <a:sym typeface="Pacifico"/>
              </a:rPr>
              <a:t>aktyvaus įsitraukimo</a:t>
            </a:r>
            <a:r>
              <a:rPr lang="en" sz="2000" dirty="0">
                <a:solidFill>
                  <a:schemeClr val="bg2"/>
                </a:solidFill>
              </a:rPr>
              <a:t>, </a:t>
            </a:r>
            <a:r>
              <a:rPr lang="en" sz="2000" dirty="0">
                <a:solidFill>
                  <a:schemeClr val="bg2"/>
                </a:solidFill>
                <a:latin typeface="Lexend"/>
                <a:ea typeface="Lexend"/>
                <a:cs typeface="Lexend"/>
                <a:sym typeface="Lexend"/>
              </a:rPr>
              <a:t>itin žemo slenksčio</a:t>
            </a:r>
            <a:r>
              <a:rPr lang="en" sz="2000" dirty="0">
                <a:solidFill>
                  <a:schemeClr val="bg2"/>
                </a:solidFill>
              </a:rPr>
              <a:t>, </a:t>
            </a:r>
            <a:r>
              <a:rPr lang="en" sz="2000" dirty="0">
                <a:solidFill>
                  <a:schemeClr val="bg2"/>
                </a:solidFill>
                <a:latin typeface="Courier New"/>
                <a:ea typeface="Courier New"/>
                <a:cs typeface="Courier New"/>
                <a:sym typeface="Courier New"/>
              </a:rPr>
              <a:t>įvairovės</a:t>
            </a:r>
            <a:r>
              <a:rPr lang="en" sz="2000" dirty="0">
                <a:solidFill>
                  <a:schemeClr val="bg2"/>
                </a:solidFill>
              </a:rPr>
              <a:t>, </a:t>
            </a:r>
            <a:r>
              <a:rPr lang="en" sz="2000" dirty="0">
                <a:solidFill>
                  <a:schemeClr val="bg2"/>
                </a:solidFill>
                <a:latin typeface="Comfortaa"/>
                <a:ea typeface="Comfortaa"/>
                <a:cs typeface="Comfortaa"/>
                <a:sym typeface="Comfortaa"/>
              </a:rPr>
              <a:t>žalos mažinimo principas</a:t>
            </a:r>
            <a:r>
              <a:rPr lang="en" sz="2000" dirty="0">
                <a:solidFill>
                  <a:schemeClr val="bg2"/>
                </a:solidFill>
              </a:rPr>
              <a:t>, </a:t>
            </a:r>
            <a:r>
              <a:rPr lang="en" sz="2000" dirty="0">
                <a:solidFill>
                  <a:schemeClr val="bg2"/>
                </a:solidFill>
                <a:latin typeface="Oswald"/>
                <a:ea typeface="Oswald"/>
                <a:cs typeface="Oswald"/>
                <a:sym typeface="Oswald"/>
              </a:rPr>
              <a:t>reguliarumas ir nuoseklumas</a:t>
            </a:r>
            <a:r>
              <a:rPr lang="en" sz="2000" dirty="0">
                <a:solidFill>
                  <a:schemeClr val="bg2"/>
                </a:solidFill>
              </a:rPr>
              <a:t>.</a:t>
            </a:r>
            <a:endParaRPr sz="2000" dirty="0">
              <a:solidFill>
                <a:schemeClr val="bg2"/>
              </a:solidFill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602725" y="1485512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tx1"/>
                </a:solidFill>
              </a:rPr>
              <a:t>DARBO GATVĖJE ETAPAI (3 metų laikotarpyje)</a:t>
            </a:r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602725" y="2020712"/>
            <a:ext cx="8260200" cy="26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AutoNum type="arabicParenR"/>
            </a:pPr>
            <a:r>
              <a:rPr lang="lt-LT" sz="16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Trebuchet MS"/>
              </a:rPr>
              <a:t>Teorinis ir praktinis aplinkos tyrinėjimas (teorinė analizė);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AutoNum type="arabicParenR"/>
            </a:pPr>
            <a:r>
              <a:rPr lang="lt-LT" sz="16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Trebuchet MS"/>
              </a:rPr>
              <a:t>Jaunų žmonių situacijos tyrimas (stebėsena ir būriavimosi vietų sąrašas);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AutoNum type="arabicParenR"/>
            </a:pPr>
            <a:r>
              <a:rPr lang="lt-LT" sz="16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Trebuchet MS"/>
              </a:rPr>
              <a:t>Prisistatymo ir identiteto kūrimo etapas (prisistatymas);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AutoNum type="arabicParenR"/>
            </a:pPr>
            <a:r>
              <a:rPr lang="lt-LT" sz="16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Trebuchet MS"/>
              </a:rPr>
              <a:t>Santykio stiprinimo etapas (įvairiausių veiklų organizavimas ir nuoseklus lankymasis būriavimosi vietose);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AutoNum type="arabicParenR"/>
            </a:pPr>
            <a:r>
              <a:rPr lang="lt-LT" sz="16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Trebuchet MS"/>
              </a:rPr>
              <a:t>Palaikymo ir intervencijos etapas (galimas konsultavimas, palydėjimas ir kt.);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AutoNum type="arabicParenR"/>
            </a:pPr>
            <a:r>
              <a:rPr lang="lt-LT" sz="16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Trebuchet MS"/>
              </a:rPr>
              <a:t>Proceso užbaigimo etapas (atsisveikinimas).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2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3DB8EA0-FB7F-1194-B649-80E2FDDD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75" y="903918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lt-LT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PATIRTIS KLAIPĖDOJE (2024 M.)</a:t>
            </a:r>
          </a:p>
        </p:txBody>
      </p:sp>
      <p:pic>
        <p:nvPicPr>
          <p:cNvPr id="4" name="Google Shape;130;p19">
            <a:extLst>
              <a:ext uri="{FF2B5EF4-FFF2-40B4-BE49-F238E27FC236}">
                <a16:creationId xmlns:a16="http://schemas.microsoft.com/office/drawing/2014/main" id="{CBE38BBE-0B91-A7D3-1E0A-C20B923EF9D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Lentelė 4">
            <a:extLst>
              <a:ext uri="{FF2B5EF4-FFF2-40B4-BE49-F238E27FC236}">
                <a16:creationId xmlns:a16="http://schemas.microsoft.com/office/drawing/2014/main" id="{AEFFD0EC-A60D-9D11-823B-69ECF0977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4578"/>
              </p:ext>
            </p:extLst>
          </p:nvPr>
        </p:nvGraphicFramePr>
        <p:xfrm>
          <a:off x="747539" y="1535969"/>
          <a:ext cx="6587683" cy="34290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423950">
                  <a:extLst>
                    <a:ext uri="{9D8B030D-6E8A-4147-A177-3AD203B41FA5}">
                      <a16:colId xmlns:a16="http://schemas.microsoft.com/office/drawing/2014/main" val="4116918478"/>
                    </a:ext>
                  </a:extLst>
                </a:gridCol>
                <a:gridCol w="1057955">
                  <a:extLst>
                    <a:ext uri="{9D8B030D-6E8A-4147-A177-3AD203B41FA5}">
                      <a16:colId xmlns:a16="http://schemas.microsoft.com/office/drawing/2014/main" val="3252080533"/>
                    </a:ext>
                  </a:extLst>
                </a:gridCol>
                <a:gridCol w="3248210">
                  <a:extLst>
                    <a:ext uri="{9D8B030D-6E8A-4147-A177-3AD203B41FA5}">
                      <a16:colId xmlns:a16="http://schemas.microsoft.com/office/drawing/2014/main" val="594480480"/>
                    </a:ext>
                  </a:extLst>
                </a:gridCol>
                <a:gridCol w="857568">
                  <a:extLst>
                    <a:ext uri="{9D8B030D-6E8A-4147-A177-3AD203B41FA5}">
                      <a16:colId xmlns:a16="http://schemas.microsoft.com/office/drawing/2014/main" val="115302154"/>
                    </a:ext>
                  </a:extLst>
                </a:gridCol>
              </a:tblGrid>
              <a:tr h="3667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Veiklos pavadinimas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Veikla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Rodiklio pavadinimas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Rodiklio skaitinė išraiška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752089"/>
                  </a:ext>
                </a:extLst>
              </a:tr>
              <a:tr h="122265">
                <a:tc rowSpan="6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Darbo gatvėje su jaunais žmonėmis ir jaunimo grupėje organizavimas ir vykdymas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Išėjimai į gatvę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Išėjimų į gatvę sk.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166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484194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Praleistų valandų gatvėje sk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664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667735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1" dirty="0">
                          <a:solidFill>
                            <a:schemeClr val="bg2"/>
                          </a:solidFill>
                          <a:effectLst/>
                        </a:rPr>
                        <a:t>Pasiektų unikalių jaunuolių sk.</a:t>
                      </a:r>
                      <a:endParaRPr lang="lt-LT" sz="1000" b="1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1">
                          <a:solidFill>
                            <a:schemeClr val="bg2"/>
                          </a:solidFill>
                          <a:effectLst/>
                        </a:rPr>
                        <a:t>419</a:t>
                      </a:r>
                      <a:endParaRPr lang="lt-LT" sz="1000" b="1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84409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1" dirty="0">
                          <a:solidFill>
                            <a:schemeClr val="bg2"/>
                          </a:solidFill>
                          <a:effectLst/>
                        </a:rPr>
                        <a:t>Pasiektų ne unikalių jaunuolių sk. (viso)</a:t>
                      </a:r>
                      <a:endParaRPr lang="lt-LT" sz="1000" b="1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1">
                          <a:solidFill>
                            <a:schemeClr val="bg2"/>
                          </a:solidFill>
                          <a:effectLst/>
                        </a:rPr>
                        <a:t>692</a:t>
                      </a:r>
                      <a:endParaRPr lang="lt-LT" sz="1000" b="1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584315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1" dirty="0">
                          <a:solidFill>
                            <a:schemeClr val="bg2"/>
                          </a:solidFill>
                          <a:effectLst/>
                        </a:rPr>
                        <a:t>Neformalių pokalbių sk.</a:t>
                      </a:r>
                      <a:endParaRPr lang="lt-LT" sz="1000" b="1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1" dirty="0">
                          <a:solidFill>
                            <a:schemeClr val="bg2"/>
                          </a:solidFill>
                          <a:effectLst/>
                        </a:rPr>
                        <a:t>610</a:t>
                      </a:r>
                      <a:endParaRPr lang="lt-LT" sz="1000" b="1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398438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1">
                          <a:solidFill>
                            <a:schemeClr val="bg2"/>
                          </a:solidFill>
                          <a:effectLst/>
                        </a:rPr>
                        <a:t>Konsultuotų jaunuolių skaičius</a:t>
                      </a:r>
                      <a:endParaRPr lang="lt-LT" sz="1000" b="1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1" dirty="0">
                          <a:solidFill>
                            <a:schemeClr val="bg2"/>
                          </a:solidFill>
                          <a:effectLst/>
                        </a:rPr>
                        <a:t>61</a:t>
                      </a:r>
                      <a:endParaRPr lang="lt-LT" sz="1000" b="1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854454"/>
                  </a:ext>
                </a:extLst>
              </a:tr>
              <a:tr h="122265">
                <a:tc rowSpan="13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Informacinių ir prevencinių veiklų bendradarbiaujant su bendruomenėmis ir partneriais vykdymas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Renginiai bendruomenei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0" dirty="0">
                          <a:solidFill>
                            <a:schemeClr val="bg2"/>
                          </a:solidFill>
                          <a:effectLst/>
                        </a:rPr>
                        <a:t>Mokyklose pasiektų jaunuolių skaičius</a:t>
                      </a:r>
                      <a:endParaRPr lang="lt-LT" sz="1000" b="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0" dirty="0">
                          <a:solidFill>
                            <a:schemeClr val="bg2"/>
                          </a:solidFill>
                          <a:effectLst/>
                        </a:rPr>
                        <a:t>162</a:t>
                      </a:r>
                      <a:endParaRPr lang="lt-LT" sz="1000" b="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11879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0" dirty="0">
                          <a:solidFill>
                            <a:schemeClr val="bg2"/>
                          </a:solidFill>
                          <a:effectLst/>
                        </a:rPr>
                        <a:t>Informaciniame renginyje dalyvavusių jaunuolių skaičius</a:t>
                      </a:r>
                      <a:endParaRPr lang="lt-LT" sz="1000" b="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0" dirty="0">
                          <a:solidFill>
                            <a:schemeClr val="bg2"/>
                          </a:solidFill>
                          <a:effectLst/>
                        </a:rPr>
                        <a:t>27</a:t>
                      </a:r>
                      <a:endParaRPr lang="lt-LT" sz="1000" b="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255487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0" dirty="0">
                          <a:solidFill>
                            <a:schemeClr val="bg2"/>
                          </a:solidFill>
                          <a:effectLst/>
                        </a:rPr>
                        <a:t>Puodžių gatvės šventėje pasiektų jaunuolių skaičius</a:t>
                      </a:r>
                      <a:endParaRPr lang="lt-LT" sz="1000" b="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b="0" dirty="0">
                          <a:solidFill>
                            <a:schemeClr val="bg2"/>
                          </a:solidFill>
                          <a:effectLst/>
                        </a:rPr>
                        <a:t>68</a:t>
                      </a:r>
                      <a:endParaRPr lang="lt-LT" sz="1000" b="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101161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Sveikos gyvensenos ugdymas ir skatinimas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Surengtų žygių skaičius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1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716054"/>
                  </a:ext>
                </a:extLst>
              </a:tr>
              <a:tr h="366796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Surengtų sportinių varžybų skaičius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1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219841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Žalingų įpročių prevencija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Žalingų įpročių temos sklaida soc. tinkluose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4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51116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Žalingų įpročių prevencijos seminaras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1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153892"/>
                  </a:ext>
                </a:extLst>
              </a:tr>
              <a:tr h="244531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Smurto ir patyčių prevencija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dirty="0" err="1">
                          <a:solidFill>
                            <a:schemeClr val="bg2"/>
                          </a:solidFill>
                          <a:effectLst/>
                        </a:rPr>
                        <a:t>Trumpametražių</a:t>
                      </a: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 filmų prieš patyčias ir smurtą sklaida socialiniuose tinkluose 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1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35720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Informacinių postų apie emocijų valdymą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4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790838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Savigynos seminaras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1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338435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Informacijos sklaida jaunimui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Iš viso socialiniuose tinkluose įkeltų postų skaičius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183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604013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Peržiūrų socialiniuose tinkluose skaičius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81334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2025680"/>
                  </a:ext>
                </a:extLst>
              </a:tr>
              <a:tr h="12226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>
                          <a:solidFill>
                            <a:schemeClr val="bg2"/>
                          </a:solidFill>
                          <a:effectLst/>
                        </a:rPr>
                        <a:t>Išdalintų skrajučių skaičius</a:t>
                      </a:r>
                      <a:endParaRPr lang="lt-LT" sz="100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lt-LT" sz="900" dirty="0">
                          <a:solidFill>
                            <a:schemeClr val="bg2"/>
                          </a:solidFill>
                          <a:effectLst/>
                        </a:rPr>
                        <a:t>419</a:t>
                      </a:r>
                      <a:endParaRPr lang="lt-LT" sz="1000" dirty="0">
                        <a:solidFill>
                          <a:schemeClr val="bg2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21" marR="15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758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699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727650" y="137872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DARBAS SU JAUNIMU GATVĖJE PRIEKULĖJE IR GARGŽDUOSE IKI DABAR</a:t>
            </a:r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676650" y="233235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Atlikta teorijos analizė (iki 06-30)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Atlikta jaunų žmonių žvalgyba (stebėjimas) (06-02 iki 07-21)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Sudarytas darbo gatvėje lankymosi grafikas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Prisistatymas gatvėse (07-21 iki dabar)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Kuriamas ryšys su jaunuoliais ir bendruomene (07-21 iki dabar)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Organizuojamos ir vykdomos veiklos su jaunimu (tinklinis, protmūšis, krepšinis…)</a:t>
            </a:r>
            <a:endParaRPr sz="1700" dirty="0"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00" y="-14160"/>
            <a:ext cx="2826151" cy="10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978</Words>
  <Application>Microsoft Office PowerPoint</Application>
  <PresentationFormat>Demonstracija ekrane (16:9)</PresentationFormat>
  <Paragraphs>122</Paragraphs>
  <Slides>18</Slides>
  <Notes>15</Notes>
  <HiddenSlides>0</HiddenSlides>
  <MMClips>0</MMClips>
  <ScaleCrop>false</ScaleCrop>
  <HeadingPairs>
    <vt:vector size="6" baseType="variant">
      <vt:variant>
        <vt:lpstr>Naudojami šriftai</vt:lpstr>
      </vt:variant>
      <vt:variant>
        <vt:i4>12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31" baseType="lpstr">
      <vt:lpstr>Raleway</vt:lpstr>
      <vt:lpstr>Lexend</vt:lpstr>
      <vt:lpstr>Arial</vt:lpstr>
      <vt:lpstr>Comfortaa</vt:lpstr>
      <vt:lpstr>Caveat</vt:lpstr>
      <vt:lpstr>Comic Sans MS</vt:lpstr>
      <vt:lpstr>Pacifico</vt:lpstr>
      <vt:lpstr>Lato</vt:lpstr>
      <vt:lpstr>Oswald</vt:lpstr>
      <vt:lpstr>Courier New</vt:lpstr>
      <vt:lpstr>Lobster</vt:lpstr>
      <vt:lpstr>Spectral</vt:lpstr>
      <vt:lpstr>Streamline</vt:lpstr>
      <vt:lpstr>DARBAS SU JAUNIMU GATVĖJE. APŽVALGA 2025-09-17</vt:lpstr>
      <vt:lpstr>APIE MUS</vt:lpstr>
      <vt:lpstr>DPJC VYKDOMA VEIKLA:</vt:lpstr>
      <vt:lpstr>DARBAS GATVĖJE SU JAUNIMU </vt:lpstr>
      <vt:lpstr>DARBO SU JAUNIMU GATVĖJE TIKSLAS</vt:lpstr>
      <vt:lpstr>DARBO GATVĖJE PRINCIPAI</vt:lpstr>
      <vt:lpstr>DARBO GATVĖJE ETAPAI (3 metų laikotarpyje)</vt:lpstr>
      <vt:lpstr>PATIRTIS KLAIPĖDOJE (2024 M.)</vt:lpstr>
      <vt:lpstr>DARBAS SU JAUNIMU GATVĖJE PRIEKULĖJE IR GARGŽDUOSE IKI DABAR</vt:lpstr>
      <vt:lpstr>DARBAS PRIEKULĖJE</vt:lpstr>
      <vt:lpstr>DARBAS GARGŽDUOSE</vt:lpstr>
      <vt:lpstr>„PowerPoint“ pateiktis</vt:lpstr>
      <vt:lpstr>BENDRADARBIAVIMAS</vt:lpstr>
      <vt:lpstr>ĮŽVALGOS:</vt:lpstr>
      <vt:lpstr>IŠŠŪKIAI:</vt:lpstr>
      <vt:lpstr>RENGINIŲ PLANAS METAMS</vt:lpstr>
      <vt:lpstr>“Visi darbai, kurie atliekami su gera širdimi, ir gėris, kurį mes darome, netampa tuščiais, nes Dievas viską mato ir apdovanoja už širdies švarumą ir pasiaukojimą.” (Efeziečiams 6,7)</vt:lpstr>
      <vt:lpstr>AČIŪ UŽ DĖMESĮ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Kristina Rutienė</cp:lastModifiedBy>
  <cp:revision>2</cp:revision>
  <dcterms:modified xsi:type="dcterms:W3CDTF">2025-09-17T09:21:29Z</dcterms:modified>
</cp:coreProperties>
</file>