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EBD0FFA-6B43-4629-9825-9718509F7678}">
  <a:tblStyle styleId="{2EBD0FFA-6B43-4629-9825-9718509F767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4" d="100"/>
          <a:sy n="194" d="100"/>
        </p:scale>
        <p:origin x="756" y="15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93a013037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93a013037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93b02b2f52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93b02b2f5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93a1877cf7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93a1877cf7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93a350b2d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93a350b2d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93a350b2d7_2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93a350b2d7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93744bb16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93744bb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93b02b2f52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93b02b2f5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93a350b2d7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93a350b2d7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93a350b2d7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93a350b2d7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93744bb16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93744bb1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c7550cf835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c7550cf83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c7550cf83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c7550cf83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c7550cf835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c7550cf83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93a0130371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93a013037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93a350b2d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93a350b2d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93a0130371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93a013037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93744bb16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93744bb16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93a0130371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93a013037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93a1877cf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93a1877cf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93a0130371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93a013037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93744bb169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93744bb169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c7550cf83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c7550cf83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93b02b2f52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93b02b2f52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93a1877cf7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93a1877cf7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93a1877cf7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93a1877cf7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93a350b2d7_3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93a350b2d7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c745e67e5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c745e67e5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93a1877cf7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93a1877cf7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93a350b2d7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93a350b2d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c792dba52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3c792db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93a350b2d7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93a350b2d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c7550cf83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c7550cf83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93744bb169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93744bb16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93a0130371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93a013037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93a013037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93a013037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93a350b2d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93a350b2d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93744bb16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93744bb16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l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png"/><Relationship Id="rId10" Type="http://schemas.openxmlformats.org/officeDocument/2006/relationships/image" Target="../media/image37.jp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6.jpg"/><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1.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jp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title="DREVERNA BP_MAKETAS.jpg"/>
          <p:cNvPicPr preferRelativeResize="0"/>
          <p:nvPr/>
        </p:nvPicPr>
        <p:blipFill rotWithShape="1">
          <a:blip r:embed="rId3">
            <a:alphaModFix amt="24000"/>
          </a:blip>
          <a:srcRect t="9995" b="8478"/>
          <a:stretch/>
        </p:blipFill>
        <p:spPr>
          <a:xfrm>
            <a:off x="0" y="0"/>
            <a:ext cx="9144003" cy="5143500"/>
          </a:xfrm>
          <a:prstGeom prst="rect">
            <a:avLst/>
          </a:prstGeom>
          <a:noFill/>
          <a:ln>
            <a:noFill/>
          </a:ln>
          <a:effectLst>
            <a:outerShdw blurRad="57150" dist="19050" dir="5400000" algn="bl" rotWithShape="0">
              <a:srgbClr val="000000">
                <a:alpha val="18000"/>
              </a:srgbClr>
            </a:outerShdw>
          </a:effectLst>
        </p:spPr>
      </p:pic>
      <p:sp>
        <p:nvSpPr>
          <p:cNvPr id="55" name="Google Shape;55;p13"/>
          <p:cNvSpPr txBox="1">
            <a:spLocks noGrp="1"/>
          </p:cNvSpPr>
          <p:nvPr>
            <p:ph type="ctrTitle"/>
          </p:nvPr>
        </p:nvSpPr>
        <p:spPr>
          <a:xfrm>
            <a:off x="1490250" y="874750"/>
            <a:ext cx="6163500" cy="823500"/>
          </a:xfrm>
          <a:prstGeom prst="rect">
            <a:avLst/>
          </a:prstGeom>
          <a:noFill/>
        </p:spPr>
        <p:txBody>
          <a:bodyPr spcFirstLastPara="1" wrap="square" lIns="91425" tIns="91425" rIns="91425" bIns="91425" anchor="b" anchorCtr="0">
            <a:normAutofit/>
          </a:bodyPr>
          <a:lstStyle/>
          <a:p>
            <a:pPr marL="0" lvl="0" indent="0" algn="ctr" rtl="0">
              <a:spcBef>
                <a:spcPts val="0"/>
              </a:spcBef>
              <a:spcAft>
                <a:spcPts val="0"/>
              </a:spcAft>
              <a:buNone/>
            </a:pPr>
            <a:r>
              <a:rPr lang="lt" sz="1100"/>
              <a:t>KLAIPĖDOS RAJONO SAVIVALDYBĖS DALIES – DREVERNOS-SVENCELĖS VIETOVĖS LYGMENS BENDRASIS PLANAS</a:t>
            </a:r>
            <a:endParaRPr/>
          </a:p>
        </p:txBody>
      </p:sp>
      <p:sp>
        <p:nvSpPr>
          <p:cNvPr id="56" name="Google Shape;56;p13"/>
          <p:cNvSpPr txBox="1"/>
          <p:nvPr/>
        </p:nvSpPr>
        <p:spPr>
          <a:xfrm>
            <a:off x="5046325" y="4681800"/>
            <a:ext cx="406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57" name="Google Shape;57;p13"/>
          <p:cNvSpPr txBox="1">
            <a:spLocks noGrp="1"/>
          </p:cNvSpPr>
          <p:nvPr>
            <p:ph type="ctrTitle"/>
          </p:nvPr>
        </p:nvSpPr>
        <p:spPr>
          <a:xfrm>
            <a:off x="830675" y="1442775"/>
            <a:ext cx="7562400" cy="823500"/>
          </a:xfrm>
          <a:prstGeom prst="rect">
            <a:avLst/>
          </a:prstGeom>
          <a:noFill/>
        </p:spPr>
        <p:txBody>
          <a:bodyPr spcFirstLastPara="1" wrap="square" lIns="91425" tIns="91425" rIns="91425" bIns="91425" anchor="b" anchorCtr="0">
            <a:normAutofit/>
          </a:bodyPr>
          <a:lstStyle/>
          <a:p>
            <a:pPr marL="0" lvl="0" indent="0" algn="ctr" rtl="0">
              <a:spcBef>
                <a:spcPts val="0"/>
              </a:spcBef>
              <a:spcAft>
                <a:spcPts val="0"/>
              </a:spcAft>
              <a:buNone/>
            </a:pPr>
            <a:r>
              <a:rPr lang="lt" sz="2000" b="1"/>
              <a:t>URBANISTINĖS IDĖJOS / KRYPTIES PRISTATYMAS</a:t>
            </a:r>
            <a:endParaRPr sz="6100" b="1"/>
          </a:p>
        </p:txBody>
      </p:sp>
      <p:pic>
        <p:nvPicPr>
          <p:cNvPr id="58" name="Google Shape;58;p13" title="DOARCHITECTS logo.png"/>
          <p:cNvPicPr preferRelativeResize="0"/>
          <p:nvPr/>
        </p:nvPicPr>
        <p:blipFill>
          <a:blip r:embed="rId4">
            <a:alphaModFix/>
          </a:blip>
          <a:stretch>
            <a:fillRect/>
          </a:stretch>
        </p:blipFill>
        <p:spPr>
          <a:xfrm>
            <a:off x="7728550" y="4604949"/>
            <a:ext cx="1204326" cy="339900"/>
          </a:xfrm>
          <a:prstGeom prst="rect">
            <a:avLst/>
          </a:prstGeom>
          <a:noFill/>
          <a:ln>
            <a:noFill/>
          </a:ln>
        </p:spPr>
      </p:pic>
      <p:pic>
        <p:nvPicPr>
          <p:cNvPr id="59" name="Google Shape;59;p13" title="PAVADINIMAS QUINARY URBANA JUODAS.png"/>
          <p:cNvPicPr preferRelativeResize="0"/>
          <p:nvPr/>
        </p:nvPicPr>
        <p:blipFill>
          <a:blip r:embed="rId5">
            <a:alphaModFix/>
          </a:blip>
          <a:stretch>
            <a:fillRect/>
          </a:stretch>
        </p:blipFill>
        <p:spPr>
          <a:xfrm>
            <a:off x="6071968" y="4523475"/>
            <a:ext cx="1437906" cy="461700"/>
          </a:xfrm>
          <a:prstGeom prst="rect">
            <a:avLst/>
          </a:prstGeom>
          <a:noFill/>
          <a:ln>
            <a:noFill/>
          </a:ln>
        </p:spPr>
      </p:pic>
      <p:sp>
        <p:nvSpPr>
          <p:cNvPr id="60" name="Google Shape;60;p13"/>
          <p:cNvSpPr txBox="1"/>
          <p:nvPr/>
        </p:nvSpPr>
        <p:spPr>
          <a:xfrm>
            <a:off x="146200" y="4638450"/>
            <a:ext cx="2086500" cy="39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2026 m. vasario 12 d.</a:t>
            </a:r>
            <a:endParaRPr sz="1200" b="1">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2"/>
          <p:cNvPicPr preferRelativeResize="0"/>
          <p:nvPr/>
        </p:nvPicPr>
        <p:blipFill rotWithShape="1">
          <a:blip r:embed="rId3">
            <a:alphaModFix/>
          </a:blip>
          <a:srcRect t="1166"/>
          <a:stretch/>
        </p:blipFill>
        <p:spPr>
          <a:xfrm>
            <a:off x="5613001" y="864351"/>
            <a:ext cx="3417173" cy="4026526"/>
          </a:xfrm>
          <a:prstGeom prst="rect">
            <a:avLst/>
          </a:prstGeom>
          <a:noFill/>
          <a:ln>
            <a:noFill/>
          </a:ln>
        </p:spPr>
      </p:pic>
      <p:pic>
        <p:nvPicPr>
          <p:cNvPr id="158" name="Google Shape;158;p22"/>
          <p:cNvPicPr preferRelativeResize="0"/>
          <p:nvPr/>
        </p:nvPicPr>
        <p:blipFill rotWithShape="1">
          <a:blip r:embed="rId4">
            <a:alphaModFix/>
          </a:blip>
          <a:srcRect t="3128" r="3128"/>
          <a:stretch/>
        </p:blipFill>
        <p:spPr>
          <a:xfrm>
            <a:off x="1762051" y="864350"/>
            <a:ext cx="3363401" cy="4026523"/>
          </a:xfrm>
          <a:prstGeom prst="rect">
            <a:avLst/>
          </a:prstGeom>
          <a:noFill/>
          <a:ln>
            <a:noFill/>
          </a:ln>
        </p:spPr>
      </p:pic>
      <p:sp>
        <p:nvSpPr>
          <p:cNvPr id="159" name="Google Shape;159;p22"/>
          <p:cNvSpPr txBox="1">
            <a:spLocks noGrp="1"/>
          </p:cNvSpPr>
          <p:nvPr>
            <p:ph type="body" idx="1"/>
          </p:nvPr>
        </p:nvSpPr>
        <p:spPr>
          <a:xfrm>
            <a:off x="7716775" y="493700"/>
            <a:ext cx="1313400" cy="376800"/>
          </a:xfrm>
          <a:prstGeom prst="rect">
            <a:avLst/>
          </a:prstGeom>
        </p:spPr>
        <p:txBody>
          <a:bodyPr spcFirstLastPara="1" wrap="square" lIns="91425" tIns="91425" rIns="91425" bIns="91425" anchor="t" anchorCtr="0">
            <a:normAutofit/>
          </a:bodyPr>
          <a:lstStyle/>
          <a:p>
            <a:pPr marL="0" lvl="0" indent="0" algn="r" rtl="0">
              <a:spcBef>
                <a:spcPts val="0"/>
              </a:spcBef>
              <a:spcAft>
                <a:spcPts val="1200"/>
              </a:spcAft>
              <a:buNone/>
            </a:pPr>
            <a:r>
              <a:rPr lang="lt" sz="1100" b="1"/>
              <a:t>GYVENTOJAI</a:t>
            </a:r>
            <a:endParaRPr sz="1100" b="1"/>
          </a:p>
        </p:txBody>
      </p:sp>
      <p:sp>
        <p:nvSpPr>
          <p:cNvPr id="160" name="Google Shape;160;p22"/>
          <p:cNvSpPr txBox="1">
            <a:spLocks noGrp="1"/>
          </p:cNvSpPr>
          <p:nvPr>
            <p:ph type="body" idx="1"/>
          </p:nvPr>
        </p:nvSpPr>
        <p:spPr>
          <a:xfrm>
            <a:off x="3812050" y="493700"/>
            <a:ext cx="1313400" cy="376800"/>
          </a:xfrm>
          <a:prstGeom prst="rect">
            <a:avLst/>
          </a:prstGeom>
        </p:spPr>
        <p:txBody>
          <a:bodyPr spcFirstLastPara="1" wrap="square" lIns="91425" tIns="91425" rIns="91425" bIns="91425" anchor="t" anchorCtr="0">
            <a:normAutofit/>
          </a:bodyPr>
          <a:lstStyle/>
          <a:p>
            <a:pPr marL="0" lvl="0" indent="0" algn="r" rtl="0">
              <a:spcBef>
                <a:spcPts val="0"/>
              </a:spcBef>
              <a:spcAft>
                <a:spcPts val="1200"/>
              </a:spcAft>
              <a:buNone/>
            </a:pPr>
            <a:r>
              <a:rPr lang="lt" sz="1100" b="1"/>
              <a:t>VYSTYTOJAI</a:t>
            </a:r>
            <a:endParaRPr sz="1100" b="1"/>
          </a:p>
        </p:txBody>
      </p:sp>
      <p:sp>
        <p:nvSpPr>
          <p:cNvPr id="161" name="Google Shape;161;p22"/>
          <p:cNvSpPr txBox="1">
            <a:spLocks noGrp="1"/>
          </p:cNvSpPr>
          <p:nvPr>
            <p:ph type="body" idx="1"/>
          </p:nvPr>
        </p:nvSpPr>
        <p:spPr>
          <a:xfrm>
            <a:off x="3641050" y="3673775"/>
            <a:ext cx="1833300" cy="1217100"/>
          </a:xfrm>
          <a:prstGeom prst="rect">
            <a:avLst/>
          </a:prstGeom>
          <a:solidFill>
            <a:srgbClr val="EEEEEE"/>
          </a:solidFill>
        </p:spPr>
        <p:txBody>
          <a:bodyPr spcFirstLastPara="1" wrap="square" lIns="91425" tIns="91425" rIns="91425" bIns="91425" anchor="t" anchorCtr="0">
            <a:noAutofit/>
          </a:bodyPr>
          <a:lstStyle/>
          <a:p>
            <a:pPr marL="0" lvl="0" indent="0" algn="l" rtl="0">
              <a:spcBef>
                <a:spcPts val="0"/>
              </a:spcBef>
              <a:spcAft>
                <a:spcPts val="0"/>
              </a:spcAft>
              <a:buNone/>
            </a:pPr>
            <a:r>
              <a:rPr lang="lt" sz="600" b="1" u="sng">
                <a:solidFill>
                  <a:schemeClr val="dk1"/>
                </a:solidFill>
              </a:rPr>
              <a:t>IŠVADOS:</a:t>
            </a:r>
            <a:endParaRPr sz="600" b="1" u="sng">
              <a:solidFill>
                <a:schemeClr val="dk1"/>
              </a:solidFill>
            </a:endParaRPr>
          </a:p>
          <a:p>
            <a:pPr marL="457200" lvl="0" indent="-266700" algn="l" rtl="0">
              <a:spcBef>
                <a:spcPts val="1200"/>
              </a:spcBef>
              <a:spcAft>
                <a:spcPts val="0"/>
              </a:spcAft>
              <a:buClr>
                <a:schemeClr val="dk1"/>
              </a:buClr>
              <a:buSzPts val="600"/>
              <a:buChar char="●"/>
            </a:pPr>
            <a:r>
              <a:rPr lang="lt" sz="600" b="1">
                <a:solidFill>
                  <a:schemeClr val="dk1"/>
                </a:solidFill>
              </a:rPr>
              <a:t>LŪKESTIS VYSTYTI TERITORIJAS SANTYKYJE SU REKREACINĖS LAIVYBOS INFRASTRUKTŪRA</a:t>
            </a:r>
            <a:endParaRPr sz="600" b="1">
              <a:solidFill>
                <a:schemeClr val="dk1"/>
              </a:solidFill>
            </a:endParaRPr>
          </a:p>
          <a:p>
            <a:pPr marL="457200" lvl="0" indent="-266700" algn="l" rtl="0">
              <a:spcBef>
                <a:spcPts val="0"/>
              </a:spcBef>
              <a:spcAft>
                <a:spcPts val="0"/>
              </a:spcAft>
              <a:buClr>
                <a:schemeClr val="dk1"/>
              </a:buClr>
              <a:buSzPts val="600"/>
              <a:buChar char="●"/>
            </a:pPr>
            <a:r>
              <a:rPr lang="lt" sz="600" b="1">
                <a:solidFill>
                  <a:schemeClr val="dk1"/>
                </a:solidFill>
              </a:rPr>
              <a:t>VIEŠOS INFRASTRUKTŪROS TRŪKUMAS</a:t>
            </a:r>
            <a:endParaRPr sz="600" b="1">
              <a:solidFill>
                <a:schemeClr val="dk1"/>
              </a:solidFill>
            </a:endParaRPr>
          </a:p>
          <a:p>
            <a:pPr marL="457200" lvl="0" indent="-266700" algn="l" rtl="0">
              <a:spcBef>
                <a:spcPts val="0"/>
              </a:spcBef>
              <a:spcAft>
                <a:spcPts val="0"/>
              </a:spcAft>
              <a:buClr>
                <a:schemeClr val="dk1"/>
              </a:buClr>
              <a:buSzPts val="600"/>
              <a:buChar char="●"/>
            </a:pPr>
            <a:r>
              <a:rPr lang="lt" sz="600" b="1">
                <a:solidFill>
                  <a:schemeClr val="dk1"/>
                </a:solidFill>
              </a:rPr>
              <a:t>VIEŠŲJŲ FUNKCIJŲ TRŪKUMAS</a:t>
            </a:r>
            <a:endParaRPr sz="600" b="1">
              <a:solidFill>
                <a:schemeClr val="dk1"/>
              </a:solidFill>
            </a:endParaRPr>
          </a:p>
          <a:p>
            <a:pPr marL="457200" lvl="0" indent="0" algn="l" rtl="0">
              <a:spcBef>
                <a:spcPts val="1200"/>
              </a:spcBef>
              <a:spcAft>
                <a:spcPts val="1200"/>
              </a:spcAft>
              <a:buNone/>
            </a:pPr>
            <a:endParaRPr sz="600" b="1">
              <a:solidFill>
                <a:schemeClr val="dk1"/>
              </a:solidFill>
            </a:endParaRPr>
          </a:p>
        </p:txBody>
      </p:sp>
      <p:sp>
        <p:nvSpPr>
          <p:cNvPr id="162" name="Google Shape;162;p22"/>
          <p:cNvSpPr txBox="1">
            <a:spLocks noGrp="1"/>
          </p:cNvSpPr>
          <p:nvPr>
            <p:ph type="body" idx="1"/>
          </p:nvPr>
        </p:nvSpPr>
        <p:spPr>
          <a:xfrm>
            <a:off x="7208425" y="3673925"/>
            <a:ext cx="1935600" cy="1217100"/>
          </a:xfrm>
          <a:prstGeom prst="rect">
            <a:avLst/>
          </a:prstGeom>
          <a:solidFill>
            <a:schemeClr val="lt2"/>
          </a:solidFill>
        </p:spPr>
        <p:txBody>
          <a:bodyPr spcFirstLastPara="1" wrap="square" lIns="91425" tIns="91425" rIns="91425" bIns="91425" anchor="t" anchorCtr="0">
            <a:noAutofit/>
          </a:bodyPr>
          <a:lstStyle/>
          <a:p>
            <a:pPr marL="0" lvl="0" indent="0" algn="l" rtl="0">
              <a:spcBef>
                <a:spcPts val="0"/>
              </a:spcBef>
              <a:spcAft>
                <a:spcPts val="0"/>
              </a:spcAft>
              <a:buNone/>
            </a:pPr>
            <a:r>
              <a:rPr lang="lt" sz="600" b="1" u="sng">
                <a:solidFill>
                  <a:schemeClr val="dk1"/>
                </a:solidFill>
              </a:rPr>
              <a:t>IŠVADOS:</a:t>
            </a:r>
            <a:endParaRPr sz="600" b="1" u="sng">
              <a:solidFill>
                <a:schemeClr val="dk1"/>
              </a:solidFill>
            </a:endParaRPr>
          </a:p>
          <a:p>
            <a:pPr marL="457200" lvl="0" indent="-266700" algn="l" rtl="0">
              <a:spcBef>
                <a:spcPts val="1200"/>
              </a:spcBef>
              <a:spcAft>
                <a:spcPts val="0"/>
              </a:spcAft>
              <a:buClr>
                <a:schemeClr val="dk1"/>
              </a:buClr>
              <a:buSzPts val="600"/>
              <a:buChar char="●"/>
            </a:pPr>
            <a:r>
              <a:rPr lang="lt" sz="600" b="1">
                <a:solidFill>
                  <a:schemeClr val="dk1"/>
                </a:solidFill>
              </a:rPr>
              <a:t>MAUDYNIŲ, PRIEINAMŲ VIEŠŲJŲ PAKRANČIŲ TRŪKUMAS</a:t>
            </a:r>
            <a:endParaRPr sz="600" b="1">
              <a:solidFill>
                <a:schemeClr val="dk1"/>
              </a:solidFill>
            </a:endParaRPr>
          </a:p>
          <a:p>
            <a:pPr marL="457200" lvl="0" indent="-266700" algn="l" rtl="0">
              <a:spcBef>
                <a:spcPts val="0"/>
              </a:spcBef>
              <a:spcAft>
                <a:spcPts val="0"/>
              </a:spcAft>
              <a:buClr>
                <a:schemeClr val="dk1"/>
              </a:buClr>
              <a:buSzPts val="600"/>
              <a:buChar char="●"/>
            </a:pPr>
            <a:r>
              <a:rPr lang="lt" sz="600" b="1">
                <a:solidFill>
                  <a:schemeClr val="dk1"/>
                </a:solidFill>
              </a:rPr>
              <a:t>VIEŠŲ TAKŲ SISTEMOS TRŪKUMAS</a:t>
            </a:r>
            <a:endParaRPr sz="600" b="1">
              <a:solidFill>
                <a:schemeClr val="dk1"/>
              </a:solidFill>
            </a:endParaRPr>
          </a:p>
          <a:p>
            <a:pPr marL="457200" lvl="0" indent="-266700" algn="l" rtl="0">
              <a:spcBef>
                <a:spcPts val="0"/>
              </a:spcBef>
              <a:spcAft>
                <a:spcPts val="0"/>
              </a:spcAft>
              <a:buClr>
                <a:schemeClr val="dk1"/>
              </a:buClr>
              <a:buSzPts val="600"/>
              <a:buChar char="●"/>
            </a:pPr>
            <a:r>
              <a:rPr lang="lt" sz="600" b="1">
                <a:solidFill>
                  <a:schemeClr val="dk1"/>
                </a:solidFill>
              </a:rPr>
              <a:t>GAMTOS KAIP VERTYBĖS APSAUGA, POREIKIS PRITAIKYTI JOS PAŽINIMUI</a:t>
            </a:r>
            <a:endParaRPr sz="600" b="1">
              <a:solidFill>
                <a:schemeClr val="dk1"/>
              </a:solidFill>
            </a:endParaRPr>
          </a:p>
          <a:p>
            <a:pPr marL="457200" lvl="0" indent="-266700" algn="l" rtl="0">
              <a:spcBef>
                <a:spcPts val="0"/>
              </a:spcBef>
              <a:spcAft>
                <a:spcPts val="0"/>
              </a:spcAft>
              <a:buClr>
                <a:schemeClr val="dk1"/>
              </a:buClr>
              <a:buSzPts val="600"/>
              <a:buChar char="●"/>
            </a:pPr>
            <a:r>
              <a:rPr lang="lt" sz="600" b="1">
                <a:solidFill>
                  <a:schemeClr val="dk1"/>
                </a:solidFill>
              </a:rPr>
              <a:t>VIEŠŲJŲ FUNKCIJŲ TRŪKUMAS</a:t>
            </a:r>
            <a:endParaRPr sz="600" b="1">
              <a:solidFill>
                <a:schemeClr val="dk1"/>
              </a:solidFill>
            </a:endParaRPr>
          </a:p>
        </p:txBody>
      </p:sp>
      <p:sp>
        <p:nvSpPr>
          <p:cNvPr id="163" name="Google Shape;163;p22"/>
          <p:cNvSpPr txBox="1"/>
          <p:nvPr/>
        </p:nvSpPr>
        <p:spPr>
          <a:xfrm>
            <a:off x="206450" y="230750"/>
            <a:ext cx="1484400" cy="9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SUSITIKIMAS SU BENDRUOMENE</a:t>
            </a:r>
            <a:endParaRPr sz="1200" b="1">
              <a:solidFill>
                <a:schemeClr val="dk2"/>
              </a:solidFill>
            </a:endParaRPr>
          </a:p>
          <a:p>
            <a:pPr marL="0" lvl="0" indent="0" algn="l" rtl="0">
              <a:spcBef>
                <a:spcPts val="0"/>
              </a:spcBef>
              <a:spcAft>
                <a:spcPts val="0"/>
              </a:spcAft>
              <a:buNone/>
            </a:pPr>
            <a:endParaRPr sz="1200" b="1">
              <a:solidFill>
                <a:schemeClr val="dk2"/>
              </a:solidFill>
            </a:endParaRPr>
          </a:p>
          <a:p>
            <a:pPr marL="0" lvl="0" indent="0" algn="l" rtl="0">
              <a:spcBef>
                <a:spcPts val="0"/>
              </a:spcBef>
              <a:spcAft>
                <a:spcPts val="0"/>
              </a:spcAft>
              <a:buNone/>
            </a:pPr>
            <a:r>
              <a:rPr lang="lt" sz="1200" b="1">
                <a:solidFill>
                  <a:schemeClr val="dk2"/>
                </a:solidFill>
              </a:rPr>
              <a:t>2025 11</a:t>
            </a:r>
            <a:endParaRPr sz="1200" b="1">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a:spLocks noGrp="1"/>
          </p:cNvSpPr>
          <p:nvPr>
            <p:ph type="ctrTitle"/>
          </p:nvPr>
        </p:nvSpPr>
        <p:spPr>
          <a:xfrm>
            <a:off x="311700" y="86700"/>
            <a:ext cx="8520600" cy="451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SzPts val="990"/>
              <a:buNone/>
            </a:pPr>
            <a:r>
              <a:rPr lang="lt" sz="1210" b="1">
                <a:solidFill>
                  <a:schemeClr val="dk2"/>
                </a:solidFill>
              </a:rPr>
              <a:t>PAGRINDINĖS ESAMOS BŪKLĖS IŠVADOS</a:t>
            </a:r>
            <a:endParaRPr sz="1210" b="1">
              <a:solidFill>
                <a:schemeClr val="dk2"/>
              </a:solidFill>
            </a:endParaRPr>
          </a:p>
        </p:txBody>
      </p:sp>
      <p:sp>
        <p:nvSpPr>
          <p:cNvPr id="169" name="Google Shape;169;p23"/>
          <p:cNvSpPr/>
          <p:nvPr/>
        </p:nvSpPr>
        <p:spPr>
          <a:xfrm>
            <a:off x="311700" y="578125"/>
            <a:ext cx="8520600" cy="4379400"/>
          </a:xfrm>
          <a:prstGeom prst="roundRect">
            <a:avLst>
              <a:gd name="adj" fmla="val 16667"/>
            </a:avLst>
          </a:prstGeom>
          <a:solidFill>
            <a:schemeClr val="lt1"/>
          </a:solidFill>
          <a:ln w="38100"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0"/>
              </a:spcAft>
              <a:buNone/>
            </a:pPr>
            <a:r>
              <a:rPr lang="lt" sz="1000">
                <a:solidFill>
                  <a:schemeClr val="dk1"/>
                </a:solidFill>
              </a:rPr>
              <a:t>Pagal BP 540 punktą: „siekiant paskirstyti poilsiautojų srautus didesnėje teritorijoje ir sumažinti pajūrio juostos rekreacinių išteklių apkrovą“, verta svarstyti galimybę dėl kurortinės vietovės statuso įgyjimo, nes bendrame Lietuvos poilsio ir kurortologijos scenarijuje kaimai turi unikalių ir su kitomis vietovėmis nepanašių kurortinių veiklų užuomazgas. </a:t>
            </a:r>
            <a:endParaRPr sz="1000">
              <a:solidFill>
                <a:schemeClr val="dk1"/>
              </a:solidFill>
            </a:endParaRPr>
          </a:p>
          <a:p>
            <a:pPr marL="0" lvl="0" indent="0" algn="l" rtl="0">
              <a:lnSpc>
                <a:spcPct val="115000"/>
              </a:lnSpc>
              <a:spcBef>
                <a:spcPts val="1200"/>
              </a:spcBef>
              <a:spcAft>
                <a:spcPts val="0"/>
              </a:spcAft>
              <a:buNone/>
            </a:pPr>
            <a:r>
              <a:rPr lang="lt" sz="1000">
                <a:solidFill>
                  <a:schemeClr val="dk1"/>
                </a:solidFill>
              </a:rPr>
              <a:t>  Projektuojamų kaimų geografinė lokacija yra akivaizdus linijinės partnerysčių struktūros papildinys nuo Smiltynės iki Kintų su „Kurortinės teritorijos prioritetu, siekiant kurorto statuso“ per žemyninėje dalyje esančias Klaipėdos Stariškes ir Dreverną. Gaunasi labai nuosekli ir logiška LR BP sprendinių detalizacija.</a:t>
            </a:r>
            <a:endParaRPr sz="1000">
              <a:solidFill>
                <a:schemeClr val="dk1"/>
              </a:solidFill>
            </a:endParaRPr>
          </a:p>
          <a:p>
            <a:pPr marL="0" lvl="0" indent="0" algn="l" rtl="0">
              <a:lnSpc>
                <a:spcPct val="115000"/>
              </a:lnSpc>
              <a:spcBef>
                <a:spcPts val="1200"/>
              </a:spcBef>
              <a:spcAft>
                <a:spcPts val="0"/>
              </a:spcAft>
              <a:buNone/>
            </a:pPr>
            <a:r>
              <a:rPr lang="lt" sz="1000">
                <a:solidFill>
                  <a:schemeClr val="dk1"/>
                </a:solidFill>
              </a:rPr>
              <a:t>Linijinė lizdinė urbanistinė struktūra yra esminis teritorijos urbanistinio identiteto bruožas ir sąlyga. Naujojo ir senojo užstatymo dermė teritorijoje sukuria unikalią ir patrauklią vietą visų tipų turizmui.</a:t>
            </a:r>
            <a:endParaRPr sz="1000">
              <a:solidFill>
                <a:schemeClr val="dk1"/>
              </a:solidFill>
            </a:endParaRPr>
          </a:p>
          <a:p>
            <a:pPr marL="0" lvl="0" indent="0" algn="l" rtl="0">
              <a:lnSpc>
                <a:spcPct val="115000"/>
              </a:lnSpc>
              <a:spcBef>
                <a:spcPts val="1200"/>
              </a:spcBef>
              <a:spcAft>
                <a:spcPts val="0"/>
              </a:spcAft>
              <a:buNone/>
            </a:pPr>
            <a:r>
              <a:rPr lang="lt" sz="1000">
                <a:solidFill>
                  <a:schemeClr val="dk1"/>
                </a:solidFill>
              </a:rPr>
              <a:t>Pradėta plėtoti vandens kanalų infrastruktūra yra unikalus reiškinys Lietuvoje.</a:t>
            </a:r>
            <a:endParaRPr sz="1000">
              <a:solidFill>
                <a:schemeClr val="dk1"/>
              </a:solidFill>
            </a:endParaRPr>
          </a:p>
          <a:p>
            <a:pPr marL="0" lvl="0" indent="0" algn="l" rtl="0">
              <a:lnSpc>
                <a:spcPct val="115000"/>
              </a:lnSpc>
              <a:spcBef>
                <a:spcPts val="1200"/>
              </a:spcBef>
              <a:spcAft>
                <a:spcPts val="0"/>
              </a:spcAft>
              <a:buNone/>
            </a:pPr>
            <a:r>
              <a:rPr lang="lt" sz="1000">
                <a:solidFill>
                  <a:schemeClr val="dk1"/>
                </a:solidFill>
              </a:rPr>
              <a:t>Drevernoje ir Svencelėje gyvena apie 560 gyventojų, tačiau šiltuoju metų laiku per dieną apsilanko apie 1000 lankytojų. </a:t>
            </a:r>
            <a:endParaRPr sz="1000">
              <a:solidFill>
                <a:schemeClr val="dk1"/>
              </a:solidFill>
            </a:endParaRPr>
          </a:p>
          <a:p>
            <a:pPr marL="0" lvl="0" indent="0" algn="l" rtl="0">
              <a:lnSpc>
                <a:spcPct val="115000"/>
              </a:lnSpc>
              <a:spcBef>
                <a:spcPts val="1200"/>
              </a:spcBef>
              <a:spcAft>
                <a:spcPts val="0"/>
              </a:spcAft>
              <a:buNone/>
            </a:pPr>
            <a:r>
              <a:rPr lang="lt" sz="1000">
                <a:solidFill>
                  <a:schemeClr val="dk1"/>
                </a:solidFill>
              </a:rPr>
              <a:t>2017 m. Drevernoje ir Svencelėje buvo apie 280 būstų (Dreverna – 210, Svencelė – 70). Gyventojų san-tykis siekė maždaug 2 asmenis viename būste. 2017–2025 m. būsto fondas išaugo apie 325 vienetais, daugiausia per privačius rekreacinius ir gyvenamuosius projektus („Svencelės salos“, „Kopa vilkui“, „SBA Urban Wind“, kempingai). 2025–2035 m. prognozuojama dar +650 naujų būstų, todėl fondas faktiškai padvigubėtų.</a:t>
            </a:r>
            <a:endParaRPr sz="1000">
              <a:solidFill>
                <a:schemeClr val="dk1"/>
              </a:solidFill>
            </a:endParaRPr>
          </a:p>
          <a:p>
            <a:pPr marL="0" lvl="0" indent="0" algn="l" rtl="0">
              <a:lnSpc>
                <a:spcPct val="115000"/>
              </a:lnSpc>
              <a:spcBef>
                <a:spcPts val="1200"/>
              </a:spcBef>
              <a:spcAft>
                <a:spcPts val="0"/>
              </a:spcAft>
              <a:buNone/>
            </a:pPr>
            <a:r>
              <a:rPr lang="lt" sz="1000">
                <a:solidFill>
                  <a:schemeClr val="dk1"/>
                </a:solidFill>
              </a:rPr>
              <a:t>Kaimuose yra itin gera aplinkos būklė (nėra stacionarių oro taršos šaltinių, sezoninis triukšmas neviršija ribinių normų, Kuršių marių pakrantės vanduo ties Dreverna pasižymi labai geros–geros ekologinės būklės rodikliais).</a:t>
            </a:r>
            <a:endParaRPr sz="1000">
              <a:solidFill>
                <a:schemeClr val="dk1"/>
              </a:solidFill>
            </a:endParaRPr>
          </a:p>
          <a:p>
            <a:pPr marL="0" lvl="0" indent="0" algn="l" rtl="0">
              <a:lnSpc>
                <a:spcPct val="115000"/>
              </a:lnSpc>
              <a:spcBef>
                <a:spcPts val="1200"/>
              </a:spcBef>
              <a:spcAft>
                <a:spcPts val="0"/>
              </a:spcAft>
              <a:buNone/>
            </a:pPr>
            <a:endParaRPr sz="1000">
              <a:solidFill>
                <a:schemeClr val="dk1"/>
              </a:solidFill>
            </a:endParaRPr>
          </a:p>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1200"/>
              </a:spcAft>
              <a:buNone/>
            </a:pPr>
            <a:endParaRPr sz="11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4"/>
          <p:cNvSpPr txBox="1"/>
          <p:nvPr/>
        </p:nvSpPr>
        <p:spPr>
          <a:xfrm>
            <a:off x="3235850" y="851275"/>
            <a:ext cx="2625600" cy="3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u="sng">
                <a:solidFill>
                  <a:schemeClr val="dk2"/>
                </a:solidFill>
              </a:rPr>
              <a:t>URBANISTINĖ IDĖJA / KRYPTIS </a:t>
            </a:r>
            <a:endParaRPr sz="1200" b="1" u="sng">
              <a:solidFill>
                <a:schemeClr val="dk2"/>
              </a:solidFill>
            </a:endParaRPr>
          </a:p>
        </p:txBody>
      </p:sp>
      <p:sp>
        <p:nvSpPr>
          <p:cNvPr id="175" name="Google Shape;175;p24"/>
          <p:cNvSpPr/>
          <p:nvPr/>
        </p:nvSpPr>
        <p:spPr>
          <a:xfrm>
            <a:off x="1456400" y="1728200"/>
            <a:ext cx="2338500" cy="1836000"/>
          </a:xfrm>
          <a:prstGeom prst="roundRect">
            <a:avLst>
              <a:gd name="adj" fmla="val 16667"/>
            </a:avLst>
          </a:prstGeom>
          <a:solidFill>
            <a:srgbClr val="C9DAF8"/>
          </a:solidFill>
          <a:ln w="7620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b="1"/>
              <a:t>APGYVENDINTAS SEZONINIS PAMARIO RUOŽAS</a:t>
            </a:r>
            <a:endParaRPr b="1"/>
          </a:p>
        </p:txBody>
      </p:sp>
      <p:sp>
        <p:nvSpPr>
          <p:cNvPr id="176" name="Google Shape;176;p24"/>
          <p:cNvSpPr/>
          <p:nvPr/>
        </p:nvSpPr>
        <p:spPr>
          <a:xfrm>
            <a:off x="5408700" y="1702550"/>
            <a:ext cx="2338500" cy="1836000"/>
          </a:xfrm>
          <a:prstGeom prst="roundRect">
            <a:avLst>
              <a:gd name="adj" fmla="val 16667"/>
            </a:avLst>
          </a:prstGeom>
          <a:solidFill>
            <a:srgbClr val="FFE599"/>
          </a:solidFill>
          <a:ln w="762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b="1"/>
              <a:t>KURORTINĖ TERITORIJA</a:t>
            </a:r>
            <a:endParaRPr b="1"/>
          </a:p>
        </p:txBody>
      </p:sp>
      <p:sp>
        <p:nvSpPr>
          <p:cNvPr id="177" name="Google Shape;177;p24"/>
          <p:cNvSpPr txBox="1"/>
          <p:nvPr/>
        </p:nvSpPr>
        <p:spPr>
          <a:xfrm>
            <a:off x="4315650" y="2187275"/>
            <a:ext cx="512700" cy="4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-AR-</a:t>
            </a:r>
            <a:endParaRPr sz="1200" b="1">
              <a:solidFill>
                <a:schemeClr val="dk2"/>
              </a:solidFill>
            </a:endParaRPr>
          </a:p>
        </p:txBody>
      </p:sp>
      <p:sp>
        <p:nvSpPr>
          <p:cNvPr id="178" name="Google Shape;178;p24"/>
          <p:cNvSpPr/>
          <p:nvPr/>
        </p:nvSpPr>
        <p:spPr>
          <a:xfrm>
            <a:off x="5435800" y="1302550"/>
            <a:ext cx="2671800" cy="312900"/>
          </a:xfrm>
          <a:prstGeom prst="rightArrow">
            <a:avLst>
              <a:gd name="adj1" fmla="val 50000"/>
              <a:gd name="adj2" fmla="val 50000"/>
            </a:avLst>
          </a:prstGeom>
          <a:solidFill>
            <a:srgbClr val="FFE599"/>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 name="Google Shape;179;p24"/>
          <p:cNvSpPr/>
          <p:nvPr/>
        </p:nvSpPr>
        <p:spPr>
          <a:xfrm>
            <a:off x="1112800" y="1302550"/>
            <a:ext cx="2625600" cy="312900"/>
          </a:xfrm>
          <a:prstGeom prst="leftArrow">
            <a:avLst>
              <a:gd name="adj1" fmla="val 50000"/>
              <a:gd name="adj2" fmla="val 50000"/>
            </a:avLst>
          </a:prstGeom>
          <a:solidFill>
            <a:srgbClr val="9FC5E8"/>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4"/>
          <p:cNvSpPr txBox="1"/>
          <p:nvPr/>
        </p:nvSpPr>
        <p:spPr>
          <a:xfrm>
            <a:off x="4320350" y="2507650"/>
            <a:ext cx="456600" cy="7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3600" b="1">
                <a:solidFill>
                  <a:schemeClr val="dk2"/>
                </a:solidFill>
              </a:rPr>
              <a:t>?</a:t>
            </a:r>
            <a:endParaRPr sz="3600" b="1">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5" title="gregoire-jeanneau-WGN8JEydnzo-unsplash.jpg"/>
          <p:cNvPicPr preferRelativeResize="0"/>
          <p:nvPr/>
        </p:nvPicPr>
        <p:blipFill rotWithShape="1">
          <a:blip r:embed="rId3">
            <a:alphaModFix amt="24000"/>
          </a:blip>
          <a:srcRect r="2543" b="17749"/>
          <a:stretch/>
        </p:blipFill>
        <p:spPr>
          <a:xfrm>
            <a:off x="0" y="0"/>
            <a:ext cx="9144003" cy="5143501"/>
          </a:xfrm>
          <a:prstGeom prst="rect">
            <a:avLst/>
          </a:prstGeom>
          <a:noFill/>
          <a:ln>
            <a:noFill/>
          </a:ln>
        </p:spPr>
      </p:pic>
      <p:sp>
        <p:nvSpPr>
          <p:cNvPr id="186" name="Google Shape;186;p25"/>
          <p:cNvSpPr txBox="1">
            <a:spLocks noGrp="1"/>
          </p:cNvSpPr>
          <p:nvPr>
            <p:ph type="ctrTitle" idx="4294967295"/>
          </p:nvPr>
        </p:nvSpPr>
        <p:spPr>
          <a:xfrm>
            <a:off x="750200" y="2981975"/>
            <a:ext cx="3408900" cy="1269900"/>
          </a:xfrm>
          <a:prstGeom prst="rect">
            <a:avLst/>
          </a:prstGeom>
          <a:noFill/>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lt" sz="2300" b="1">
                <a:solidFill>
                  <a:schemeClr val="dk2"/>
                </a:solidFill>
              </a:rPr>
              <a:t>KURORTINĖS TERITORIJOS VYSTYMO GALIMYBĖS</a:t>
            </a:r>
            <a:endParaRPr sz="6400" b="1">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p:nvPr/>
        </p:nvSpPr>
        <p:spPr>
          <a:xfrm>
            <a:off x="375700" y="280450"/>
            <a:ext cx="1949400" cy="10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KAS YRA KURORTAS?</a:t>
            </a:r>
            <a:endParaRPr sz="1200" b="1">
              <a:solidFill>
                <a:schemeClr val="dk2"/>
              </a:solidFill>
            </a:endParaRPr>
          </a:p>
        </p:txBody>
      </p:sp>
      <p:sp>
        <p:nvSpPr>
          <p:cNvPr id="192" name="Google Shape;192;p26"/>
          <p:cNvSpPr/>
          <p:nvPr/>
        </p:nvSpPr>
        <p:spPr>
          <a:xfrm>
            <a:off x="365325" y="861475"/>
            <a:ext cx="2346600" cy="3852900"/>
          </a:xfrm>
          <a:prstGeom prst="roundRect">
            <a:avLst>
              <a:gd name="adj" fmla="val 16667"/>
            </a:avLst>
          </a:prstGeom>
          <a:solidFill>
            <a:schemeClr val="lt1"/>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lt" sz="1100" b="1">
                <a:solidFill>
                  <a:schemeClr val="dk2"/>
                </a:solidFill>
              </a:rPr>
              <a:t>Kurortas – gyvenamoji vietovė, kurioje yra moksliškai ištirtų ir pripažintų gamtinių gydomųjų veiksnių, rekreacinių teritorijų, vandens telkinių, išplėtota specialioji infrastruktūra šiems veiksniams naudoti gydymo, sveikatinimo, turizmo ir poilsio reikmėms ir kuriai įstatymu suteiktas kurorto statusas.</a:t>
            </a:r>
            <a:endParaRPr sz="1100" b="1">
              <a:solidFill>
                <a:schemeClr val="dk2"/>
              </a:solidFill>
            </a:endParaRPr>
          </a:p>
          <a:p>
            <a:pPr marL="0" lvl="0" indent="0" algn="just" rtl="0">
              <a:lnSpc>
                <a:spcPct val="115000"/>
              </a:lnSpc>
              <a:spcBef>
                <a:spcPts val="0"/>
              </a:spcBef>
              <a:spcAft>
                <a:spcPts val="0"/>
              </a:spcAft>
              <a:buClr>
                <a:schemeClr val="dk1"/>
              </a:buClr>
              <a:buSzPts val="1100"/>
              <a:buFont typeface="Arial"/>
              <a:buNone/>
            </a:pPr>
            <a:endParaRPr sz="1100" b="1">
              <a:solidFill>
                <a:schemeClr val="dk2"/>
              </a:solidFill>
            </a:endParaRPr>
          </a:p>
          <a:p>
            <a:pPr marL="0" lvl="0" indent="0" algn="r" rtl="0">
              <a:lnSpc>
                <a:spcPct val="115000"/>
              </a:lnSpc>
              <a:spcBef>
                <a:spcPts val="0"/>
              </a:spcBef>
              <a:spcAft>
                <a:spcPts val="0"/>
              </a:spcAft>
              <a:buNone/>
            </a:pPr>
            <a:endParaRPr sz="700" b="1">
              <a:solidFill>
                <a:schemeClr val="dk2"/>
              </a:solidFill>
            </a:endParaRPr>
          </a:p>
          <a:p>
            <a:pPr marL="0" lvl="0" indent="0" algn="r" rtl="0">
              <a:lnSpc>
                <a:spcPct val="115000"/>
              </a:lnSpc>
              <a:spcBef>
                <a:spcPts val="0"/>
              </a:spcBef>
              <a:spcAft>
                <a:spcPts val="0"/>
              </a:spcAft>
              <a:buClr>
                <a:schemeClr val="dk1"/>
              </a:buClr>
              <a:buSzPts val="1100"/>
              <a:buFont typeface="Arial"/>
              <a:buNone/>
            </a:pPr>
            <a:r>
              <a:rPr lang="lt" sz="700" b="1">
                <a:solidFill>
                  <a:schemeClr val="dk2"/>
                </a:solidFill>
              </a:rPr>
              <a:t>Lietuvos Respublikos kurortų ir kurortinių teritorijų darnaus vystymo įstatymas</a:t>
            </a:r>
            <a:endParaRPr sz="700" b="1">
              <a:solidFill>
                <a:schemeClr val="dk2"/>
              </a:solidFill>
            </a:endParaRPr>
          </a:p>
        </p:txBody>
      </p:sp>
      <p:sp>
        <p:nvSpPr>
          <p:cNvPr id="193" name="Google Shape;193;p26"/>
          <p:cNvSpPr/>
          <p:nvPr/>
        </p:nvSpPr>
        <p:spPr>
          <a:xfrm>
            <a:off x="3470988" y="761375"/>
            <a:ext cx="1556700" cy="1042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lt" sz="900" b="1" u="sng">
                <a:solidFill>
                  <a:schemeClr val="dk1"/>
                </a:solidFill>
              </a:rPr>
              <a:t>Pagal sezoną:</a:t>
            </a:r>
            <a:endParaRPr sz="9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•Vasaros</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•Žiemos</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•Veikiantys visus metus</a:t>
            </a:r>
            <a:endParaRPr sz="900">
              <a:solidFill>
                <a:schemeClr val="dk1"/>
              </a:solidFill>
            </a:endParaRPr>
          </a:p>
        </p:txBody>
      </p:sp>
      <p:sp>
        <p:nvSpPr>
          <p:cNvPr id="194" name="Google Shape;194;p26"/>
          <p:cNvSpPr/>
          <p:nvPr/>
        </p:nvSpPr>
        <p:spPr>
          <a:xfrm>
            <a:off x="3470988" y="2212938"/>
            <a:ext cx="1556700" cy="1042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9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b="1" u="sng">
                <a:solidFill>
                  <a:schemeClr val="dk1"/>
                </a:solidFill>
              </a:rPr>
              <a:t>Pagal gydymo būdą:</a:t>
            </a:r>
            <a:endParaRPr sz="9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•Klimatiniai</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•Balneologiniai</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•Speleo (purvo)</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•Mišrūs</a:t>
            </a:r>
            <a:endParaRPr sz="900">
              <a:solidFill>
                <a:schemeClr val="dk1"/>
              </a:solidFill>
            </a:endParaRPr>
          </a:p>
          <a:p>
            <a:pPr marL="0" lvl="0" indent="0" algn="l" rtl="0">
              <a:lnSpc>
                <a:spcPct val="115000"/>
              </a:lnSpc>
              <a:spcBef>
                <a:spcPts val="0"/>
              </a:spcBef>
              <a:spcAft>
                <a:spcPts val="0"/>
              </a:spcAft>
              <a:buNone/>
            </a:pPr>
            <a:endParaRPr sz="1100" b="1" u="sng">
              <a:solidFill>
                <a:schemeClr val="dk1"/>
              </a:solidFill>
            </a:endParaRPr>
          </a:p>
        </p:txBody>
      </p:sp>
      <p:sp>
        <p:nvSpPr>
          <p:cNvPr id="195" name="Google Shape;195;p26"/>
          <p:cNvSpPr/>
          <p:nvPr/>
        </p:nvSpPr>
        <p:spPr>
          <a:xfrm>
            <a:off x="3470988" y="3664500"/>
            <a:ext cx="1556700" cy="1042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lt" sz="900" b="1" u="sng">
                <a:solidFill>
                  <a:schemeClr val="dk1"/>
                </a:solidFill>
              </a:rPr>
              <a:t>Pagal funkcijas:</a:t>
            </a:r>
            <a:endParaRPr sz="9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•Gydomieji</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•Rekreaciniai</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•Reabilitaciniai</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•Prevenciniai (poilsiniai)</a:t>
            </a:r>
            <a:endParaRPr sz="900">
              <a:solidFill>
                <a:schemeClr val="dk1"/>
              </a:solidFill>
            </a:endParaRPr>
          </a:p>
          <a:p>
            <a:pPr marL="0" lvl="0" indent="0" algn="l" rtl="0">
              <a:lnSpc>
                <a:spcPct val="115000"/>
              </a:lnSpc>
              <a:spcBef>
                <a:spcPts val="0"/>
              </a:spcBef>
              <a:spcAft>
                <a:spcPts val="0"/>
              </a:spcAft>
              <a:buNone/>
            </a:pPr>
            <a:endParaRPr sz="500" b="1" u="sng">
              <a:solidFill>
                <a:schemeClr val="dk1"/>
              </a:solidFill>
            </a:endParaRPr>
          </a:p>
        </p:txBody>
      </p:sp>
      <p:sp>
        <p:nvSpPr>
          <p:cNvPr id="196" name="Google Shape;196;p26"/>
          <p:cNvSpPr/>
          <p:nvPr/>
        </p:nvSpPr>
        <p:spPr>
          <a:xfrm>
            <a:off x="5346700" y="761363"/>
            <a:ext cx="1556700" cy="1042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0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b="1" u="sng">
                <a:solidFill>
                  <a:schemeClr val="dk1"/>
                </a:solidFill>
              </a:rPr>
              <a:t>Pagal paslaugų specifiką:</a:t>
            </a:r>
            <a:endParaRPr sz="9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•Poilsio</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•Gydomieji</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•Mišrieji</a:t>
            </a:r>
            <a:endParaRPr sz="900">
              <a:solidFill>
                <a:schemeClr val="dk1"/>
              </a:solidFill>
            </a:endParaRPr>
          </a:p>
          <a:p>
            <a:pPr marL="0" lvl="0" indent="0" algn="l" rtl="0">
              <a:lnSpc>
                <a:spcPct val="115000"/>
              </a:lnSpc>
              <a:spcBef>
                <a:spcPts val="0"/>
              </a:spcBef>
              <a:spcAft>
                <a:spcPts val="0"/>
              </a:spcAft>
              <a:buNone/>
            </a:pPr>
            <a:endParaRPr sz="1000" b="1" u="sng">
              <a:solidFill>
                <a:schemeClr val="dk1"/>
              </a:solidFill>
            </a:endParaRPr>
          </a:p>
          <a:p>
            <a:pPr marL="0" lvl="0" indent="0" algn="l" rtl="0">
              <a:lnSpc>
                <a:spcPct val="115000"/>
              </a:lnSpc>
              <a:spcBef>
                <a:spcPts val="0"/>
              </a:spcBef>
              <a:spcAft>
                <a:spcPts val="0"/>
              </a:spcAft>
              <a:buNone/>
            </a:pPr>
            <a:endParaRPr sz="500" b="1" u="sng">
              <a:solidFill>
                <a:schemeClr val="dk1"/>
              </a:solidFill>
            </a:endParaRPr>
          </a:p>
        </p:txBody>
      </p:sp>
      <p:sp>
        <p:nvSpPr>
          <p:cNvPr id="197" name="Google Shape;197;p26"/>
          <p:cNvSpPr/>
          <p:nvPr/>
        </p:nvSpPr>
        <p:spPr>
          <a:xfrm>
            <a:off x="7222400" y="776150"/>
            <a:ext cx="1556700" cy="1042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9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b="1" u="sng">
                <a:solidFill>
                  <a:schemeClr val="dk1"/>
                </a:solidFill>
              </a:rPr>
              <a:t>Pagal vietą:</a:t>
            </a:r>
            <a:endParaRPr sz="9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•Pajūrio</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•Kontinentiniai</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•Jūriniai</a:t>
            </a:r>
            <a:endParaRPr sz="900">
              <a:solidFill>
                <a:schemeClr val="dk1"/>
              </a:solidFill>
            </a:endParaRPr>
          </a:p>
          <a:p>
            <a:pPr marL="0" lvl="0" indent="0" algn="l" rtl="0">
              <a:lnSpc>
                <a:spcPct val="115000"/>
              </a:lnSpc>
              <a:spcBef>
                <a:spcPts val="0"/>
              </a:spcBef>
              <a:spcAft>
                <a:spcPts val="0"/>
              </a:spcAft>
              <a:buNone/>
            </a:pPr>
            <a:endParaRPr sz="1000" b="1" u="sng">
              <a:solidFill>
                <a:schemeClr val="dk1"/>
              </a:solidFill>
            </a:endParaRPr>
          </a:p>
          <a:p>
            <a:pPr marL="0" lvl="0" indent="0" algn="l" rtl="0">
              <a:lnSpc>
                <a:spcPct val="115000"/>
              </a:lnSpc>
              <a:spcBef>
                <a:spcPts val="0"/>
              </a:spcBef>
              <a:spcAft>
                <a:spcPts val="0"/>
              </a:spcAft>
              <a:buNone/>
            </a:pPr>
            <a:endParaRPr sz="500" b="1" u="sng">
              <a:solidFill>
                <a:schemeClr val="dk1"/>
              </a:solidFill>
            </a:endParaRPr>
          </a:p>
        </p:txBody>
      </p:sp>
      <p:sp>
        <p:nvSpPr>
          <p:cNvPr id="198" name="Google Shape;198;p26"/>
          <p:cNvSpPr/>
          <p:nvPr/>
        </p:nvSpPr>
        <p:spPr>
          <a:xfrm>
            <a:off x="5346700" y="3664488"/>
            <a:ext cx="1556700" cy="1042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lt" sz="900" b="1" u="sng">
                <a:solidFill>
                  <a:schemeClr val="dk1"/>
                </a:solidFill>
              </a:rPr>
              <a:t>Pagal reikšmę:</a:t>
            </a:r>
            <a:endParaRPr sz="9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•Respublikinės reikšmės</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•Vietinės reikšmės</a:t>
            </a:r>
            <a:endParaRPr sz="900">
              <a:solidFill>
                <a:schemeClr val="dk1"/>
              </a:solidFill>
            </a:endParaRPr>
          </a:p>
          <a:p>
            <a:pPr marL="0" lvl="0" indent="0" algn="l" rtl="0">
              <a:lnSpc>
                <a:spcPct val="115000"/>
              </a:lnSpc>
              <a:spcBef>
                <a:spcPts val="0"/>
              </a:spcBef>
              <a:spcAft>
                <a:spcPts val="0"/>
              </a:spcAft>
              <a:buNone/>
            </a:pPr>
            <a:endParaRPr sz="1000" b="1" u="sng">
              <a:solidFill>
                <a:schemeClr val="dk1"/>
              </a:solidFill>
            </a:endParaRPr>
          </a:p>
          <a:p>
            <a:pPr marL="0" lvl="0" indent="0" algn="l" rtl="0">
              <a:lnSpc>
                <a:spcPct val="115000"/>
              </a:lnSpc>
              <a:spcBef>
                <a:spcPts val="0"/>
              </a:spcBef>
              <a:spcAft>
                <a:spcPts val="0"/>
              </a:spcAft>
              <a:buNone/>
            </a:pPr>
            <a:endParaRPr sz="500" b="1" u="sng">
              <a:solidFill>
                <a:schemeClr val="dk1"/>
              </a:solidFill>
            </a:endParaRPr>
          </a:p>
        </p:txBody>
      </p:sp>
      <p:sp>
        <p:nvSpPr>
          <p:cNvPr id="199" name="Google Shape;199;p26"/>
          <p:cNvSpPr/>
          <p:nvPr/>
        </p:nvSpPr>
        <p:spPr>
          <a:xfrm>
            <a:off x="7222400" y="3679275"/>
            <a:ext cx="1556700" cy="1042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9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b="1" u="sng">
                <a:solidFill>
                  <a:schemeClr val="dk1"/>
                </a:solidFill>
              </a:rPr>
              <a:t>Pagal urbanizacijos lygį:</a:t>
            </a:r>
            <a:endParaRPr sz="900" b="1" u="sng">
              <a:solidFill>
                <a:schemeClr val="dk1"/>
              </a:solidFill>
            </a:endParaRPr>
          </a:p>
          <a:p>
            <a:pPr marL="0" lvl="0" indent="0" algn="l" rtl="0">
              <a:lnSpc>
                <a:spcPct val="115000"/>
              </a:lnSpc>
              <a:spcBef>
                <a:spcPts val="0"/>
              </a:spcBef>
              <a:spcAft>
                <a:spcPts val="0"/>
              </a:spcAft>
              <a:buNone/>
            </a:pPr>
            <a:r>
              <a:rPr lang="lt" sz="900">
                <a:solidFill>
                  <a:schemeClr val="dk1"/>
                </a:solidFill>
              </a:rPr>
              <a:t>• Kurortiniai miestai</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•Kurortiniai kaimai</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•Kurortinės vietovės</a:t>
            </a:r>
            <a:endParaRPr sz="900">
              <a:solidFill>
                <a:schemeClr val="dk1"/>
              </a:solidFill>
            </a:endParaRPr>
          </a:p>
          <a:p>
            <a:pPr marL="0" lvl="0" indent="0" algn="l" rtl="0">
              <a:lnSpc>
                <a:spcPct val="115000"/>
              </a:lnSpc>
              <a:spcBef>
                <a:spcPts val="0"/>
              </a:spcBef>
              <a:spcAft>
                <a:spcPts val="0"/>
              </a:spcAft>
              <a:buNone/>
            </a:pPr>
            <a:endParaRPr sz="900" b="1" u="sng">
              <a:solidFill>
                <a:schemeClr val="dk1"/>
              </a:solidFill>
            </a:endParaRPr>
          </a:p>
        </p:txBody>
      </p:sp>
      <p:sp>
        <p:nvSpPr>
          <p:cNvPr id="200" name="Google Shape;200;p26"/>
          <p:cNvSpPr/>
          <p:nvPr/>
        </p:nvSpPr>
        <p:spPr>
          <a:xfrm>
            <a:off x="7222400" y="2227713"/>
            <a:ext cx="1556700" cy="1042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9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b="1" u="sng">
                <a:solidFill>
                  <a:schemeClr val="dk1"/>
                </a:solidFill>
              </a:rPr>
              <a:t>Pagal vandens išteklius:</a:t>
            </a:r>
            <a:endParaRPr sz="900"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•Gėlųjų vandenų dumblo</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lt" sz="900">
                <a:solidFill>
                  <a:schemeClr val="dk1"/>
                </a:solidFill>
              </a:rPr>
              <a:t>•Sūriųjų vandenų dumblo</a:t>
            </a:r>
            <a:endParaRPr sz="9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endParaRPr sz="500" b="1" u="sng">
              <a:solidFill>
                <a:schemeClr val="dk1"/>
              </a:solidFill>
            </a:endParaRPr>
          </a:p>
        </p:txBody>
      </p:sp>
      <p:sp>
        <p:nvSpPr>
          <p:cNvPr id="201" name="Google Shape;201;p26"/>
          <p:cNvSpPr/>
          <p:nvPr/>
        </p:nvSpPr>
        <p:spPr>
          <a:xfrm>
            <a:off x="5602750" y="2258900"/>
            <a:ext cx="1044600" cy="9801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lt" sz="800" b="1"/>
              <a:t>KURORTŲ TIPAI</a:t>
            </a:r>
            <a:endParaRPr sz="800" b="1"/>
          </a:p>
        </p:txBody>
      </p:sp>
      <p:sp>
        <p:nvSpPr>
          <p:cNvPr id="202" name="Google Shape;202;p26"/>
          <p:cNvSpPr/>
          <p:nvPr/>
        </p:nvSpPr>
        <p:spPr>
          <a:xfrm>
            <a:off x="6049900" y="2052188"/>
            <a:ext cx="150300" cy="113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3" name="Google Shape;203;p26"/>
          <p:cNvSpPr/>
          <p:nvPr/>
        </p:nvSpPr>
        <p:spPr>
          <a:xfrm>
            <a:off x="6049900" y="3302738"/>
            <a:ext cx="150300" cy="1134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26"/>
          <p:cNvSpPr/>
          <p:nvPr/>
        </p:nvSpPr>
        <p:spPr>
          <a:xfrm>
            <a:off x="6768825" y="2666600"/>
            <a:ext cx="107400" cy="16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p26"/>
          <p:cNvSpPr/>
          <p:nvPr/>
        </p:nvSpPr>
        <p:spPr>
          <a:xfrm>
            <a:off x="5373875" y="2666600"/>
            <a:ext cx="107400" cy="1647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06" name="Google Shape;206;p26"/>
          <p:cNvCxnSpPr/>
          <p:nvPr/>
        </p:nvCxnSpPr>
        <p:spPr>
          <a:xfrm flipH="1">
            <a:off x="3087850" y="622275"/>
            <a:ext cx="7200" cy="4253400"/>
          </a:xfrm>
          <a:prstGeom prst="straightConnector1">
            <a:avLst/>
          </a:prstGeom>
          <a:noFill/>
          <a:ln w="38100" cap="flat" cmpd="sng">
            <a:solidFill>
              <a:schemeClr val="dk2"/>
            </a:solidFill>
            <a:prstDash val="dash"/>
            <a:round/>
            <a:headEnd type="none" w="med" len="med"/>
            <a:tailEnd type="none" w="med" len="med"/>
          </a:ln>
        </p:spPr>
      </p:cxnSp>
      <p:sp>
        <p:nvSpPr>
          <p:cNvPr id="207" name="Google Shape;207;p26"/>
          <p:cNvSpPr/>
          <p:nvPr/>
        </p:nvSpPr>
        <p:spPr>
          <a:xfrm rot="-2700000">
            <a:off x="5559704" y="3091759"/>
            <a:ext cx="107339" cy="164614"/>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6"/>
          <p:cNvSpPr/>
          <p:nvPr/>
        </p:nvSpPr>
        <p:spPr>
          <a:xfrm rot="3101401">
            <a:off x="5559659" y="2176393"/>
            <a:ext cx="107434" cy="164689"/>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6"/>
          <p:cNvSpPr/>
          <p:nvPr/>
        </p:nvSpPr>
        <p:spPr>
          <a:xfrm rot="7835037">
            <a:off x="6560698" y="2176413"/>
            <a:ext cx="107446" cy="164683"/>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6"/>
          <p:cNvSpPr/>
          <p:nvPr/>
        </p:nvSpPr>
        <p:spPr>
          <a:xfrm rot="-8693402">
            <a:off x="6560691" y="3091808"/>
            <a:ext cx="107451" cy="164543"/>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sp>
        <p:nvSpPr>
          <p:cNvPr id="215" name="Google Shape;215;p27"/>
          <p:cNvSpPr txBox="1"/>
          <p:nvPr/>
        </p:nvSpPr>
        <p:spPr>
          <a:xfrm>
            <a:off x="241025" y="256400"/>
            <a:ext cx="2861400" cy="16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KONTEKSTAS</a:t>
            </a:r>
            <a:endParaRPr sz="1200" b="1">
              <a:solidFill>
                <a:schemeClr val="dk2"/>
              </a:solidFill>
            </a:endParaRPr>
          </a:p>
          <a:p>
            <a:pPr marL="0" lvl="0" indent="0" algn="l" rtl="0">
              <a:spcBef>
                <a:spcPts val="0"/>
              </a:spcBef>
              <a:spcAft>
                <a:spcPts val="0"/>
              </a:spcAft>
              <a:buNone/>
            </a:pPr>
            <a:r>
              <a:rPr lang="lt" sz="1200" b="1">
                <a:solidFill>
                  <a:schemeClr val="dk2"/>
                </a:solidFill>
              </a:rPr>
              <a:t>BALTIJOS JŪROS REGIONAS</a:t>
            </a:r>
            <a:endParaRPr sz="1200" b="1">
              <a:solidFill>
                <a:schemeClr val="dk2"/>
              </a:solidFill>
            </a:endParaRPr>
          </a:p>
          <a:p>
            <a:pPr marL="0" lvl="0" indent="0" algn="l" rtl="0">
              <a:spcBef>
                <a:spcPts val="0"/>
              </a:spcBef>
              <a:spcAft>
                <a:spcPts val="0"/>
              </a:spcAft>
              <a:buNone/>
            </a:pPr>
            <a:r>
              <a:rPr lang="lt" sz="1200" b="1">
                <a:solidFill>
                  <a:schemeClr val="dk2"/>
                </a:solidFill>
              </a:rPr>
              <a:t>KURORTAI </a:t>
            </a:r>
            <a:endParaRPr sz="1200" b="1">
              <a:solidFill>
                <a:schemeClr val="dk2"/>
              </a:solidFill>
            </a:endParaRPr>
          </a:p>
        </p:txBody>
      </p:sp>
      <p:sp>
        <p:nvSpPr>
          <p:cNvPr id="216" name="Google Shape;216;p27"/>
          <p:cNvSpPr txBox="1"/>
          <p:nvPr/>
        </p:nvSpPr>
        <p:spPr>
          <a:xfrm>
            <a:off x="384600" y="1205100"/>
            <a:ext cx="2651400" cy="36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100">
                <a:solidFill>
                  <a:schemeClr val="dk2"/>
                </a:solidFill>
              </a:rPr>
              <a:t>Estijoje yra </a:t>
            </a:r>
            <a:r>
              <a:rPr lang="lt" b="1">
                <a:solidFill>
                  <a:srgbClr val="C00000"/>
                </a:solidFill>
              </a:rPr>
              <a:t>6</a:t>
            </a:r>
            <a:r>
              <a:rPr lang="lt" sz="1100">
                <a:solidFill>
                  <a:schemeClr val="dk2"/>
                </a:solidFill>
              </a:rPr>
              <a:t> kurortai;</a:t>
            </a:r>
            <a:endParaRPr sz="1100">
              <a:solidFill>
                <a:schemeClr val="dk2"/>
              </a:solidFill>
            </a:endParaRPr>
          </a:p>
          <a:p>
            <a:pPr marL="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lt" sz="1100">
                <a:solidFill>
                  <a:schemeClr val="dk2"/>
                </a:solidFill>
              </a:rPr>
              <a:t>Latvijoje yra </a:t>
            </a:r>
            <a:r>
              <a:rPr lang="lt" b="1">
                <a:solidFill>
                  <a:srgbClr val="C00000"/>
                </a:solidFill>
              </a:rPr>
              <a:t>2</a:t>
            </a:r>
            <a:r>
              <a:rPr lang="lt" sz="1100">
                <a:solidFill>
                  <a:schemeClr val="dk2"/>
                </a:solidFill>
              </a:rPr>
              <a:t> kurortai;</a:t>
            </a:r>
            <a:endParaRPr sz="1100">
              <a:solidFill>
                <a:schemeClr val="dk2"/>
              </a:solidFill>
            </a:endParaRPr>
          </a:p>
          <a:p>
            <a:pPr marL="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lt" sz="1100" b="1">
                <a:solidFill>
                  <a:schemeClr val="dk2"/>
                </a:solidFill>
              </a:rPr>
              <a:t>Lietuvoje</a:t>
            </a:r>
            <a:r>
              <a:rPr lang="lt" sz="1100">
                <a:solidFill>
                  <a:schemeClr val="dk2"/>
                </a:solidFill>
              </a:rPr>
              <a:t> yra </a:t>
            </a:r>
            <a:r>
              <a:rPr lang="lt" b="1">
                <a:solidFill>
                  <a:srgbClr val="C00000"/>
                </a:solidFill>
              </a:rPr>
              <a:t>4</a:t>
            </a:r>
            <a:r>
              <a:rPr lang="lt" sz="1100">
                <a:solidFill>
                  <a:schemeClr val="dk2"/>
                </a:solidFill>
              </a:rPr>
              <a:t> kurortai ir </a:t>
            </a:r>
            <a:r>
              <a:rPr lang="lt" b="1">
                <a:solidFill>
                  <a:srgbClr val="C00000"/>
                </a:solidFill>
              </a:rPr>
              <a:t>5</a:t>
            </a:r>
            <a:r>
              <a:rPr lang="lt" sz="1100">
                <a:solidFill>
                  <a:schemeClr val="dk2"/>
                </a:solidFill>
              </a:rPr>
              <a:t> kurortinės; teritorijos</a:t>
            </a:r>
            <a:endParaRPr sz="1100">
              <a:solidFill>
                <a:schemeClr val="dk2"/>
              </a:solidFill>
            </a:endParaRPr>
          </a:p>
          <a:p>
            <a:pPr marL="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lt" sz="1100">
                <a:solidFill>
                  <a:schemeClr val="dk2"/>
                </a:solidFill>
              </a:rPr>
              <a:t>Lenkijoje yra </a:t>
            </a:r>
            <a:r>
              <a:rPr lang="lt" b="1">
                <a:solidFill>
                  <a:srgbClr val="C00000"/>
                </a:solidFill>
              </a:rPr>
              <a:t>45</a:t>
            </a:r>
            <a:r>
              <a:rPr lang="lt" sz="1100">
                <a:solidFill>
                  <a:schemeClr val="dk2"/>
                </a:solidFill>
              </a:rPr>
              <a:t> kurortai;</a:t>
            </a:r>
            <a:endParaRPr sz="1100">
              <a:solidFill>
                <a:schemeClr val="dk2"/>
              </a:solidFill>
            </a:endParaRPr>
          </a:p>
          <a:p>
            <a:pPr marL="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lt" sz="1100">
                <a:solidFill>
                  <a:schemeClr val="dk2"/>
                </a:solidFill>
              </a:rPr>
              <a:t>Vokietijoje yra </a:t>
            </a:r>
            <a:r>
              <a:rPr lang="lt" b="1">
                <a:solidFill>
                  <a:srgbClr val="C00000"/>
                </a:solidFill>
              </a:rPr>
              <a:t>daugiau nei 350 kurortų;</a:t>
            </a:r>
            <a:endParaRPr b="1">
              <a:solidFill>
                <a:srgbClr val="C00000"/>
              </a:solidFill>
            </a:endParaRPr>
          </a:p>
          <a:p>
            <a:pPr marL="0" lvl="0" indent="0" algn="l" rtl="0">
              <a:spcBef>
                <a:spcPts val="0"/>
              </a:spcBef>
              <a:spcAft>
                <a:spcPts val="0"/>
              </a:spcAft>
              <a:buNone/>
            </a:pPr>
            <a:endParaRPr b="1">
              <a:solidFill>
                <a:srgbClr val="C00000"/>
              </a:solidFill>
            </a:endParaRPr>
          </a:p>
          <a:p>
            <a:pPr marL="0" lvl="0" indent="0" algn="l" rtl="0">
              <a:spcBef>
                <a:spcPts val="0"/>
              </a:spcBef>
              <a:spcAft>
                <a:spcPts val="0"/>
              </a:spcAft>
              <a:buNone/>
            </a:pPr>
            <a:endParaRPr b="1">
              <a:solidFill>
                <a:srgbClr val="C00000"/>
              </a:solidFill>
            </a:endParaRPr>
          </a:p>
          <a:p>
            <a:pPr marL="0" lvl="0" indent="0" algn="l" rtl="0">
              <a:spcBef>
                <a:spcPts val="0"/>
              </a:spcBef>
              <a:spcAft>
                <a:spcPts val="0"/>
              </a:spcAft>
              <a:buNone/>
            </a:pPr>
            <a:endParaRPr b="1">
              <a:solidFill>
                <a:srgbClr val="C00000"/>
              </a:solidFill>
            </a:endParaRPr>
          </a:p>
          <a:p>
            <a:pPr marL="0" lvl="0" indent="0" algn="l" rtl="0">
              <a:spcBef>
                <a:spcPts val="0"/>
              </a:spcBef>
              <a:spcAft>
                <a:spcPts val="0"/>
              </a:spcAft>
              <a:buNone/>
            </a:pPr>
            <a:r>
              <a:rPr lang="lt" sz="1200">
                <a:solidFill>
                  <a:schemeClr val="dk2"/>
                </a:solidFill>
              </a:rPr>
              <a:t>Danija, Švedija ir Suomija kurortų nereglamentuoja</a:t>
            </a:r>
            <a:endParaRPr sz="12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8" title="U001_Svencelė Dreverna_BENDRASIS PLANAS - Frame 474.jpg"/>
          <p:cNvPicPr preferRelativeResize="0"/>
          <p:nvPr/>
        </p:nvPicPr>
        <p:blipFill>
          <a:blip r:embed="rId3">
            <a:alphaModFix/>
          </a:blip>
          <a:stretch>
            <a:fillRect/>
          </a:stretch>
        </p:blipFill>
        <p:spPr>
          <a:xfrm>
            <a:off x="-44425" y="-11475"/>
            <a:ext cx="9232850" cy="5166426"/>
          </a:xfrm>
          <a:prstGeom prst="rect">
            <a:avLst/>
          </a:prstGeom>
          <a:noFill/>
          <a:ln>
            <a:noFill/>
          </a:ln>
        </p:spPr>
      </p:pic>
      <p:sp>
        <p:nvSpPr>
          <p:cNvPr id="222" name="Google Shape;222;p28"/>
          <p:cNvSpPr txBox="1"/>
          <p:nvPr/>
        </p:nvSpPr>
        <p:spPr>
          <a:xfrm>
            <a:off x="211225" y="248625"/>
            <a:ext cx="5636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t" sz="1100" b="1">
                <a:solidFill>
                  <a:schemeClr val="dk2"/>
                </a:solidFill>
              </a:rPr>
              <a:t>DREVERNOS - SVENCELĖS KAIP KURORTO IŠSKIRTINUMAS KONTEKSTE</a:t>
            </a:r>
            <a:endParaRPr/>
          </a:p>
        </p:txBody>
      </p:sp>
      <p:pic>
        <p:nvPicPr>
          <p:cNvPr id="223" name="Google Shape;223;p28"/>
          <p:cNvPicPr preferRelativeResize="0"/>
          <p:nvPr/>
        </p:nvPicPr>
        <p:blipFill>
          <a:blip r:embed="rId4">
            <a:alphaModFix/>
          </a:blip>
          <a:stretch>
            <a:fillRect/>
          </a:stretch>
        </p:blipFill>
        <p:spPr>
          <a:xfrm>
            <a:off x="332525" y="602625"/>
            <a:ext cx="1933824" cy="1450376"/>
          </a:xfrm>
          <a:prstGeom prst="rect">
            <a:avLst/>
          </a:prstGeom>
          <a:noFill/>
          <a:ln>
            <a:noFill/>
          </a:ln>
        </p:spPr>
      </p:pic>
      <p:pic>
        <p:nvPicPr>
          <p:cNvPr id="224" name="Google Shape;224;p28"/>
          <p:cNvPicPr preferRelativeResize="0"/>
          <p:nvPr/>
        </p:nvPicPr>
        <p:blipFill rotWithShape="1">
          <a:blip r:embed="rId5">
            <a:alphaModFix/>
          </a:blip>
          <a:srcRect r="19497" b="10031"/>
          <a:stretch/>
        </p:blipFill>
        <p:spPr>
          <a:xfrm>
            <a:off x="2351600" y="607388"/>
            <a:ext cx="1933826" cy="1440847"/>
          </a:xfrm>
          <a:prstGeom prst="rect">
            <a:avLst/>
          </a:prstGeom>
          <a:noFill/>
          <a:ln>
            <a:noFill/>
          </a:ln>
        </p:spPr>
      </p:pic>
      <p:pic>
        <p:nvPicPr>
          <p:cNvPr id="225" name="Google Shape;225;p28"/>
          <p:cNvPicPr preferRelativeResize="0"/>
          <p:nvPr/>
        </p:nvPicPr>
        <p:blipFill>
          <a:blip r:embed="rId6">
            <a:alphaModFix/>
          </a:blip>
          <a:stretch>
            <a:fillRect/>
          </a:stretch>
        </p:blipFill>
        <p:spPr>
          <a:xfrm>
            <a:off x="332527" y="2135350"/>
            <a:ext cx="1933824" cy="1288901"/>
          </a:xfrm>
          <a:prstGeom prst="rect">
            <a:avLst/>
          </a:prstGeom>
          <a:noFill/>
          <a:ln>
            <a:noFill/>
          </a:ln>
        </p:spPr>
      </p:pic>
      <p:pic>
        <p:nvPicPr>
          <p:cNvPr id="226" name="Google Shape;226;p28"/>
          <p:cNvPicPr preferRelativeResize="0"/>
          <p:nvPr/>
        </p:nvPicPr>
        <p:blipFill>
          <a:blip r:embed="rId7">
            <a:alphaModFix/>
          </a:blip>
          <a:stretch>
            <a:fillRect/>
          </a:stretch>
        </p:blipFill>
        <p:spPr>
          <a:xfrm>
            <a:off x="2351600" y="2135350"/>
            <a:ext cx="1933349" cy="1288899"/>
          </a:xfrm>
          <a:prstGeom prst="rect">
            <a:avLst/>
          </a:prstGeom>
          <a:noFill/>
          <a:ln>
            <a:noFill/>
          </a:ln>
        </p:spPr>
      </p:pic>
      <p:pic>
        <p:nvPicPr>
          <p:cNvPr id="227" name="Google Shape;227;p28"/>
          <p:cNvPicPr preferRelativeResize="0"/>
          <p:nvPr/>
        </p:nvPicPr>
        <p:blipFill>
          <a:blip r:embed="rId8">
            <a:alphaModFix/>
          </a:blip>
          <a:stretch>
            <a:fillRect/>
          </a:stretch>
        </p:blipFill>
        <p:spPr>
          <a:xfrm>
            <a:off x="2351600" y="3511375"/>
            <a:ext cx="1933826" cy="1249738"/>
          </a:xfrm>
          <a:prstGeom prst="rect">
            <a:avLst/>
          </a:prstGeom>
          <a:noFill/>
          <a:ln>
            <a:noFill/>
          </a:ln>
        </p:spPr>
      </p:pic>
      <p:pic>
        <p:nvPicPr>
          <p:cNvPr id="228" name="Google Shape;228;p28"/>
          <p:cNvPicPr preferRelativeResize="0"/>
          <p:nvPr/>
        </p:nvPicPr>
        <p:blipFill rotWithShape="1">
          <a:blip r:embed="rId9">
            <a:alphaModFix/>
          </a:blip>
          <a:srcRect l="23228" r="9716"/>
          <a:stretch/>
        </p:blipFill>
        <p:spPr>
          <a:xfrm>
            <a:off x="332525" y="3506600"/>
            <a:ext cx="1933826" cy="1249750"/>
          </a:xfrm>
          <a:prstGeom prst="rect">
            <a:avLst/>
          </a:prstGeom>
          <a:noFill/>
          <a:ln>
            <a:noFill/>
          </a:ln>
        </p:spPr>
      </p:pic>
      <p:sp>
        <p:nvSpPr>
          <p:cNvPr id="229" name="Google Shape;229;p28"/>
          <p:cNvSpPr txBox="1"/>
          <p:nvPr/>
        </p:nvSpPr>
        <p:spPr>
          <a:xfrm>
            <a:off x="7074250" y="2875125"/>
            <a:ext cx="116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t" sz="700" b="1">
                <a:solidFill>
                  <a:schemeClr val="dk1"/>
                </a:solidFill>
              </a:rPr>
              <a:t>DREVERNA </a:t>
            </a:r>
            <a:endParaRPr sz="700" b="1">
              <a:solidFill>
                <a:schemeClr val="dk1"/>
              </a:solidFill>
            </a:endParaRPr>
          </a:p>
          <a:p>
            <a:pPr marL="0" lvl="0" indent="0" algn="l" rtl="0">
              <a:spcBef>
                <a:spcPts val="0"/>
              </a:spcBef>
              <a:spcAft>
                <a:spcPts val="0"/>
              </a:spcAft>
              <a:buNone/>
            </a:pPr>
            <a:r>
              <a:rPr lang="lt" sz="700" b="1">
                <a:solidFill>
                  <a:schemeClr val="dk1"/>
                </a:solidFill>
              </a:rPr>
              <a:t>SVENCELĖ</a:t>
            </a:r>
            <a:endParaRPr sz="1000">
              <a:solidFill>
                <a:schemeClr val="dk1"/>
              </a:solidFill>
            </a:endParaRPr>
          </a:p>
        </p:txBody>
      </p:sp>
      <p:pic>
        <p:nvPicPr>
          <p:cNvPr id="230" name="Google Shape;230;p28" title="binz 4.jpg"/>
          <p:cNvPicPr preferRelativeResize="0"/>
          <p:nvPr/>
        </p:nvPicPr>
        <p:blipFill>
          <a:blip r:embed="rId10">
            <a:alphaModFix/>
          </a:blip>
          <a:stretch>
            <a:fillRect/>
          </a:stretch>
        </p:blipFill>
        <p:spPr>
          <a:xfrm>
            <a:off x="7874725" y="4206550"/>
            <a:ext cx="1124525" cy="730949"/>
          </a:xfrm>
          <a:prstGeom prst="rect">
            <a:avLst/>
          </a:prstGeom>
          <a:noFill/>
          <a:ln>
            <a:noFill/>
          </a:ln>
        </p:spPr>
      </p:pic>
      <p:pic>
        <p:nvPicPr>
          <p:cNvPr id="231" name="Google Shape;231;p28" title="parnu 3.jpg"/>
          <p:cNvPicPr preferRelativeResize="0"/>
          <p:nvPr/>
        </p:nvPicPr>
        <p:blipFill>
          <a:blip r:embed="rId11">
            <a:alphaModFix/>
          </a:blip>
          <a:stretch>
            <a:fillRect/>
          </a:stretch>
        </p:blipFill>
        <p:spPr>
          <a:xfrm>
            <a:off x="7987984" y="3506600"/>
            <a:ext cx="971039" cy="6467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5"/>
        <p:cNvGrpSpPr/>
        <p:nvPr/>
      </p:nvGrpSpPr>
      <p:grpSpPr>
        <a:xfrm>
          <a:off x="0" y="0"/>
          <a:ext cx="0" cy="0"/>
          <a:chOff x="0" y="0"/>
          <a:chExt cx="0" cy="0"/>
        </a:xfrm>
      </p:grpSpPr>
      <p:sp>
        <p:nvSpPr>
          <p:cNvPr id="236" name="Google Shape;236;p29"/>
          <p:cNvSpPr txBox="1"/>
          <p:nvPr/>
        </p:nvSpPr>
        <p:spPr>
          <a:xfrm>
            <a:off x="241025" y="256400"/>
            <a:ext cx="2288400" cy="8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KONTEKSTAS</a:t>
            </a:r>
            <a:endParaRPr sz="1200" b="1">
              <a:solidFill>
                <a:schemeClr val="dk2"/>
              </a:solidFill>
            </a:endParaRPr>
          </a:p>
          <a:p>
            <a:pPr marL="0" lvl="0" indent="0" algn="l" rtl="0">
              <a:spcBef>
                <a:spcPts val="0"/>
              </a:spcBef>
              <a:spcAft>
                <a:spcPts val="0"/>
              </a:spcAft>
              <a:buNone/>
            </a:pPr>
            <a:r>
              <a:rPr lang="lt" sz="1200" b="1">
                <a:solidFill>
                  <a:schemeClr val="dk2"/>
                </a:solidFill>
              </a:rPr>
              <a:t>BALTIJOS JŪROS REGIONAS</a:t>
            </a:r>
            <a:endParaRPr sz="1200" b="1">
              <a:solidFill>
                <a:schemeClr val="dk2"/>
              </a:solidFill>
            </a:endParaRPr>
          </a:p>
          <a:p>
            <a:pPr marL="0" lvl="0" indent="0" algn="l" rtl="0">
              <a:spcBef>
                <a:spcPts val="0"/>
              </a:spcBef>
              <a:spcAft>
                <a:spcPts val="0"/>
              </a:spcAft>
              <a:buNone/>
            </a:pPr>
            <a:r>
              <a:rPr lang="lt" sz="1200" b="1">
                <a:solidFill>
                  <a:schemeClr val="dk2"/>
                </a:solidFill>
              </a:rPr>
              <a:t>KURORTAI BALTIJOS JŪROS PAKRANTĖJE</a:t>
            </a:r>
            <a:endParaRPr sz="1200" b="1">
              <a:solidFill>
                <a:schemeClr val="dk2"/>
              </a:solidFill>
            </a:endParaRPr>
          </a:p>
        </p:txBody>
      </p:sp>
      <p:sp>
        <p:nvSpPr>
          <p:cNvPr id="237" name="Google Shape;237;p29"/>
          <p:cNvSpPr txBox="1"/>
          <p:nvPr/>
        </p:nvSpPr>
        <p:spPr>
          <a:xfrm>
            <a:off x="241025" y="1388800"/>
            <a:ext cx="2651400" cy="36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100">
                <a:solidFill>
                  <a:schemeClr val="dk2"/>
                </a:solidFill>
              </a:rPr>
              <a:t>Estijoje yra </a:t>
            </a:r>
            <a:r>
              <a:rPr lang="lt" b="1">
                <a:solidFill>
                  <a:srgbClr val="C00000"/>
                </a:solidFill>
              </a:rPr>
              <a:t>4</a:t>
            </a:r>
            <a:r>
              <a:rPr lang="lt" sz="1100">
                <a:solidFill>
                  <a:schemeClr val="dk2"/>
                </a:solidFill>
              </a:rPr>
              <a:t> kurortai;</a:t>
            </a:r>
            <a:endParaRPr sz="1100">
              <a:solidFill>
                <a:schemeClr val="dk2"/>
              </a:solidFill>
            </a:endParaRPr>
          </a:p>
          <a:p>
            <a:pPr marL="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lt" sz="1100">
                <a:solidFill>
                  <a:schemeClr val="dk2"/>
                </a:solidFill>
              </a:rPr>
              <a:t>Latvijoje yra </a:t>
            </a:r>
            <a:r>
              <a:rPr lang="lt" b="1">
                <a:solidFill>
                  <a:srgbClr val="C00000"/>
                </a:solidFill>
              </a:rPr>
              <a:t>2</a:t>
            </a:r>
            <a:r>
              <a:rPr lang="lt" sz="1100">
                <a:solidFill>
                  <a:schemeClr val="dk2"/>
                </a:solidFill>
              </a:rPr>
              <a:t> kurortai;</a:t>
            </a:r>
            <a:endParaRPr sz="1100">
              <a:solidFill>
                <a:schemeClr val="dk2"/>
              </a:solidFill>
            </a:endParaRPr>
          </a:p>
          <a:p>
            <a:pPr marL="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lt" sz="1100" b="1">
                <a:solidFill>
                  <a:schemeClr val="dk2"/>
                </a:solidFill>
              </a:rPr>
              <a:t>Lietuvoje</a:t>
            </a:r>
            <a:r>
              <a:rPr lang="lt" sz="1100">
                <a:solidFill>
                  <a:schemeClr val="dk2"/>
                </a:solidFill>
              </a:rPr>
              <a:t> yra </a:t>
            </a:r>
            <a:r>
              <a:rPr lang="lt" b="1">
                <a:solidFill>
                  <a:srgbClr val="C00000"/>
                </a:solidFill>
              </a:rPr>
              <a:t>2</a:t>
            </a:r>
            <a:r>
              <a:rPr lang="lt" sz="1100">
                <a:solidFill>
                  <a:schemeClr val="dk2"/>
                </a:solidFill>
              </a:rPr>
              <a:t> kurortai </a:t>
            </a:r>
            <a:endParaRPr sz="1100">
              <a:solidFill>
                <a:schemeClr val="dk2"/>
              </a:solidFill>
            </a:endParaRPr>
          </a:p>
          <a:p>
            <a:pPr marL="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lt" sz="1100">
                <a:solidFill>
                  <a:schemeClr val="dk2"/>
                </a:solidFill>
              </a:rPr>
              <a:t>Lenkijoje yra </a:t>
            </a:r>
            <a:r>
              <a:rPr lang="lt" b="1">
                <a:solidFill>
                  <a:srgbClr val="C00000"/>
                </a:solidFill>
              </a:rPr>
              <a:t>5</a:t>
            </a:r>
            <a:r>
              <a:rPr lang="lt" sz="1100">
                <a:solidFill>
                  <a:schemeClr val="dk2"/>
                </a:solidFill>
              </a:rPr>
              <a:t> kurortai;</a:t>
            </a:r>
            <a:endParaRPr sz="1100">
              <a:solidFill>
                <a:schemeClr val="dk2"/>
              </a:solidFill>
            </a:endParaRPr>
          </a:p>
          <a:p>
            <a:pPr marL="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r>
              <a:rPr lang="lt" sz="1100">
                <a:solidFill>
                  <a:schemeClr val="dk2"/>
                </a:solidFill>
              </a:rPr>
              <a:t>Vokietijoje yra </a:t>
            </a:r>
            <a:r>
              <a:rPr lang="lt" b="1">
                <a:solidFill>
                  <a:srgbClr val="C00000"/>
                </a:solidFill>
              </a:rPr>
              <a:t>20 </a:t>
            </a:r>
            <a:r>
              <a:rPr lang="lt" sz="1100">
                <a:solidFill>
                  <a:schemeClr val="dk2"/>
                </a:solidFill>
              </a:rPr>
              <a:t>kurortų;</a:t>
            </a:r>
            <a:endParaRPr sz="1100">
              <a:solidFill>
                <a:schemeClr val="dk2"/>
              </a:solidFill>
            </a:endParaRPr>
          </a:p>
          <a:p>
            <a:pPr marL="0" lvl="0" indent="0" algn="l" rtl="0">
              <a:spcBef>
                <a:spcPts val="0"/>
              </a:spcBef>
              <a:spcAft>
                <a:spcPts val="0"/>
              </a:spcAft>
              <a:buNone/>
            </a:pPr>
            <a:endParaRPr b="1">
              <a:solidFill>
                <a:srgbClr val="C00000"/>
              </a:solidFill>
            </a:endParaRPr>
          </a:p>
          <a:p>
            <a:pPr marL="0" lvl="0" indent="0" algn="l" rtl="0">
              <a:spcBef>
                <a:spcPts val="0"/>
              </a:spcBef>
              <a:spcAft>
                <a:spcPts val="0"/>
              </a:spcAft>
              <a:buNone/>
            </a:pPr>
            <a:endParaRPr b="1">
              <a:solidFill>
                <a:srgbClr val="C00000"/>
              </a:solidFill>
            </a:endParaRPr>
          </a:p>
          <a:p>
            <a:pPr marL="0" lvl="0" indent="0" algn="l" rtl="0">
              <a:spcBef>
                <a:spcPts val="0"/>
              </a:spcBef>
              <a:spcAft>
                <a:spcPts val="0"/>
              </a:spcAft>
              <a:buNone/>
            </a:pPr>
            <a:endParaRPr b="1">
              <a:solidFill>
                <a:srgbClr val="C00000"/>
              </a:solidFill>
            </a:endParaRPr>
          </a:p>
          <a:p>
            <a:pPr marL="0" lvl="0" indent="0" algn="l" rtl="0">
              <a:spcBef>
                <a:spcPts val="0"/>
              </a:spcBef>
              <a:spcAft>
                <a:spcPts val="0"/>
              </a:spcAft>
              <a:buNone/>
            </a:pPr>
            <a:endParaRPr sz="12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Google Shape;242;p30"/>
          <p:cNvSpPr txBox="1"/>
          <p:nvPr/>
        </p:nvSpPr>
        <p:spPr>
          <a:xfrm>
            <a:off x="241025" y="256400"/>
            <a:ext cx="2288400" cy="116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KURORTAI IR KURORTINĖS TERITORITORIJOS LIETUVOJE</a:t>
            </a:r>
            <a:endParaRPr sz="1200" b="1">
              <a:solidFill>
                <a:schemeClr val="dk2"/>
              </a:solidFill>
            </a:endParaRPr>
          </a:p>
        </p:txBody>
      </p:sp>
      <p:sp>
        <p:nvSpPr>
          <p:cNvPr id="243" name="Google Shape;243;p30"/>
          <p:cNvSpPr txBox="1"/>
          <p:nvPr/>
        </p:nvSpPr>
        <p:spPr>
          <a:xfrm>
            <a:off x="241025" y="1501850"/>
            <a:ext cx="2651400" cy="18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100" b="1">
                <a:solidFill>
                  <a:schemeClr val="dk2"/>
                </a:solidFill>
              </a:rPr>
              <a:t>Lietuvoje</a:t>
            </a:r>
            <a:r>
              <a:rPr lang="lt" sz="1100">
                <a:solidFill>
                  <a:schemeClr val="dk2"/>
                </a:solidFill>
              </a:rPr>
              <a:t> yra </a:t>
            </a:r>
            <a:r>
              <a:rPr lang="lt" b="1">
                <a:solidFill>
                  <a:srgbClr val="C00000"/>
                </a:solidFill>
              </a:rPr>
              <a:t>4</a:t>
            </a:r>
            <a:r>
              <a:rPr lang="lt" sz="1100">
                <a:solidFill>
                  <a:schemeClr val="dk2"/>
                </a:solidFill>
              </a:rPr>
              <a:t> kurortai - </a:t>
            </a:r>
            <a:r>
              <a:rPr lang="lt" sz="1100" b="1">
                <a:solidFill>
                  <a:schemeClr val="dk2"/>
                </a:solidFill>
              </a:rPr>
              <a:t>Palanga, Neringa, Birštonas, Druskininkai</a:t>
            </a:r>
            <a:r>
              <a:rPr lang="lt" sz="1100">
                <a:solidFill>
                  <a:schemeClr val="dk2"/>
                </a:solidFill>
              </a:rPr>
              <a:t> ir </a:t>
            </a:r>
            <a:r>
              <a:rPr lang="lt" b="1">
                <a:solidFill>
                  <a:srgbClr val="C00000"/>
                </a:solidFill>
              </a:rPr>
              <a:t>5</a:t>
            </a:r>
            <a:r>
              <a:rPr lang="lt" sz="1100">
                <a:solidFill>
                  <a:schemeClr val="dk2"/>
                </a:solidFill>
              </a:rPr>
              <a:t> kurortinės teritorijos - </a:t>
            </a:r>
            <a:r>
              <a:rPr lang="lt" sz="1100" b="1">
                <a:solidFill>
                  <a:schemeClr val="dk2"/>
                </a:solidFill>
              </a:rPr>
              <a:t>Anykščiai, Trakai, Ignalinos miesto Strigailiškio ir Palūšės kaimų dalių teritorijos, Klautos, Kačerginės miestelių ir dalies Zapyškio miestelio teritorija</a:t>
            </a:r>
            <a:endParaRPr sz="1100" b="1">
              <a:solidFill>
                <a:schemeClr val="dk2"/>
              </a:solidFill>
            </a:endParaRPr>
          </a:p>
          <a:p>
            <a:pPr marL="0" lvl="0" indent="0" algn="l" rtl="0">
              <a:spcBef>
                <a:spcPts val="0"/>
              </a:spcBef>
              <a:spcAft>
                <a:spcPts val="0"/>
              </a:spcAft>
              <a:buNone/>
            </a:pPr>
            <a:endParaRPr sz="1100">
              <a:solidFill>
                <a:schemeClr val="dk2"/>
              </a:solidFill>
            </a:endParaRPr>
          </a:p>
          <a:p>
            <a:pPr marL="0" lvl="0" indent="0" algn="l" rtl="0">
              <a:spcBef>
                <a:spcPts val="0"/>
              </a:spcBef>
              <a:spcAft>
                <a:spcPts val="0"/>
              </a:spcAft>
              <a:buNone/>
            </a:pPr>
            <a:endParaRPr sz="12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1"/>
          <p:cNvSpPr/>
          <p:nvPr/>
        </p:nvSpPr>
        <p:spPr>
          <a:xfrm>
            <a:off x="512700" y="4281100"/>
            <a:ext cx="3932700" cy="550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9" name="Google Shape;249;p31"/>
          <p:cNvSpPr txBox="1"/>
          <p:nvPr/>
        </p:nvSpPr>
        <p:spPr>
          <a:xfrm>
            <a:off x="375700" y="280450"/>
            <a:ext cx="2825700" cy="10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LIETUVOS BENDROJO PLANO SPRENDINIAI PLANUOJAMAI DREVERNOS- SVENCELĖS TERITORIJAI</a:t>
            </a:r>
            <a:endParaRPr sz="1200" b="1">
              <a:solidFill>
                <a:schemeClr val="dk2"/>
              </a:solidFill>
            </a:endParaRPr>
          </a:p>
        </p:txBody>
      </p:sp>
      <p:sp>
        <p:nvSpPr>
          <p:cNvPr id="250" name="Google Shape;250;p31"/>
          <p:cNvSpPr txBox="1"/>
          <p:nvPr/>
        </p:nvSpPr>
        <p:spPr>
          <a:xfrm>
            <a:off x="465675" y="1322950"/>
            <a:ext cx="4021500" cy="3042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lt" sz="1000">
                <a:solidFill>
                  <a:schemeClr val="dk2"/>
                </a:solidFill>
              </a:rPr>
              <a:t>1. Vakarų Lietuvos partnerysčių grupės areale </a:t>
            </a:r>
            <a:r>
              <a:rPr lang="lt" sz="1000" b="1">
                <a:solidFill>
                  <a:schemeClr val="dk2"/>
                </a:solidFill>
              </a:rPr>
              <a:t>vystyti rekreacijos ir turizmo paslaugas</a:t>
            </a:r>
            <a:r>
              <a:rPr lang="lt" sz="1000">
                <a:solidFill>
                  <a:schemeClr val="dk2"/>
                </a:solidFill>
              </a:rPr>
              <a:t> pajūrio kurortuose (Palangoje ir Neringoje) ir </a:t>
            </a:r>
            <a:r>
              <a:rPr lang="lt" sz="1000" b="1">
                <a:solidFill>
                  <a:schemeClr val="dk2"/>
                </a:solidFill>
              </a:rPr>
              <a:t>teritorijose, turinčiose vertingiausius pajūrio ir pamario rekreacinius išteklius</a:t>
            </a:r>
            <a:r>
              <a:rPr lang="lt" sz="1000">
                <a:solidFill>
                  <a:schemeClr val="dk2"/>
                </a:solidFill>
              </a:rPr>
              <a:t> (Rusnėje, Kintuose, </a:t>
            </a:r>
            <a:r>
              <a:rPr lang="lt" sz="1200" b="1">
                <a:solidFill>
                  <a:srgbClr val="C00000"/>
                </a:solidFill>
              </a:rPr>
              <a:t>Drevernoje, Svencelėje</a:t>
            </a:r>
            <a:r>
              <a:rPr lang="lt" sz="1000">
                <a:solidFill>
                  <a:schemeClr val="dk2"/>
                </a:solidFill>
              </a:rPr>
              <a:t>, Barstyčiuose, Mosėdyje, Karklėje, Smiltynėje, Giruliuose), taip pat kitose Mažosios Lietuvos kultūrinio palikimo gyvenamosiose vietovėse (žr. brėž. Atsakingai naudojama jūra ir pakrantė), formuojant vieningą pajūrio paslaugų ir pramogų juostą, sudarant prielaidas paskirstyti poilsiautojų srautus didesnėje teritorijoje ir sumažinti pajūrio juostos rekreacinių išteklių apkrovą (540 p.).</a:t>
            </a:r>
            <a:endParaRPr sz="1000">
              <a:solidFill>
                <a:schemeClr val="dk2"/>
              </a:solidFill>
            </a:endParaRPr>
          </a:p>
          <a:p>
            <a:pPr marL="0" lvl="0" indent="0" algn="l" rtl="0">
              <a:lnSpc>
                <a:spcPct val="90000"/>
              </a:lnSpc>
              <a:spcBef>
                <a:spcPts val="800"/>
              </a:spcBef>
              <a:spcAft>
                <a:spcPts val="0"/>
              </a:spcAft>
              <a:buClr>
                <a:schemeClr val="dk1"/>
              </a:buClr>
              <a:buSzPts val="1100"/>
              <a:buFont typeface="Arial"/>
              <a:buNone/>
            </a:pPr>
            <a:endParaRPr sz="1000">
              <a:solidFill>
                <a:schemeClr val="dk2"/>
              </a:solidFill>
            </a:endParaRPr>
          </a:p>
          <a:p>
            <a:pPr marL="0" lvl="0" indent="0" algn="l" rtl="0">
              <a:lnSpc>
                <a:spcPct val="90000"/>
              </a:lnSpc>
              <a:spcBef>
                <a:spcPts val="800"/>
              </a:spcBef>
              <a:spcAft>
                <a:spcPts val="0"/>
              </a:spcAft>
              <a:buClr>
                <a:schemeClr val="dk1"/>
              </a:buClr>
              <a:buSzPts val="1100"/>
              <a:buFont typeface="Arial"/>
              <a:buNone/>
            </a:pPr>
            <a:r>
              <a:rPr lang="lt" sz="1000">
                <a:solidFill>
                  <a:schemeClr val="dk2"/>
                </a:solidFill>
              </a:rPr>
              <a:t>2. Esant techninėms galimybėms Karaliaus Vilhelmo kanalą pritaikyti krovininei laivybai, taip užtikrinant alternatyvią krovinių gabenimo galimybę į KVJU, kai laivyba ribojama Kuršių mariose(276p.).</a:t>
            </a:r>
            <a:br>
              <a:rPr lang="lt" sz="1200">
                <a:solidFill>
                  <a:schemeClr val="dk1"/>
                </a:solidFill>
              </a:rPr>
            </a:br>
            <a:endParaRPr sz="1200">
              <a:solidFill>
                <a:schemeClr val="dk1"/>
              </a:solidFill>
            </a:endParaRPr>
          </a:p>
          <a:p>
            <a:pPr marL="0" lvl="0" indent="0" algn="l" rtl="0">
              <a:spcBef>
                <a:spcPts val="800"/>
              </a:spcBef>
              <a:spcAft>
                <a:spcPts val="0"/>
              </a:spcAft>
              <a:buNone/>
            </a:pPr>
            <a:endParaRPr sz="1800">
              <a:solidFill>
                <a:schemeClr val="dk2"/>
              </a:solidFill>
            </a:endParaRPr>
          </a:p>
        </p:txBody>
      </p:sp>
      <p:pic>
        <p:nvPicPr>
          <p:cNvPr id="251" name="Google Shape;251;p31" title="Išorės struktūra LR BP Atsakingai naudojama jūra ir pakrantė.jpg"/>
          <p:cNvPicPr preferRelativeResize="0"/>
          <p:nvPr/>
        </p:nvPicPr>
        <p:blipFill rotWithShape="1">
          <a:blip r:embed="rId3">
            <a:alphaModFix/>
          </a:blip>
          <a:srcRect r="29691"/>
          <a:stretch/>
        </p:blipFill>
        <p:spPr>
          <a:xfrm>
            <a:off x="5144400" y="210600"/>
            <a:ext cx="3761476" cy="4721224"/>
          </a:xfrm>
          <a:prstGeom prst="rect">
            <a:avLst/>
          </a:prstGeom>
          <a:noFill/>
          <a:ln>
            <a:noFill/>
          </a:ln>
        </p:spPr>
      </p:pic>
      <p:pic>
        <p:nvPicPr>
          <p:cNvPr id="252" name="Google Shape;252;p31" title="Išorės struktūra LR BP Atsakingai naudojama jūra ir pakrantė.jpg"/>
          <p:cNvPicPr preferRelativeResize="0"/>
          <p:nvPr/>
        </p:nvPicPr>
        <p:blipFill rotWithShape="1">
          <a:blip r:embed="rId3">
            <a:alphaModFix/>
          </a:blip>
          <a:srcRect l="70790" b="16051"/>
          <a:stretch/>
        </p:blipFill>
        <p:spPr>
          <a:xfrm>
            <a:off x="8064500" y="2797900"/>
            <a:ext cx="841377" cy="2133927"/>
          </a:xfrm>
          <a:prstGeom prst="rect">
            <a:avLst/>
          </a:prstGeom>
          <a:noFill/>
          <a:ln>
            <a:noFill/>
          </a:ln>
        </p:spPr>
      </p:pic>
      <p:sp>
        <p:nvSpPr>
          <p:cNvPr id="253" name="Google Shape;253;p31"/>
          <p:cNvSpPr txBox="1"/>
          <p:nvPr/>
        </p:nvSpPr>
        <p:spPr>
          <a:xfrm>
            <a:off x="785350" y="4352525"/>
            <a:ext cx="1030200" cy="40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a:solidFill>
                  <a:schemeClr val="dk2"/>
                </a:solidFill>
              </a:rPr>
              <a:t>KRYPTIS </a:t>
            </a:r>
            <a:endParaRPr>
              <a:solidFill>
                <a:schemeClr val="dk2"/>
              </a:solidFill>
            </a:endParaRPr>
          </a:p>
        </p:txBody>
      </p:sp>
      <p:sp>
        <p:nvSpPr>
          <p:cNvPr id="254" name="Google Shape;254;p31"/>
          <p:cNvSpPr/>
          <p:nvPr/>
        </p:nvSpPr>
        <p:spPr>
          <a:xfrm>
            <a:off x="2214775" y="4471450"/>
            <a:ext cx="301500" cy="169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00000"/>
              </a:solidFill>
            </a:endParaRPr>
          </a:p>
        </p:txBody>
      </p:sp>
      <p:sp>
        <p:nvSpPr>
          <p:cNvPr id="255" name="Google Shape;255;p31"/>
          <p:cNvSpPr txBox="1"/>
          <p:nvPr/>
        </p:nvSpPr>
        <p:spPr>
          <a:xfrm>
            <a:off x="2947800" y="4322375"/>
            <a:ext cx="1497600" cy="400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lt" sz="1800" b="1">
                <a:solidFill>
                  <a:srgbClr val="C00000"/>
                </a:solidFill>
              </a:rPr>
              <a:t>TURIZMAS</a:t>
            </a:r>
            <a:endParaRPr sz="1800" b="1">
              <a:solidFill>
                <a:srgbClr val="C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2"/>
          <p:cNvSpPr txBox="1"/>
          <p:nvPr/>
        </p:nvSpPr>
        <p:spPr>
          <a:xfrm>
            <a:off x="375700" y="280450"/>
            <a:ext cx="2825700" cy="10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KLAIPĖDOS RAJONO SAVIVALDYBĖS TERITORIJOS BENDROJO PLANO SPRENDINIAI</a:t>
            </a:r>
            <a:endParaRPr sz="1200" b="1">
              <a:solidFill>
                <a:schemeClr val="dk2"/>
              </a:solidFill>
            </a:endParaRPr>
          </a:p>
        </p:txBody>
      </p:sp>
      <p:pic>
        <p:nvPicPr>
          <p:cNvPr id="261" name="Google Shape;261;p32" title="Išorės struktūra KLP RAJ BP Pagrindinis brėžinys.jpg"/>
          <p:cNvPicPr preferRelativeResize="0"/>
          <p:nvPr/>
        </p:nvPicPr>
        <p:blipFill rotWithShape="1">
          <a:blip r:embed="rId3">
            <a:alphaModFix/>
          </a:blip>
          <a:srcRect t="13331" r="29443" b="5775"/>
          <a:stretch/>
        </p:blipFill>
        <p:spPr>
          <a:xfrm>
            <a:off x="4666175" y="206025"/>
            <a:ext cx="4263923" cy="4744748"/>
          </a:xfrm>
          <a:prstGeom prst="rect">
            <a:avLst/>
          </a:prstGeom>
          <a:noFill/>
          <a:ln>
            <a:noFill/>
          </a:ln>
        </p:spPr>
      </p:pic>
      <p:sp>
        <p:nvSpPr>
          <p:cNvPr id="262" name="Google Shape;262;p32"/>
          <p:cNvSpPr txBox="1"/>
          <p:nvPr/>
        </p:nvSpPr>
        <p:spPr>
          <a:xfrm>
            <a:off x="465675" y="1322950"/>
            <a:ext cx="3946800" cy="2055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lt" sz="1000" b="1">
                <a:solidFill>
                  <a:schemeClr val="dk2"/>
                </a:solidFill>
              </a:rPr>
              <a:t>Klaipėdos rajono savivaldybės bendrojo plano sprendiniuose </a:t>
            </a:r>
            <a:r>
              <a:rPr lang="lt" sz="1000">
                <a:solidFill>
                  <a:schemeClr val="dk2"/>
                </a:solidFill>
              </a:rPr>
              <a:t>(aiškinamojo rašto 21 pusl.) vertinant rekreacinį potencialą svarstytinas </a:t>
            </a:r>
            <a:r>
              <a:rPr lang="lt" sz="1200" b="1">
                <a:solidFill>
                  <a:srgbClr val="C00000"/>
                </a:solidFill>
              </a:rPr>
              <a:t>Kurortinės teritorijos statuso siekimas Drevernos-Svencelės</a:t>
            </a:r>
            <a:r>
              <a:rPr lang="lt" sz="1000">
                <a:solidFill>
                  <a:schemeClr val="dk2"/>
                </a:solidFill>
              </a:rPr>
              <a:t> ir / ar Karklės kaimuose.</a:t>
            </a:r>
            <a:endParaRPr sz="1200">
              <a:solidFill>
                <a:schemeClr val="dk1"/>
              </a:solidFill>
            </a:endParaRPr>
          </a:p>
          <a:p>
            <a:pPr marL="0" lvl="0" indent="0" algn="l" rtl="0">
              <a:spcBef>
                <a:spcPts val="800"/>
              </a:spcBef>
              <a:spcAft>
                <a:spcPts val="0"/>
              </a:spcAft>
              <a:buNone/>
            </a:pPr>
            <a:endParaRPr sz="1800">
              <a:solidFill>
                <a:schemeClr val="dk2"/>
              </a:solidFill>
            </a:endParaRPr>
          </a:p>
        </p:txBody>
      </p:sp>
      <p:pic>
        <p:nvPicPr>
          <p:cNvPr id="263" name="Google Shape;263;p32" title="Išorės struktūra KLP RAJ BP Pagrindinis brėžinys.jpg"/>
          <p:cNvPicPr preferRelativeResize="0"/>
          <p:nvPr/>
        </p:nvPicPr>
        <p:blipFill rotWithShape="1">
          <a:blip r:embed="rId3">
            <a:alphaModFix/>
          </a:blip>
          <a:srcRect l="70915" b="71818"/>
          <a:stretch/>
        </p:blipFill>
        <p:spPr>
          <a:xfrm>
            <a:off x="7549125" y="206025"/>
            <a:ext cx="1380977" cy="1298750"/>
          </a:xfrm>
          <a:prstGeom prst="rect">
            <a:avLst/>
          </a:prstGeom>
          <a:noFill/>
          <a:ln>
            <a:noFill/>
          </a:ln>
        </p:spPr>
      </p:pic>
      <p:sp>
        <p:nvSpPr>
          <p:cNvPr id="264" name="Google Shape;264;p32"/>
          <p:cNvSpPr/>
          <p:nvPr/>
        </p:nvSpPr>
        <p:spPr>
          <a:xfrm>
            <a:off x="512700" y="3950900"/>
            <a:ext cx="3932700" cy="880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5" name="Google Shape;265;p32"/>
          <p:cNvSpPr txBox="1"/>
          <p:nvPr/>
        </p:nvSpPr>
        <p:spPr>
          <a:xfrm>
            <a:off x="765350" y="4190900"/>
            <a:ext cx="1030200" cy="40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a:solidFill>
                  <a:schemeClr val="dk2"/>
                </a:solidFill>
              </a:rPr>
              <a:t>KRYPTIS </a:t>
            </a:r>
            <a:endParaRPr>
              <a:solidFill>
                <a:schemeClr val="dk2"/>
              </a:solidFill>
            </a:endParaRPr>
          </a:p>
        </p:txBody>
      </p:sp>
      <p:sp>
        <p:nvSpPr>
          <p:cNvPr id="266" name="Google Shape;266;p32"/>
          <p:cNvSpPr/>
          <p:nvPr/>
        </p:nvSpPr>
        <p:spPr>
          <a:xfrm>
            <a:off x="2114836" y="4306400"/>
            <a:ext cx="301500" cy="169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00000"/>
              </a:solidFill>
            </a:endParaRPr>
          </a:p>
        </p:txBody>
      </p:sp>
      <p:sp>
        <p:nvSpPr>
          <p:cNvPr id="267" name="Google Shape;267;p32"/>
          <p:cNvSpPr txBox="1"/>
          <p:nvPr/>
        </p:nvSpPr>
        <p:spPr>
          <a:xfrm>
            <a:off x="2738300" y="4035425"/>
            <a:ext cx="2186700" cy="400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lt" sz="1800" b="1">
                <a:solidFill>
                  <a:srgbClr val="C00000"/>
                </a:solidFill>
              </a:rPr>
              <a:t>KURORTINĖ TERITORIJA</a:t>
            </a:r>
            <a:endParaRPr sz="1800" b="1">
              <a:solidFill>
                <a:srgbClr val="C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p:nvPr/>
        </p:nvSpPr>
        <p:spPr>
          <a:xfrm>
            <a:off x="375700" y="280450"/>
            <a:ext cx="6866700" cy="35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KLAIPĖDOS RAJONO STRATEGINIS PLĖTROS PLANAS IKI 2030 M.</a:t>
            </a:r>
            <a:endParaRPr sz="1200" b="1">
              <a:solidFill>
                <a:schemeClr val="dk2"/>
              </a:solidFill>
            </a:endParaRPr>
          </a:p>
        </p:txBody>
      </p:sp>
      <p:sp>
        <p:nvSpPr>
          <p:cNvPr id="273" name="Google Shape;273;p33"/>
          <p:cNvSpPr txBox="1"/>
          <p:nvPr/>
        </p:nvSpPr>
        <p:spPr>
          <a:xfrm>
            <a:off x="375700" y="809200"/>
            <a:ext cx="8579400" cy="1344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lt" sz="1000">
                <a:solidFill>
                  <a:schemeClr val="dk2"/>
                </a:solidFill>
              </a:rPr>
              <a:t>Klaipėdos rajono strateginiame plėtros plane minima Lietuvos turizmo plėtros 2014-2020 metų programa ir joje išskiriami prioritetiniai turizmo plėtros regionai, tarp jų Pajūrio regionas, apimantis ir Klaipėdos rajono savivaldybę. </a:t>
            </a:r>
            <a:r>
              <a:rPr lang="lt" sz="1000" b="1">
                <a:solidFill>
                  <a:schemeClr val="dk2"/>
                </a:solidFill>
              </a:rPr>
              <a:t>Didžiausią potencialą Klaipėdos rajono savivaldybėje turi pajūrio ir marių apylinkės, taip pat gyvenvietės.</a:t>
            </a:r>
            <a:r>
              <a:rPr lang="lt" sz="1000">
                <a:solidFill>
                  <a:schemeClr val="dk2"/>
                </a:solidFill>
              </a:rPr>
              <a:t> </a:t>
            </a:r>
            <a:r>
              <a:rPr lang="lt" sz="1000" b="1">
                <a:solidFill>
                  <a:schemeClr val="dk2"/>
                </a:solidFill>
              </a:rPr>
              <a:t>Klaipėdos rajono nacionalinio potencialo teritorijos yra</a:t>
            </a:r>
            <a:r>
              <a:rPr lang="lt" sz="1000">
                <a:solidFill>
                  <a:schemeClr val="dk2"/>
                </a:solidFill>
              </a:rPr>
              <a:t> Karklės, Gargždų, </a:t>
            </a:r>
            <a:r>
              <a:rPr lang="lt" sz="1200" b="1">
                <a:solidFill>
                  <a:srgbClr val="CC0000"/>
                </a:solidFill>
              </a:rPr>
              <a:t>Drevernos–Svencelės</a:t>
            </a:r>
            <a:r>
              <a:rPr lang="lt" sz="1000">
                <a:solidFill>
                  <a:schemeClr val="dk2"/>
                </a:solidFill>
              </a:rPr>
              <a:t>–Priekulės. Šios teritorijos sudaro aktyvaus/sportinio turizmo regione tinklą.</a:t>
            </a:r>
            <a:endParaRPr sz="1000">
              <a:solidFill>
                <a:schemeClr val="dk2"/>
              </a:solidFill>
            </a:endParaRPr>
          </a:p>
          <a:p>
            <a:pPr marL="0" lvl="0" indent="0" algn="l" rtl="0">
              <a:lnSpc>
                <a:spcPct val="90000"/>
              </a:lnSpc>
              <a:spcBef>
                <a:spcPts val="800"/>
              </a:spcBef>
              <a:spcAft>
                <a:spcPts val="0"/>
              </a:spcAft>
              <a:buNone/>
            </a:pPr>
            <a:endParaRPr sz="1000">
              <a:solidFill>
                <a:schemeClr val="dk2"/>
              </a:solidFill>
            </a:endParaRPr>
          </a:p>
          <a:p>
            <a:pPr marL="0" lvl="0" indent="0" algn="l" rtl="0">
              <a:lnSpc>
                <a:spcPct val="90000"/>
              </a:lnSpc>
              <a:spcBef>
                <a:spcPts val="800"/>
              </a:spcBef>
              <a:spcAft>
                <a:spcPts val="800"/>
              </a:spcAft>
              <a:buNone/>
            </a:pPr>
            <a:endParaRPr sz="1000">
              <a:solidFill>
                <a:schemeClr val="dk2"/>
              </a:solidFill>
            </a:endParaRPr>
          </a:p>
        </p:txBody>
      </p:sp>
      <p:sp>
        <p:nvSpPr>
          <p:cNvPr id="274" name="Google Shape;274;p33"/>
          <p:cNvSpPr txBox="1"/>
          <p:nvPr/>
        </p:nvSpPr>
        <p:spPr>
          <a:xfrm>
            <a:off x="448375" y="1800100"/>
            <a:ext cx="6866700" cy="35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KLAIPĖDOS RAJONO TURIZMO PLĖTROS PLANAS IKI 2030 M.</a:t>
            </a:r>
            <a:endParaRPr sz="1200" b="1">
              <a:solidFill>
                <a:schemeClr val="dk2"/>
              </a:solidFill>
            </a:endParaRPr>
          </a:p>
        </p:txBody>
      </p:sp>
      <p:sp>
        <p:nvSpPr>
          <p:cNvPr id="275" name="Google Shape;275;p33"/>
          <p:cNvSpPr txBox="1"/>
          <p:nvPr/>
        </p:nvSpPr>
        <p:spPr>
          <a:xfrm>
            <a:off x="448375" y="2247900"/>
            <a:ext cx="8579400" cy="1631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lt" sz="1000">
                <a:solidFill>
                  <a:schemeClr val="dk2"/>
                </a:solidFill>
              </a:rPr>
              <a:t>Kurortinio teritorijų statuso perspektyva Klaipėdos rajono savivaldybėje gali būti sietina su Kukuliškių rekreacinės gyvenvietės vystymu, kuri, turėdama turtingą įvairiapusiam poilsiui gamtoje tinkamą aplinką ir tikslingai investuojant į specialią sveikatinimo (gydomąją) infrastruktūrą, ateityje galėtų vykdyti ir būdingas kurortines teritorijos funkcijas. </a:t>
            </a:r>
            <a:r>
              <a:rPr lang="lt" sz="1200" b="1">
                <a:solidFill>
                  <a:srgbClr val="C00000"/>
                </a:solidFill>
              </a:rPr>
              <a:t>Svarstytina ir Svencelės–Drevernos perspektyvinės kurortinės teritorijos galimybė.</a:t>
            </a:r>
            <a:endParaRPr sz="1200" b="1">
              <a:solidFill>
                <a:srgbClr val="C00000"/>
              </a:solidFill>
            </a:endParaRPr>
          </a:p>
          <a:p>
            <a:pPr marL="0" lvl="0" indent="0" algn="l" rtl="0">
              <a:lnSpc>
                <a:spcPct val="90000"/>
              </a:lnSpc>
              <a:spcBef>
                <a:spcPts val="800"/>
              </a:spcBef>
              <a:spcAft>
                <a:spcPts val="0"/>
              </a:spcAft>
              <a:buNone/>
            </a:pPr>
            <a:endParaRPr sz="1000">
              <a:solidFill>
                <a:schemeClr val="dk2"/>
              </a:solidFill>
            </a:endParaRPr>
          </a:p>
          <a:p>
            <a:pPr marL="0" lvl="0" indent="0" algn="l" rtl="0">
              <a:lnSpc>
                <a:spcPct val="90000"/>
              </a:lnSpc>
              <a:spcBef>
                <a:spcPts val="800"/>
              </a:spcBef>
              <a:spcAft>
                <a:spcPts val="0"/>
              </a:spcAft>
              <a:buNone/>
            </a:pPr>
            <a:endParaRPr sz="1000">
              <a:solidFill>
                <a:schemeClr val="dk2"/>
              </a:solidFill>
            </a:endParaRPr>
          </a:p>
          <a:p>
            <a:pPr marL="0" lvl="0" indent="0" algn="l" rtl="0">
              <a:lnSpc>
                <a:spcPct val="90000"/>
              </a:lnSpc>
              <a:spcBef>
                <a:spcPts val="800"/>
              </a:spcBef>
              <a:spcAft>
                <a:spcPts val="800"/>
              </a:spcAft>
              <a:buNone/>
            </a:pPr>
            <a:endParaRPr sz="1000">
              <a:solidFill>
                <a:schemeClr val="dk2"/>
              </a:solidFill>
            </a:endParaRPr>
          </a:p>
        </p:txBody>
      </p:sp>
      <p:sp>
        <p:nvSpPr>
          <p:cNvPr id="276" name="Google Shape;276;p33"/>
          <p:cNvSpPr txBox="1"/>
          <p:nvPr/>
        </p:nvSpPr>
        <p:spPr>
          <a:xfrm>
            <a:off x="481150" y="3308150"/>
            <a:ext cx="6866700" cy="35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STRATEGINIS VEIKLOS PLANAS 2026-2028 M.</a:t>
            </a:r>
            <a:endParaRPr sz="1200" b="1">
              <a:solidFill>
                <a:schemeClr val="dk2"/>
              </a:solidFill>
            </a:endParaRPr>
          </a:p>
        </p:txBody>
      </p:sp>
      <p:sp>
        <p:nvSpPr>
          <p:cNvPr id="277" name="Google Shape;277;p33"/>
          <p:cNvSpPr txBox="1"/>
          <p:nvPr/>
        </p:nvSpPr>
        <p:spPr>
          <a:xfrm>
            <a:off x="481150" y="3736000"/>
            <a:ext cx="8579400" cy="1293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lt" sz="1000" b="1">
                <a:solidFill>
                  <a:schemeClr val="dk2"/>
                </a:solidFill>
              </a:rPr>
              <a:t>Turizmo srityje</a:t>
            </a:r>
            <a:r>
              <a:rPr lang="lt" sz="1000">
                <a:solidFill>
                  <a:schemeClr val="dk2"/>
                </a:solidFill>
              </a:rPr>
              <a:t> numatoma plėtoti turistinius maršrutus ir infrastruktūrą, gerinti paslaugų kokybę bei rinkodarą, ypatingą dėmesį skiriant pajūrio ir vandens turizmo plėtrai, įskaitant </a:t>
            </a:r>
            <a:r>
              <a:rPr lang="lt" sz="1200" b="1">
                <a:solidFill>
                  <a:srgbClr val="C00000"/>
                </a:solidFill>
              </a:rPr>
              <a:t>Drevernos−Svencelės</a:t>
            </a:r>
            <a:r>
              <a:rPr lang="lt" sz="1000">
                <a:solidFill>
                  <a:schemeClr val="dk2"/>
                </a:solidFill>
              </a:rPr>
              <a:t>, Karklės </a:t>
            </a:r>
            <a:r>
              <a:rPr lang="lt" sz="1000" b="1">
                <a:solidFill>
                  <a:schemeClr val="dk2"/>
                </a:solidFill>
              </a:rPr>
              <a:t>vietovių turistinio patrauklumo didinimą bei infrastruktūros gerinimą.</a:t>
            </a:r>
            <a:endParaRPr sz="1200" b="1">
              <a:solidFill>
                <a:srgbClr val="C00000"/>
              </a:solidFill>
            </a:endParaRPr>
          </a:p>
          <a:p>
            <a:pPr marL="0" lvl="0" indent="0" algn="l" rtl="0">
              <a:lnSpc>
                <a:spcPct val="90000"/>
              </a:lnSpc>
              <a:spcBef>
                <a:spcPts val="800"/>
              </a:spcBef>
              <a:spcAft>
                <a:spcPts val="0"/>
              </a:spcAft>
              <a:buNone/>
            </a:pPr>
            <a:endParaRPr sz="1000">
              <a:solidFill>
                <a:schemeClr val="dk2"/>
              </a:solidFill>
            </a:endParaRPr>
          </a:p>
          <a:p>
            <a:pPr marL="0" lvl="0" indent="0" algn="l" rtl="0">
              <a:lnSpc>
                <a:spcPct val="90000"/>
              </a:lnSpc>
              <a:spcBef>
                <a:spcPts val="800"/>
              </a:spcBef>
              <a:spcAft>
                <a:spcPts val="0"/>
              </a:spcAft>
              <a:buNone/>
            </a:pPr>
            <a:endParaRPr sz="1000">
              <a:solidFill>
                <a:schemeClr val="dk2"/>
              </a:solidFill>
            </a:endParaRPr>
          </a:p>
          <a:p>
            <a:pPr marL="0" lvl="0" indent="0" algn="l" rtl="0">
              <a:lnSpc>
                <a:spcPct val="90000"/>
              </a:lnSpc>
              <a:spcBef>
                <a:spcPts val="800"/>
              </a:spcBef>
              <a:spcAft>
                <a:spcPts val="800"/>
              </a:spcAft>
              <a:buNone/>
            </a:pPr>
            <a:endParaRPr sz="10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4"/>
          <p:cNvSpPr/>
          <p:nvPr/>
        </p:nvSpPr>
        <p:spPr>
          <a:xfrm>
            <a:off x="297425" y="246175"/>
            <a:ext cx="8523000" cy="374400"/>
          </a:xfrm>
          <a:prstGeom prst="roundRect">
            <a:avLst>
              <a:gd name="adj" fmla="val 16667"/>
            </a:avLst>
          </a:prstGeom>
          <a:solidFill>
            <a:srgbClr val="FFF2CC"/>
          </a:solidFill>
          <a:ln w="762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sz="1200" b="1"/>
              <a:t>BENDRIEJI REIKALAVIMAI KURORTO AR KURORTINĖS TERITORIJOS STATUSUI GAUTI</a:t>
            </a:r>
            <a:endParaRPr sz="1200" b="1"/>
          </a:p>
        </p:txBody>
      </p:sp>
      <p:sp>
        <p:nvSpPr>
          <p:cNvPr id="283" name="Google Shape;283;p34"/>
          <p:cNvSpPr/>
          <p:nvPr/>
        </p:nvSpPr>
        <p:spPr>
          <a:xfrm>
            <a:off x="323075" y="774350"/>
            <a:ext cx="8497500" cy="4200000"/>
          </a:xfrm>
          <a:prstGeom prst="rect">
            <a:avLst/>
          </a:prstGeom>
          <a:solidFill>
            <a:schemeClr val="lt2"/>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endParaRPr sz="700">
              <a:solidFill>
                <a:schemeClr val="dk1"/>
              </a:solidFill>
            </a:endParaRPr>
          </a:p>
          <a:p>
            <a:pPr marL="0" lvl="0" indent="0" algn="just" rtl="0">
              <a:lnSpc>
                <a:spcPct val="115000"/>
              </a:lnSpc>
              <a:spcBef>
                <a:spcPts val="0"/>
              </a:spcBef>
              <a:spcAft>
                <a:spcPts val="0"/>
              </a:spcAft>
              <a:buNone/>
            </a:pPr>
            <a:endParaRPr sz="70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1.Gyvenamoji vietovė, kuriai siekiama kurorto ar kurortinės teritorijos statuso, turi būti pažymėta Lietuvos Respublikos teritorijos bendrajame plane </a:t>
            </a:r>
            <a:r>
              <a:rPr lang="lt" sz="700" b="1">
                <a:solidFill>
                  <a:srgbClr val="C00000"/>
                </a:solidFill>
              </a:rPr>
              <a:t>(nepažymėta, tačiau įvardinta turizmo vystymo kryptis).</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2.Gyvenamosios vietovės, kuriai siekiama kurorto ar kurortinės teritorijos statuso, teritorijos ribos turi būti nustatytos Teritorijos administracinių vienetų ir jų ribų įstatymo nustatyta tvarka, pažymėtos savivaldybės lygmens bendrajame plane arba vietovės lygmens bendrajame plane </a:t>
            </a:r>
            <a:r>
              <a:rPr lang="lt" sz="700" b="1">
                <a:solidFill>
                  <a:srgbClr val="C00000"/>
                </a:solidFill>
              </a:rPr>
              <a:t>(būtų nustatyta rengiamame bendrajame plane).</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3.Gyvenamojoje vietovėje, kuriai siekiama kurorto ar kurortinės teritorijos statuso:</a:t>
            </a:r>
            <a:endParaRPr sz="700">
              <a:solidFill>
                <a:schemeClr val="dk2"/>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•negali būti vykdoma veikla, kuriai reikalingas taršos integruotos prevencijos ir kontrolės leidimas, išduodamas vadovaujantis Lietuvos Respublikos aplinkos ministro įsakymu patvirtintomis taisyklėmis;</a:t>
            </a:r>
            <a:endParaRPr sz="700">
              <a:solidFill>
                <a:schemeClr val="dk2"/>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•aplinkos oro užterštumo lygis negali viršyti ribinių verčių, tvirtinamų aplinkos ministro ir Lietuvos Respublikos sveikatos apsaugos ministro. Rekomenduojama, kad aplinkos oro užterštumo kietosiomis dalelėmis KD2,5 lygis neviršytų Pasaulio sveikatos organizacijos rekomenduojamų aplinkos oro kokybės rodiklių </a:t>
            </a:r>
            <a:r>
              <a:rPr lang="lt" sz="700" b="1">
                <a:solidFill>
                  <a:srgbClr val="C00000"/>
                </a:solidFill>
              </a:rPr>
              <a:t>(neviršija)</a:t>
            </a:r>
            <a:r>
              <a:rPr lang="lt" sz="700">
                <a:solidFill>
                  <a:schemeClr val="dk2"/>
                </a:solidFill>
              </a:rPr>
              <a:t>;</a:t>
            </a:r>
            <a:endParaRPr sz="700">
              <a:solidFill>
                <a:schemeClr val="dk2"/>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turi būti vykdomos prevencinės priemonės, kad kurorte ar kurortinėje teritorijoje nebūtų erkinio encefalito arba Laimo ligos endeminių židinių, vadovaujantis sveikatos apsaugos ministro nustatyta tvarka;</a:t>
            </a:r>
            <a:endParaRPr sz="700">
              <a:solidFill>
                <a:schemeClr val="dk2"/>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akustinė aplinka ir elektromagnetinė tarša negali viršyti sveikatos apsaugos ministro nustatytų ribinių dydžių (verčių) </a:t>
            </a:r>
            <a:r>
              <a:rPr lang="lt" sz="700" b="1">
                <a:solidFill>
                  <a:srgbClr val="C00000"/>
                </a:solidFill>
              </a:rPr>
              <a:t>(neviršija)</a:t>
            </a:r>
            <a:r>
              <a:rPr lang="lt" sz="700">
                <a:solidFill>
                  <a:schemeClr val="dk2"/>
                </a:solidFill>
              </a:rPr>
              <a:t>;</a:t>
            </a:r>
            <a:endParaRPr sz="700">
              <a:solidFill>
                <a:schemeClr val="dk2"/>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kvapo koncentracija gyvenamosios aplinkos ore negali viršyti leistinos sveikatos apsaugos ministro nustatytos ribinės vertės </a:t>
            </a:r>
            <a:r>
              <a:rPr lang="lt" sz="700" b="1">
                <a:solidFill>
                  <a:srgbClr val="C00000"/>
                </a:solidFill>
              </a:rPr>
              <a:t>(neviršija)</a:t>
            </a:r>
            <a:r>
              <a:rPr lang="lt" sz="700">
                <a:solidFill>
                  <a:schemeClr val="dk2"/>
                </a:solidFill>
              </a:rPr>
              <a:t>;</a:t>
            </a:r>
            <a:endParaRPr sz="700">
              <a:solidFill>
                <a:schemeClr val="dk2"/>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turi būti numatytos proporcingos, įvertinus planuojamą lankytojų srauto augimą, viešajai tvarkai užtikrinti skiriamos savivaldybės administracijos pajėgos ir vykdomos tikslinės nusikaltimų prevencijos priemonės, atsižvelgiant į kriminogeninės situacijos gyvenamojoje vietovėje, kuriai siekiama kurorto ar kurortinės teritorijos statuso, analizę </a:t>
            </a:r>
            <a:r>
              <a:rPr lang="lt" sz="700" b="1">
                <a:solidFill>
                  <a:srgbClr val="C00000"/>
                </a:solidFill>
              </a:rPr>
              <a:t>(turės būti numatyta);</a:t>
            </a:r>
            <a:endParaRPr sz="700">
              <a:solidFill>
                <a:schemeClr val="dk2"/>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turi būti įgyvendinami konkretūs viešųjų erdvių apsaugos architektūros sprendimai, įskaitant pėsčiųjų ir transporto eismo srautų atskyrimą </a:t>
            </a:r>
            <a:r>
              <a:rPr lang="lt" sz="700" b="1">
                <a:solidFill>
                  <a:srgbClr val="C00000"/>
                </a:solidFill>
              </a:rPr>
              <a:t>(dalinai būtų numatyta rengiamame bendrajame plane, taip pat gali  būti patvirtintos architektūros taisyklės);</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turi būti viešųjų erdvių saugumui užtikrinti taikomi technologijų sprendimai, taip pat savivaldybės administracijos užtikrinamas technologijų priemonėmis gaunamos informacijos apie teisės pažeidimus apdorojimas </a:t>
            </a:r>
            <a:r>
              <a:rPr lang="lt" sz="700" b="1">
                <a:solidFill>
                  <a:srgbClr val="C00000"/>
                </a:solidFill>
              </a:rPr>
              <a:t>(turės būti numatyta);</a:t>
            </a:r>
            <a:endParaRPr sz="700">
              <a:solidFill>
                <a:schemeClr val="dk2"/>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turi būti įgyvendinami alternatyvių transporto priemonių laikymo vietų sprendimai, įvertinus planuojamą lankytojų srauto augimą </a:t>
            </a:r>
            <a:r>
              <a:rPr lang="lt" sz="700" b="1">
                <a:solidFill>
                  <a:srgbClr val="C00000"/>
                </a:solidFill>
              </a:rPr>
              <a:t>(turės būti įgyvendinta);</a:t>
            </a:r>
            <a:r>
              <a:rPr lang="lt" sz="700">
                <a:solidFill>
                  <a:schemeClr val="dk2"/>
                </a:solidFill>
              </a:rPr>
              <a:t>;</a:t>
            </a:r>
            <a:endParaRPr sz="700">
              <a:solidFill>
                <a:schemeClr val="dk2"/>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turi būti įrengta pėsčiųjų ir dviračių sveikatingumo ir pažintinių takų sistema, kuria naudodamiesi kurorto ar kurortinės teritorijos gyventojai ir kurorto ar kurortinės teritorijos lankytojai galėtų pasiekti lankytinus objektus, paplūdimius </a:t>
            </a:r>
            <a:r>
              <a:rPr lang="lt" sz="700" b="1">
                <a:solidFill>
                  <a:srgbClr val="C00000"/>
                </a:solidFill>
              </a:rPr>
              <a:t>(būtų numatyta rengiamame bendrajame plane);</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turi būti įrengti informaciniai stendai, ženklai, rodyklės, nuorodos, kiti informaciniai simboliai, skirti kurorto ar kurortinės teritorijos lankytojams informuoti apie turistinius objektus, jų lankymo galimybes </a:t>
            </a:r>
            <a:r>
              <a:rPr lang="lt" sz="700" b="1">
                <a:solidFill>
                  <a:srgbClr val="C00000"/>
                </a:solidFill>
              </a:rPr>
              <a:t>(nesunkiai įgyvendinamos techninės priemonės);</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turi būti kempingas ir (ar) turistinė stovyklavietė </a:t>
            </a:r>
            <a:r>
              <a:rPr lang="lt" sz="700" b="1">
                <a:solidFill>
                  <a:srgbClr val="C00000"/>
                </a:solidFill>
              </a:rPr>
              <a:t>(yra kempingas Svencelėje);</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a:t>
            </a:r>
            <a:r>
              <a:rPr lang="lt" sz="700" u="sng">
                <a:solidFill>
                  <a:schemeClr val="dk2"/>
                </a:solidFill>
              </a:rPr>
              <a:t>ne mažiau kaip 50 procentų kurorto ar kurortinės teritorijos ploto turi užimti:</a:t>
            </a:r>
            <a:endParaRPr sz="700" u="sng">
              <a:solidFill>
                <a:schemeClr val="dk2"/>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latin typeface="Courier New"/>
                <a:ea typeface="Courier New"/>
                <a:cs typeface="Courier New"/>
                <a:sym typeface="Courier New"/>
              </a:rPr>
              <a:t>o </a:t>
            </a:r>
            <a:r>
              <a:rPr lang="lt" sz="700">
                <a:solidFill>
                  <a:schemeClr val="dk2"/>
                </a:solidFill>
              </a:rPr>
              <a:t>kitos paskirties žemės: rekreacinės teritorijos, bendro naudojimo teritorijos ir (ar) atskirųjų želdynų teritorijos žemės sklypai </a:t>
            </a:r>
            <a:r>
              <a:rPr lang="lt" sz="700" b="1">
                <a:solidFill>
                  <a:srgbClr val="C00000"/>
                </a:solidFill>
              </a:rPr>
              <a:t>(0,19 %);</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latin typeface="Courier New"/>
                <a:ea typeface="Courier New"/>
                <a:cs typeface="Courier New"/>
                <a:sym typeface="Courier New"/>
              </a:rPr>
              <a:t>o</a:t>
            </a:r>
            <a:r>
              <a:rPr lang="lt" sz="700">
                <a:solidFill>
                  <a:schemeClr val="dk2"/>
                </a:solidFill>
              </a:rPr>
              <a:t>  žemės ūkio paskirties žemės – rekreacinio naudojimo žemės sklypai </a:t>
            </a:r>
            <a:r>
              <a:rPr lang="lt" sz="700" b="1">
                <a:solidFill>
                  <a:srgbClr val="C00000"/>
                </a:solidFill>
              </a:rPr>
              <a:t>(43,65  %);</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latin typeface="Courier New"/>
                <a:ea typeface="Courier New"/>
                <a:cs typeface="Courier New"/>
                <a:sym typeface="Courier New"/>
              </a:rPr>
              <a:t>o </a:t>
            </a:r>
            <a:r>
              <a:rPr lang="lt" sz="700">
                <a:solidFill>
                  <a:schemeClr val="dk2"/>
                </a:solidFill>
              </a:rPr>
              <a:t>miškų ūkio paskirties žemės: ekosistemų apsaugos miškų, rekreacinių miškų ir (ar) apsauginių miškų sklypai </a:t>
            </a:r>
            <a:r>
              <a:rPr lang="lt" sz="700" b="1">
                <a:solidFill>
                  <a:srgbClr val="C00000"/>
                </a:solidFill>
              </a:rPr>
              <a:t>(30,75 %);</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latin typeface="Courier New"/>
                <a:ea typeface="Courier New"/>
                <a:cs typeface="Courier New"/>
                <a:sym typeface="Courier New"/>
              </a:rPr>
              <a:t>o </a:t>
            </a:r>
            <a:r>
              <a:rPr lang="lt" sz="700">
                <a:solidFill>
                  <a:schemeClr val="dk2"/>
                </a:solidFill>
              </a:rPr>
              <a:t>vandens ūkio paskirties žemė</a:t>
            </a:r>
            <a:r>
              <a:rPr lang="lt" sz="700" b="1">
                <a:solidFill>
                  <a:srgbClr val="C00000"/>
                </a:solidFill>
              </a:rPr>
              <a:t> (nėra suformuotų sklypų, tačiau ribojasi su Kuršių mariomis);</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turi būti paplūdimys (-iai), atitinkantis (-ys) sveikatos apsaugos ministro nustatytus reikalavimus</a:t>
            </a:r>
            <a:r>
              <a:rPr lang="lt" sz="700" b="1">
                <a:solidFill>
                  <a:srgbClr val="C00000"/>
                </a:solidFill>
              </a:rPr>
              <a:t> (yra galimybė įrengti paplūdinius);</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turi būti savivaldybės tarybos patvirtinti darnaus judumo mieste planas ir susisiekimo komunikacijų specialusis planas, kuriuose nurodoma planuojamos ar esamos viešojo transporto sąveikos su privačiu transportu aikštelės (angl. Park &amp; Ride, Bike &amp; Ride), viešųjų dviračių (angl. Bike sharing) paėmimo ir (arba) grąžinimo stotys, dviračių nuomos, remonto punktai, dviračių statymo galimybės ir kita </a:t>
            </a:r>
            <a:r>
              <a:rPr lang="lt" sz="700" b="1">
                <a:solidFill>
                  <a:srgbClr val="C00000"/>
                </a:solidFill>
              </a:rPr>
              <a:t>(reikės parengti);</a:t>
            </a:r>
            <a:endParaRPr sz="7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700">
                <a:solidFill>
                  <a:schemeClr val="dk2"/>
                </a:solidFill>
              </a:rPr>
              <a:t>• turi būti sukurta infrastruktūra, suteikianti galimybę naudotis teršalų į aplinkos orą neišmetančiomis individualiomis darnaus judumo priemonėmis (paspirtukais, dviračiais, riedžiais, elektrinėmis transporto priemonėmis ir kitomis, įskaitant priemones, pritaikytas žmonėms, turintiems negalią, vyresnio amžiaus žmonėms) </a:t>
            </a:r>
            <a:r>
              <a:rPr lang="lt" sz="700" b="1">
                <a:solidFill>
                  <a:srgbClr val="C00000"/>
                </a:solidFill>
              </a:rPr>
              <a:t>(turės būti numatyta);</a:t>
            </a:r>
            <a:endParaRPr sz="700" b="1">
              <a:solidFill>
                <a:srgbClr val="C00000"/>
              </a:solidFill>
            </a:endParaRPr>
          </a:p>
          <a:p>
            <a:pPr marL="0" lvl="0" indent="0" algn="just" rtl="0">
              <a:lnSpc>
                <a:spcPct val="115000"/>
              </a:lnSpc>
              <a:spcBef>
                <a:spcPts val="0"/>
              </a:spcBef>
              <a:spcAft>
                <a:spcPts val="0"/>
              </a:spcAft>
              <a:buNone/>
            </a:pPr>
            <a:r>
              <a:rPr lang="lt" sz="700">
                <a:solidFill>
                  <a:schemeClr val="dk2"/>
                </a:solidFill>
              </a:rPr>
              <a:t>• visuomeninės paskirties pastatai ir aplinka turi būti pritaikyti specialiesiems neįgaliųjų poreikiams pagal aplinkos ministro nustatytus reikalavimus </a:t>
            </a:r>
            <a:r>
              <a:rPr lang="lt" sz="700" b="1">
                <a:solidFill>
                  <a:srgbClr val="C00000"/>
                </a:solidFill>
              </a:rPr>
              <a:t>(turės būti numatyta).</a:t>
            </a:r>
            <a:endParaRPr sz="700" b="1">
              <a:solidFill>
                <a:srgbClr val="C00000"/>
              </a:solidFill>
            </a:endParaRPr>
          </a:p>
          <a:p>
            <a:pPr marL="0" lvl="0" indent="0" algn="just" rtl="0">
              <a:lnSpc>
                <a:spcPct val="115000"/>
              </a:lnSpc>
              <a:spcBef>
                <a:spcPts val="0"/>
              </a:spcBef>
              <a:spcAft>
                <a:spcPts val="0"/>
              </a:spcAft>
              <a:buNone/>
            </a:pPr>
            <a:endParaRPr sz="700">
              <a:solidFill>
                <a:srgbClr val="C04F15"/>
              </a:solidFill>
            </a:endParaRPr>
          </a:p>
          <a:p>
            <a:pPr marL="0" lvl="0" indent="0" algn="just" rtl="0">
              <a:lnSpc>
                <a:spcPct val="115000"/>
              </a:lnSpc>
              <a:spcBef>
                <a:spcPts val="0"/>
              </a:spcBef>
              <a:spcAft>
                <a:spcPts val="0"/>
              </a:spcAft>
              <a:buClr>
                <a:schemeClr val="dk1"/>
              </a:buClr>
              <a:buSzPts val="1100"/>
              <a:buFont typeface="Arial"/>
              <a:buNone/>
            </a:pPr>
            <a:endParaRPr sz="700">
              <a:solidFill>
                <a:srgbClr val="C04F15"/>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5"/>
          <p:cNvSpPr/>
          <p:nvPr/>
        </p:nvSpPr>
        <p:spPr>
          <a:xfrm>
            <a:off x="297425" y="246175"/>
            <a:ext cx="8523000" cy="374400"/>
          </a:xfrm>
          <a:prstGeom prst="roundRect">
            <a:avLst>
              <a:gd name="adj" fmla="val 16667"/>
            </a:avLst>
          </a:prstGeom>
          <a:solidFill>
            <a:srgbClr val="FFF2CC"/>
          </a:solidFill>
          <a:ln w="762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sz="1200" b="1"/>
              <a:t>SPECIALIEJI REIKALAVIMAI KURORTO AR KURORTINĖS TERITORIJOS STATUSUI GAUTI</a:t>
            </a:r>
            <a:endParaRPr sz="1200" b="1"/>
          </a:p>
        </p:txBody>
      </p:sp>
      <p:sp>
        <p:nvSpPr>
          <p:cNvPr id="289" name="Google Shape;289;p35"/>
          <p:cNvSpPr/>
          <p:nvPr/>
        </p:nvSpPr>
        <p:spPr>
          <a:xfrm>
            <a:off x="297425" y="789700"/>
            <a:ext cx="8523000" cy="374400"/>
          </a:xfrm>
          <a:prstGeom prst="roundRect">
            <a:avLst>
              <a:gd name="adj" fmla="val 16667"/>
            </a:avLst>
          </a:prstGeom>
          <a:solidFill>
            <a:srgbClr val="C9DAF8"/>
          </a:solidFill>
          <a:ln w="76200"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sz="1200" b="1"/>
              <a:t>KURORTINĖ TERITORIJA</a:t>
            </a:r>
            <a:endParaRPr sz="1200" b="1"/>
          </a:p>
        </p:txBody>
      </p:sp>
      <p:sp>
        <p:nvSpPr>
          <p:cNvPr id="290" name="Google Shape;290;p35"/>
          <p:cNvSpPr txBox="1"/>
          <p:nvPr/>
        </p:nvSpPr>
        <p:spPr>
          <a:xfrm>
            <a:off x="337175" y="1429600"/>
            <a:ext cx="8523600" cy="3290700"/>
          </a:xfrm>
          <a:prstGeom prst="rect">
            <a:avLst/>
          </a:prstGeom>
          <a:noFill/>
          <a:ln>
            <a:noFill/>
          </a:ln>
        </p:spPr>
        <p:txBody>
          <a:bodyPr spcFirstLastPara="1" wrap="square" lIns="91425" tIns="91425" rIns="91425" bIns="91425" anchor="t" anchorCtr="0">
            <a:noAutofit/>
          </a:bodyPr>
          <a:lstStyle/>
          <a:p>
            <a:pPr marL="457200" lvl="0" indent="-298450" algn="just" rtl="0">
              <a:lnSpc>
                <a:spcPct val="115000"/>
              </a:lnSpc>
              <a:spcBef>
                <a:spcPts val="0"/>
              </a:spcBef>
              <a:spcAft>
                <a:spcPts val="0"/>
              </a:spcAft>
              <a:buClr>
                <a:schemeClr val="dk2"/>
              </a:buClr>
              <a:buSzPts val="1100"/>
              <a:buAutoNum type="arabicPeriod"/>
            </a:pPr>
            <a:r>
              <a:rPr lang="lt" sz="1100" u="sng">
                <a:solidFill>
                  <a:schemeClr val="dk2"/>
                </a:solidFill>
              </a:rPr>
              <a:t>aplinkkelis arba ženklais pažymėti valstybinės ar vietinės reikšmės keliai (gatvės), kad tranzitinio krovininio transporto priemonės ją aplenktų </a:t>
            </a:r>
            <a:r>
              <a:rPr lang="lt" sz="1100" b="1">
                <a:solidFill>
                  <a:srgbClr val="C00000"/>
                </a:solidFill>
              </a:rPr>
              <a:t>(būtų nustatyta rengiamame bendrajame plane).</a:t>
            </a:r>
            <a:endParaRPr sz="1600">
              <a:solidFill>
                <a:schemeClr val="dk2"/>
              </a:solidFill>
            </a:endParaRPr>
          </a:p>
          <a:p>
            <a:pPr marL="457200" lvl="0" indent="-298450" algn="just" rtl="0">
              <a:lnSpc>
                <a:spcPct val="115000"/>
              </a:lnSpc>
              <a:spcBef>
                <a:spcPts val="0"/>
              </a:spcBef>
              <a:spcAft>
                <a:spcPts val="0"/>
              </a:spcAft>
              <a:buClr>
                <a:schemeClr val="dk2"/>
              </a:buClr>
              <a:buSzPts val="1100"/>
              <a:buAutoNum type="arabicPeriod"/>
            </a:pPr>
            <a:r>
              <a:rPr lang="lt" sz="1100" u="sng">
                <a:solidFill>
                  <a:schemeClr val="dk2"/>
                </a:solidFill>
              </a:rPr>
              <a:t>viešoji turizmo ir poilsio infrastruktūra ir visus metus teikiamos paslaugos:</a:t>
            </a:r>
            <a:endParaRPr sz="1100" u="sng">
              <a:solidFill>
                <a:schemeClr val="dk2"/>
              </a:solidFill>
            </a:endParaRPr>
          </a:p>
          <a:p>
            <a:pPr marL="0" lvl="0" indent="0" algn="just" rtl="0">
              <a:lnSpc>
                <a:spcPct val="115000"/>
              </a:lnSpc>
              <a:spcBef>
                <a:spcPts val="0"/>
              </a:spcBef>
              <a:spcAft>
                <a:spcPts val="0"/>
              </a:spcAft>
              <a:buClr>
                <a:schemeClr val="dk1"/>
              </a:buClr>
              <a:buSzPts val="1100"/>
              <a:buFont typeface="Arial"/>
              <a:buNone/>
            </a:pPr>
            <a:r>
              <a:rPr lang="lt" sz="1100">
                <a:solidFill>
                  <a:schemeClr val="dk2"/>
                </a:solidFill>
              </a:rPr>
              <a:t>• ne mažiau kaip viena asmens sveikatos priežiūros įstaiga, teikianti medicininės reabilitacijos ir sanatorinio (antirecidyvinio) gydymo paslaugas </a:t>
            </a:r>
            <a:r>
              <a:rPr lang="lt" sz="1100" b="1">
                <a:solidFill>
                  <a:srgbClr val="C00000"/>
                </a:solidFill>
              </a:rPr>
              <a:t>(butų numatyta vieta įstaigai rengiamame bendrajame plane);</a:t>
            </a:r>
            <a:endParaRPr sz="11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1100">
                <a:solidFill>
                  <a:schemeClr val="dk2"/>
                </a:solidFill>
              </a:rPr>
              <a:t>• klasifikuojamąsias apgyvendinimo paslaugas teikiančios įstaigos</a:t>
            </a:r>
            <a:r>
              <a:rPr lang="lt" sz="1100" b="1">
                <a:solidFill>
                  <a:srgbClr val="C00000"/>
                </a:solidFill>
              </a:rPr>
              <a:t> (šiuo metu yra daug nuomojamų apartamentų, bendrojo plano sprendiniuose būtų numatytos vietos viešbučiams (specializuotų kompleksų, paslaugų teritorijos);</a:t>
            </a:r>
            <a:endParaRPr sz="1100" b="1">
              <a:solidFill>
                <a:srgbClr val="C00000"/>
              </a:solidFill>
            </a:endParaRPr>
          </a:p>
          <a:p>
            <a:pPr marL="0" lvl="0" indent="0" algn="just" rtl="0">
              <a:lnSpc>
                <a:spcPct val="115000"/>
              </a:lnSpc>
              <a:spcBef>
                <a:spcPts val="0"/>
              </a:spcBef>
              <a:spcAft>
                <a:spcPts val="0"/>
              </a:spcAft>
              <a:buNone/>
            </a:pPr>
            <a:r>
              <a:rPr lang="lt" sz="1100">
                <a:solidFill>
                  <a:schemeClr val="dk2"/>
                </a:solidFill>
              </a:rPr>
              <a:t>• ne mažiau kaip trys viešojo maitinimo įstaigos. Ne mažiau kaip 60 procentų visų viešojo maitinimo įstaigų turi būti sudaryta galimybė gauti tausojančiais gaminimo būdais pagamintus patiekalus (virtus vandenyje ar garuose, troškintus, gaminamus konvekcinėje krosnelėje, kepamus įvyniojus į popierių ar foliją) ir patiekalus iš augalinės kilmės maisto produktų (šiuo metu nėra įstaigų veikiančių ištisus metus, </a:t>
            </a:r>
            <a:r>
              <a:rPr lang="lt" sz="1100" b="1">
                <a:solidFill>
                  <a:srgbClr val="C00000"/>
                </a:solidFill>
              </a:rPr>
              <a:t>bendrojo plano sprendiniuose būtų numatytos vietos maitinimo įstaigoms (specializuotų kompleksų, paslaugų teritorijos);</a:t>
            </a:r>
            <a:endParaRPr sz="11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1100">
                <a:solidFill>
                  <a:schemeClr val="dk2"/>
                </a:solidFill>
              </a:rPr>
              <a:t>• turizmo informacijos centras ar jo filialas </a:t>
            </a:r>
            <a:r>
              <a:rPr lang="lt" sz="1100" b="1">
                <a:solidFill>
                  <a:srgbClr val="C00000"/>
                </a:solidFill>
              </a:rPr>
              <a:t>(yra);</a:t>
            </a:r>
            <a:endParaRPr sz="11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1100">
                <a:solidFill>
                  <a:schemeClr val="dk2"/>
                </a:solidFill>
              </a:rPr>
              <a:t>• ne mažiau kaip dvi įstaigos, teikiančios kultūros, pramogų, laisvalaikio praleidimo paslaugas ir (ar) organizuojančios edukacinius, pažintinius renginius </a:t>
            </a:r>
            <a:r>
              <a:rPr lang="lt" sz="1100" b="1">
                <a:solidFill>
                  <a:srgbClr val="C00000"/>
                </a:solidFill>
              </a:rPr>
              <a:t>(šiuo metu veikia Drevernos kultūros namai, Drevernos bibloteka, Jono Gižo etnografinė sodyba);</a:t>
            </a:r>
            <a:endParaRPr sz="1100" b="1">
              <a:solidFill>
                <a:srgbClr val="C00000"/>
              </a:solidFill>
            </a:endParaRPr>
          </a:p>
          <a:p>
            <a:pPr marL="0" lvl="0" indent="0" algn="just" rtl="0">
              <a:lnSpc>
                <a:spcPct val="115000"/>
              </a:lnSpc>
              <a:spcBef>
                <a:spcPts val="0"/>
              </a:spcBef>
              <a:spcAft>
                <a:spcPts val="0"/>
              </a:spcAft>
              <a:buClr>
                <a:schemeClr val="dk1"/>
              </a:buClr>
              <a:buSzPts val="1100"/>
              <a:buFont typeface="Arial"/>
              <a:buNone/>
            </a:pPr>
            <a:r>
              <a:rPr lang="lt" sz="1100">
                <a:solidFill>
                  <a:schemeClr val="dk2"/>
                </a:solidFill>
              </a:rPr>
              <a:t>• poilsiavietės, iš kurių bent trys turi būti pritaikytos žmonėms, turintiems negalią </a:t>
            </a:r>
            <a:r>
              <a:rPr lang="lt" sz="1100" b="1">
                <a:solidFill>
                  <a:srgbClr val="C00000"/>
                </a:solidFill>
              </a:rPr>
              <a:t>(1 yra).</a:t>
            </a:r>
            <a:endParaRPr sz="1100" b="1">
              <a:solidFill>
                <a:srgbClr val="C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6"/>
          <p:cNvSpPr txBox="1"/>
          <p:nvPr/>
        </p:nvSpPr>
        <p:spPr>
          <a:xfrm>
            <a:off x="186950" y="154875"/>
            <a:ext cx="870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t" sz="1200" b="1">
                <a:solidFill>
                  <a:schemeClr val="dk1"/>
                </a:solidFill>
              </a:rPr>
              <a:t>SPECIALIEJI REIKALAVIMAI KURORTO AR KURORTINĖS TERITORIJOS STATUSUI GAUTI</a:t>
            </a:r>
            <a:endParaRPr/>
          </a:p>
        </p:txBody>
      </p:sp>
      <p:pic>
        <p:nvPicPr>
          <p:cNvPr id="296" name="Google Shape;296;p36" title="U001_Svencelė Dreverna_BENDRASIS PLANAS - Frame 446 (1).jpg"/>
          <p:cNvPicPr preferRelativeResize="0"/>
          <p:nvPr/>
        </p:nvPicPr>
        <p:blipFill rotWithShape="1">
          <a:blip r:embed="rId3">
            <a:alphaModFix/>
          </a:blip>
          <a:srcRect t="11669" b="6897"/>
          <a:stretch/>
        </p:blipFill>
        <p:spPr>
          <a:xfrm>
            <a:off x="417200" y="489775"/>
            <a:ext cx="7852375" cy="45214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7" title="daniele-franchi-b_NUj9eklsk-unsplash.jpg"/>
          <p:cNvPicPr preferRelativeResize="0"/>
          <p:nvPr/>
        </p:nvPicPr>
        <p:blipFill rotWithShape="1">
          <a:blip r:embed="rId3">
            <a:alphaModFix amt="24000"/>
          </a:blip>
          <a:srcRect l="2685" b="17871"/>
          <a:stretch/>
        </p:blipFill>
        <p:spPr>
          <a:xfrm>
            <a:off x="0" y="0"/>
            <a:ext cx="9144003" cy="5143501"/>
          </a:xfrm>
          <a:prstGeom prst="rect">
            <a:avLst/>
          </a:prstGeom>
          <a:noFill/>
          <a:ln>
            <a:noFill/>
          </a:ln>
        </p:spPr>
      </p:pic>
      <p:sp>
        <p:nvSpPr>
          <p:cNvPr id="302" name="Google Shape;302;p37"/>
          <p:cNvSpPr txBox="1">
            <a:spLocks noGrp="1"/>
          </p:cNvSpPr>
          <p:nvPr>
            <p:ph type="title"/>
          </p:nvPr>
        </p:nvSpPr>
        <p:spPr>
          <a:xfrm>
            <a:off x="579550" y="3511675"/>
            <a:ext cx="3501000" cy="10590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lt" sz="2300" b="1">
                <a:solidFill>
                  <a:schemeClr val="dk2"/>
                </a:solidFill>
              </a:rPr>
              <a:t>URBANISTINĖS IDĖJOS KRYPTIES</a:t>
            </a:r>
            <a:endParaRPr sz="2300" b="1">
              <a:solidFill>
                <a:schemeClr val="dk2"/>
              </a:solidFill>
            </a:endParaRPr>
          </a:p>
          <a:p>
            <a:pPr marL="0" lvl="0" indent="0" algn="l" rtl="0">
              <a:spcBef>
                <a:spcPts val="0"/>
              </a:spcBef>
              <a:spcAft>
                <a:spcPts val="0"/>
              </a:spcAft>
              <a:buNone/>
            </a:pPr>
            <a:r>
              <a:rPr lang="lt" sz="2300" b="1">
                <a:solidFill>
                  <a:schemeClr val="dk2"/>
                </a:solidFill>
              </a:rPr>
              <a:t>PASIRINKIMAS</a:t>
            </a:r>
            <a:endParaRPr sz="2300" b="1">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8"/>
          <p:cNvSpPr txBox="1"/>
          <p:nvPr/>
        </p:nvSpPr>
        <p:spPr>
          <a:xfrm>
            <a:off x="240975" y="1363325"/>
            <a:ext cx="4289400" cy="39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t" sz="1000" b="1">
                <a:solidFill>
                  <a:srgbClr val="0E2841"/>
                </a:solidFill>
              </a:rPr>
              <a:t>Gyventojai</a:t>
            </a:r>
            <a:endParaRPr sz="1000" b="1">
              <a:solidFill>
                <a:srgbClr val="0E2841"/>
              </a:solidFill>
            </a:endParaRPr>
          </a:p>
          <a:p>
            <a:pPr marL="0" lvl="0" indent="0" algn="l" rtl="0">
              <a:spcBef>
                <a:spcPts val="0"/>
              </a:spcBef>
              <a:spcAft>
                <a:spcPts val="0"/>
              </a:spcAft>
              <a:buNone/>
            </a:pPr>
            <a:r>
              <a:rPr lang="lt" sz="800" b="1">
                <a:solidFill>
                  <a:srgbClr val="747474"/>
                </a:solidFill>
              </a:rPr>
              <a:t>Taikant 2020 - 2024 m. Klaipėdos rajono gyv. sk. pokyčio vidurkį nuo 22%, sukandus dantis galima prognozuoti optimistinį 11% gyventojų skaičiaus didėjimą per 5 metus, kas 20 metų laikotarpyje gali sudaryti apie bendrą 44% padidėjimą, kuris suponuoja +250 gyventojų ir 120 būstų.</a:t>
            </a:r>
            <a:endParaRPr sz="800" b="1">
              <a:solidFill>
                <a:srgbClr val="747474"/>
              </a:solidFill>
            </a:endParaRPr>
          </a:p>
          <a:p>
            <a:pPr marL="0" lvl="0" indent="0" algn="l" rtl="0">
              <a:spcBef>
                <a:spcPts val="0"/>
              </a:spcBef>
              <a:spcAft>
                <a:spcPts val="0"/>
              </a:spcAft>
              <a:buNone/>
            </a:pPr>
            <a:r>
              <a:rPr lang="lt" sz="800" b="1">
                <a:solidFill>
                  <a:srgbClr val="747474"/>
                </a:solidFill>
              </a:rPr>
              <a:t>Optimizuotas teritorijos panaudojimas – 10 būstų/ha.</a:t>
            </a:r>
            <a:endParaRPr sz="800" b="1">
              <a:solidFill>
                <a:srgbClr val="747474"/>
              </a:solidFill>
            </a:endParaRPr>
          </a:p>
          <a:p>
            <a:pPr marL="0" lvl="0" indent="0" algn="l" rtl="0">
              <a:spcBef>
                <a:spcPts val="0"/>
              </a:spcBef>
              <a:spcAft>
                <a:spcPts val="0"/>
              </a:spcAft>
              <a:buNone/>
            </a:pPr>
            <a:r>
              <a:rPr lang="lt" sz="800" b="1">
                <a:solidFill>
                  <a:srgbClr val="747474"/>
                </a:solidFill>
              </a:rPr>
              <a:t>Galimas gyventojų skaičius skaičiuojamo laikotarpio pabaigoje: 568 + 250 = </a:t>
            </a:r>
            <a:r>
              <a:rPr lang="lt" sz="1000" b="1">
                <a:solidFill>
                  <a:srgbClr val="C00000"/>
                </a:solidFill>
              </a:rPr>
              <a:t>820 gyv.</a:t>
            </a:r>
            <a:r>
              <a:rPr lang="lt" sz="1000" b="1">
                <a:solidFill>
                  <a:srgbClr val="747474"/>
                </a:solidFill>
              </a:rPr>
              <a:t>, </a:t>
            </a:r>
            <a:r>
              <a:rPr lang="lt" sz="800" b="1">
                <a:solidFill>
                  <a:srgbClr val="747474"/>
                </a:solidFill>
              </a:rPr>
              <a:t>kas nesudaro sąlygų elementariam aptarnavimo ir socialiniam poreikiui vystyti.</a:t>
            </a:r>
            <a:endParaRPr sz="800" b="1">
              <a:solidFill>
                <a:srgbClr val="747474"/>
              </a:solidFill>
            </a:endParaRPr>
          </a:p>
          <a:p>
            <a:pPr marL="0" lvl="0" indent="0" algn="l" rtl="0">
              <a:spcBef>
                <a:spcPts val="0"/>
              </a:spcBef>
              <a:spcAft>
                <a:spcPts val="0"/>
              </a:spcAft>
              <a:buNone/>
            </a:pPr>
            <a:r>
              <a:rPr lang="lt" sz="800" b="1">
                <a:solidFill>
                  <a:srgbClr val="747474"/>
                </a:solidFill>
              </a:rPr>
              <a:t>Teritorinis poreikis – apie </a:t>
            </a:r>
            <a:r>
              <a:rPr lang="lt" sz="1000" b="1">
                <a:solidFill>
                  <a:srgbClr val="C00000"/>
                </a:solidFill>
              </a:rPr>
              <a:t>12 ha.</a:t>
            </a:r>
            <a:endParaRPr sz="1000" b="1">
              <a:solidFill>
                <a:srgbClr val="C00000"/>
              </a:solidFill>
            </a:endParaRPr>
          </a:p>
          <a:p>
            <a:pPr marL="0" lvl="0" indent="0" algn="l" rtl="0">
              <a:spcBef>
                <a:spcPts val="0"/>
              </a:spcBef>
              <a:spcAft>
                <a:spcPts val="0"/>
              </a:spcAft>
              <a:buNone/>
            </a:pPr>
            <a:endParaRPr sz="800">
              <a:solidFill>
                <a:schemeClr val="dk1"/>
              </a:solidFill>
            </a:endParaRPr>
          </a:p>
          <a:p>
            <a:pPr marL="0" lvl="0" indent="0" algn="l" rtl="0">
              <a:spcBef>
                <a:spcPts val="0"/>
              </a:spcBef>
              <a:spcAft>
                <a:spcPts val="0"/>
              </a:spcAft>
              <a:buNone/>
            </a:pPr>
            <a:r>
              <a:rPr lang="lt" sz="1000" b="1">
                <a:solidFill>
                  <a:srgbClr val="0E2841"/>
                </a:solidFill>
              </a:rPr>
              <a:t>Antras būstas</a:t>
            </a:r>
            <a:endParaRPr sz="1000" b="1">
              <a:solidFill>
                <a:srgbClr val="0E2841"/>
              </a:solidFill>
            </a:endParaRPr>
          </a:p>
          <a:p>
            <a:pPr marL="0" lvl="0" indent="0" algn="l" rtl="0">
              <a:spcBef>
                <a:spcPts val="0"/>
              </a:spcBef>
              <a:spcAft>
                <a:spcPts val="0"/>
              </a:spcAft>
              <a:buNone/>
            </a:pPr>
            <a:r>
              <a:rPr lang="lt" sz="800" b="1">
                <a:solidFill>
                  <a:srgbClr val="747474"/>
                </a:solidFill>
              </a:rPr>
              <a:t>Kasmetinis antro būsto padidėjimas (325 : 15) = 22 būstai, kurie neturi socialinio poreikio. Tik aptarnavimo.</a:t>
            </a:r>
            <a:endParaRPr sz="800" b="1">
              <a:solidFill>
                <a:srgbClr val="747474"/>
              </a:solidFill>
            </a:endParaRPr>
          </a:p>
          <a:p>
            <a:pPr marL="0" lvl="0" indent="0" algn="l" rtl="0">
              <a:spcBef>
                <a:spcPts val="0"/>
              </a:spcBef>
              <a:spcAft>
                <a:spcPts val="0"/>
              </a:spcAft>
              <a:buNone/>
            </a:pPr>
            <a:r>
              <a:rPr lang="lt" sz="800" b="1">
                <a:solidFill>
                  <a:srgbClr val="747474"/>
                </a:solidFill>
              </a:rPr>
              <a:t>Prognozė pagal tendenciją 20 metų laikotarpiui (22 x 20) = 440 būstų.</a:t>
            </a:r>
            <a:endParaRPr sz="800" b="1">
              <a:solidFill>
                <a:srgbClr val="747474"/>
              </a:solidFill>
            </a:endParaRPr>
          </a:p>
          <a:p>
            <a:pPr marL="0" lvl="0" indent="0" algn="l" rtl="0">
              <a:spcBef>
                <a:spcPts val="0"/>
              </a:spcBef>
              <a:spcAft>
                <a:spcPts val="0"/>
              </a:spcAft>
              <a:buNone/>
            </a:pPr>
            <a:r>
              <a:rPr lang="lt" sz="800" b="1">
                <a:solidFill>
                  <a:srgbClr val="747474"/>
                </a:solidFill>
              </a:rPr>
              <a:t>Optimizuotas teritorijos panaudojimas – 10 būstų/ha.</a:t>
            </a:r>
            <a:endParaRPr sz="800" b="1">
              <a:solidFill>
                <a:srgbClr val="747474"/>
              </a:solidFill>
            </a:endParaRPr>
          </a:p>
          <a:p>
            <a:pPr marL="0" lvl="0" indent="0" algn="l" rtl="0">
              <a:spcBef>
                <a:spcPts val="0"/>
              </a:spcBef>
              <a:spcAft>
                <a:spcPts val="0"/>
              </a:spcAft>
              <a:buNone/>
            </a:pPr>
            <a:r>
              <a:rPr lang="lt" sz="800" b="1">
                <a:solidFill>
                  <a:srgbClr val="747474"/>
                </a:solidFill>
              </a:rPr>
              <a:t>Teritorijos poreikis – apie </a:t>
            </a:r>
            <a:r>
              <a:rPr lang="lt" sz="1000" b="1">
                <a:solidFill>
                  <a:srgbClr val="C00000"/>
                </a:solidFill>
              </a:rPr>
              <a:t>44 ha.</a:t>
            </a:r>
            <a:endParaRPr sz="1000" b="1">
              <a:solidFill>
                <a:srgbClr val="C00000"/>
              </a:solidFill>
            </a:endParaRPr>
          </a:p>
          <a:p>
            <a:pPr marL="0" lvl="0" indent="0" algn="l" rtl="0">
              <a:spcBef>
                <a:spcPts val="0"/>
              </a:spcBef>
              <a:spcAft>
                <a:spcPts val="0"/>
              </a:spcAft>
              <a:buNone/>
            </a:pPr>
            <a:endParaRPr sz="800">
              <a:solidFill>
                <a:schemeClr val="dk1"/>
              </a:solidFill>
            </a:endParaRPr>
          </a:p>
          <a:p>
            <a:pPr marL="0" lvl="0" indent="0" algn="l" rtl="0">
              <a:spcBef>
                <a:spcPts val="0"/>
              </a:spcBef>
              <a:spcAft>
                <a:spcPts val="0"/>
              </a:spcAft>
              <a:buNone/>
            </a:pPr>
            <a:r>
              <a:rPr lang="lt" sz="1000" b="1">
                <a:solidFill>
                  <a:srgbClr val="0E2841"/>
                </a:solidFill>
              </a:rPr>
              <a:t>Kitos teritorijos</a:t>
            </a:r>
            <a:endParaRPr sz="1000" b="1">
              <a:solidFill>
                <a:srgbClr val="0E2841"/>
              </a:solidFill>
            </a:endParaRPr>
          </a:p>
          <a:p>
            <a:pPr marL="0" lvl="0" indent="0" algn="l" rtl="0">
              <a:spcBef>
                <a:spcPts val="0"/>
              </a:spcBef>
              <a:spcAft>
                <a:spcPts val="0"/>
              </a:spcAft>
              <a:buNone/>
            </a:pPr>
            <a:r>
              <a:rPr lang="lt" sz="800" b="1">
                <a:solidFill>
                  <a:srgbClr val="747474"/>
                </a:solidFill>
              </a:rPr>
              <a:t>Jos apima paslaugų, aptarnavimo, visuomenines teritorijas, kas sudaro iki 10% nuo gyvenamų teritorijų poreikio, t. y., apie</a:t>
            </a:r>
            <a:r>
              <a:rPr lang="lt" sz="1000" b="1">
                <a:solidFill>
                  <a:srgbClr val="747474"/>
                </a:solidFill>
              </a:rPr>
              <a:t> </a:t>
            </a:r>
            <a:r>
              <a:rPr lang="lt" sz="1000" b="1">
                <a:solidFill>
                  <a:srgbClr val="C00000"/>
                </a:solidFill>
              </a:rPr>
              <a:t>4 ha</a:t>
            </a:r>
            <a:r>
              <a:rPr lang="lt" sz="800" b="1">
                <a:solidFill>
                  <a:srgbClr val="747474"/>
                </a:solidFill>
              </a:rPr>
              <a:t>, nes antras būstas nėra gyv. teritorijos.</a:t>
            </a:r>
            <a:endParaRPr sz="800" b="1">
              <a:solidFill>
                <a:srgbClr val="747474"/>
              </a:solidFill>
            </a:endParaRPr>
          </a:p>
          <a:p>
            <a:pPr marL="0" lvl="0" indent="0" algn="l" rtl="0">
              <a:spcBef>
                <a:spcPts val="0"/>
              </a:spcBef>
              <a:spcAft>
                <a:spcPts val="0"/>
              </a:spcAft>
              <a:buNone/>
            </a:pPr>
            <a:endParaRPr sz="800" b="1">
              <a:solidFill>
                <a:srgbClr val="747474"/>
              </a:solidFill>
            </a:endParaRPr>
          </a:p>
          <a:p>
            <a:pPr marL="0" lvl="0" indent="0" algn="l" rtl="0">
              <a:spcBef>
                <a:spcPts val="0"/>
              </a:spcBef>
              <a:spcAft>
                <a:spcPts val="0"/>
              </a:spcAft>
              <a:buNone/>
            </a:pPr>
            <a:r>
              <a:rPr lang="lt" sz="1000" b="1">
                <a:solidFill>
                  <a:srgbClr val="C00000"/>
                </a:solidFill>
              </a:rPr>
              <a:t>Bendras teritorinis poreikis – apie 60 ha</a:t>
            </a:r>
            <a:r>
              <a:rPr lang="lt" sz="800" b="1">
                <a:solidFill>
                  <a:srgbClr val="747474"/>
                </a:solidFill>
              </a:rPr>
              <a:t>, kuris gali būti padengtas esamų teritorijų kompaktizavimu ir esamų kol kas tuščių kontekstualių (esančių artimoje aplinkoje) gyvenamųjų ir rekreacinių teritorijų urbanistiniu realizavimu.</a:t>
            </a:r>
            <a:endParaRPr sz="800" b="1">
              <a:solidFill>
                <a:srgbClr val="747474"/>
              </a:solidFill>
            </a:endParaRPr>
          </a:p>
          <a:p>
            <a:pPr marL="0" lvl="0" indent="0" algn="l" rtl="0">
              <a:spcBef>
                <a:spcPts val="0"/>
              </a:spcBef>
              <a:spcAft>
                <a:spcPts val="0"/>
              </a:spcAft>
              <a:buNone/>
            </a:pPr>
            <a:endParaRPr sz="600" b="1">
              <a:solidFill>
                <a:srgbClr val="747474"/>
              </a:solidFill>
            </a:endParaRPr>
          </a:p>
          <a:p>
            <a:pPr marL="0" lvl="0" indent="0" algn="l" rtl="0">
              <a:spcBef>
                <a:spcPts val="0"/>
              </a:spcBef>
              <a:spcAft>
                <a:spcPts val="0"/>
              </a:spcAft>
              <a:buNone/>
            </a:pPr>
            <a:endParaRPr sz="600" b="1">
              <a:solidFill>
                <a:srgbClr val="747474"/>
              </a:solidFill>
            </a:endParaRPr>
          </a:p>
          <a:p>
            <a:pPr marL="0" lvl="0" indent="0" algn="l" rtl="0">
              <a:spcBef>
                <a:spcPts val="0"/>
              </a:spcBef>
              <a:spcAft>
                <a:spcPts val="0"/>
              </a:spcAft>
              <a:buNone/>
            </a:pPr>
            <a:endParaRPr sz="600" b="1">
              <a:solidFill>
                <a:srgbClr val="747474"/>
              </a:solidFill>
            </a:endParaRPr>
          </a:p>
          <a:p>
            <a:pPr marL="0" lvl="0" indent="0" algn="l" rtl="0">
              <a:spcBef>
                <a:spcPts val="0"/>
              </a:spcBef>
              <a:spcAft>
                <a:spcPts val="0"/>
              </a:spcAft>
              <a:buNone/>
            </a:pPr>
            <a:endParaRPr sz="600" b="1">
              <a:solidFill>
                <a:srgbClr val="747474"/>
              </a:solidFill>
            </a:endParaRPr>
          </a:p>
        </p:txBody>
      </p:sp>
      <p:sp>
        <p:nvSpPr>
          <p:cNvPr id="308" name="Google Shape;308;p38"/>
          <p:cNvSpPr txBox="1"/>
          <p:nvPr/>
        </p:nvSpPr>
        <p:spPr>
          <a:xfrm>
            <a:off x="4896575" y="1363325"/>
            <a:ext cx="39576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t" sz="1000" b="1">
                <a:solidFill>
                  <a:srgbClr val="0E2841"/>
                </a:solidFill>
              </a:rPr>
              <a:t>Gyventojai</a:t>
            </a:r>
            <a:endParaRPr sz="1000" b="1">
              <a:solidFill>
                <a:srgbClr val="0E2841"/>
              </a:solidFill>
            </a:endParaRPr>
          </a:p>
          <a:p>
            <a:pPr marL="0" lvl="0" indent="0" algn="l" rtl="0">
              <a:spcBef>
                <a:spcPts val="0"/>
              </a:spcBef>
              <a:spcAft>
                <a:spcPts val="0"/>
              </a:spcAft>
              <a:buNone/>
            </a:pPr>
            <a:r>
              <a:rPr lang="lt" sz="800" b="1">
                <a:solidFill>
                  <a:srgbClr val="747474"/>
                </a:solidFill>
              </a:rPr>
              <a:t>Taikant tą pačią gyv. skaičiaus pokyčio tendenciją iki +22% ir potencialų investicinį imlumą kurortinės vietovės infrastruktūrai, išsišiepus galima prognozuoti itin optimistinį 30% gyv. skaičiaus ir potencialų darbo vietų didėjimą per 5 metus, kas 20 metų laikotarpyje gali sudaryti apie bendrą 120% padidėjimą, kuris suponuoja +680 gyventojų ir 340 papildomų būstų.</a:t>
            </a:r>
            <a:endParaRPr sz="800" b="1">
              <a:solidFill>
                <a:srgbClr val="747474"/>
              </a:solidFill>
            </a:endParaRPr>
          </a:p>
          <a:p>
            <a:pPr marL="0" lvl="0" indent="0" algn="l" rtl="0">
              <a:spcBef>
                <a:spcPts val="0"/>
              </a:spcBef>
              <a:spcAft>
                <a:spcPts val="0"/>
              </a:spcAft>
              <a:buNone/>
            </a:pPr>
            <a:r>
              <a:rPr lang="lt" sz="800" b="1">
                <a:solidFill>
                  <a:srgbClr val="747474"/>
                </a:solidFill>
              </a:rPr>
              <a:t>Optimistinis gyv. skaičius skaičiuojamo laikotarpio pabaigoje: 568 + 682 = </a:t>
            </a:r>
            <a:r>
              <a:rPr lang="lt" sz="1000" b="1">
                <a:solidFill>
                  <a:srgbClr val="C00000"/>
                </a:solidFill>
              </a:rPr>
              <a:t>1250 gyv.</a:t>
            </a:r>
            <a:r>
              <a:rPr lang="lt" sz="800" b="1">
                <a:solidFill>
                  <a:srgbClr val="747474"/>
                </a:solidFill>
              </a:rPr>
              <a:t>, kas įpareigoja elementarų socialinį (1/2 darželiai) ir pakankamai platų aptarnavimo poreiko realizavimą.</a:t>
            </a:r>
            <a:endParaRPr sz="800" b="1">
              <a:solidFill>
                <a:srgbClr val="747474"/>
              </a:solidFill>
            </a:endParaRPr>
          </a:p>
          <a:p>
            <a:pPr marL="0" lvl="0" indent="0" algn="l" rtl="0">
              <a:spcBef>
                <a:spcPts val="0"/>
              </a:spcBef>
              <a:spcAft>
                <a:spcPts val="0"/>
              </a:spcAft>
              <a:buNone/>
            </a:pPr>
            <a:r>
              <a:rPr lang="lt" sz="800" b="1">
                <a:solidFill>
                  <a:srgbClr val="747474"/>
                </a:solidFill>
              </a:rPr>
              <a:t>Teritorinis poreikis – apie </a:t>
            </a:r>
            <a:r>
              <a:rPr lang="lt" sz="1000" b="1">
                <a:solidFill>
                  <a:srgbClr val="C00000"/>
                </a:solidFill>
              </a:rPr>
              <a:t>34 ha.</a:t>
            </a:r>
            <a:endParaRPr sz="1000" b="1">
              <a:solidFill>
                <a:srgbClr val="C00000"/>
              </a:solidFill>
            </a:endParaRPr>
          </a:p>
          <a:p>
            <a:pPr marL="0" lvl="0" indent="0" algn="l" rtl="0">
              <a:spcBef>
                <a:spcPts val="0"/>
              </a:spcBef>
              <a:spcAft>
                <a:spcPts val="0"/>
              </a:spcAft>
              <a:buNone/>
            </a:pPr>
            <a:endParaRPr sz="800">
              <a:solidFill>
                <a:schemeClr val="dk1"/>
              </a:solidFill>
            </a:endParaRPr>
          </a:p>
          <a:p>
            <a:pPr marL="0" lvl="0" indent="0" algn="l" rtl="0">
              <a:spcBef>
                <a:spcPts val="0"/>
              </a:spcBef>
              <a:spcAft>
                <a:spcPts val="0"/>
              </a:spcAft>
              <a:buNone/>
            </a:pPr>
            <a:r>
              <a:rPr lang="lt" sz="1000" b="1">
                <a:solidFill>
                  <a:srgbClr val="0E2841"/>
                </a:solidFill>
              </a:rPr>
              <a:t>Antras būstas</a:t>
            </a:r>
            <a:endParaRPr sz="1000" b="1">
              <a:solidFill>
                <a:srgbClr val="0E2841"/>
              </a:solidFill>
            </a:endParaRPr>
          </a:p>
          <a:p>
            <a:pPr marL="0" lvl="0" indent="0" algn="l" rtl="0">
              <a:spcBef>
                <a:spcPts val="0"/>
              </a:spcBef>
              <a:spcAft>
                <a:spcPts val="0"/>
              </a:spcAft>
              <a:buNone/>
            </a:pPr>
            <a:r>
              <a:rPr lang="lt" sz="800" b="1">
                <a:solidFill>
                  <a:srgbClr val="747474"/>
                </a:solidFill>
              </a:rPr>
              <a:t>Antro būsto padidėjimas galėtų būti prognozuojamas pagal verslo apklausą 10 metų laikotarpiui +650 G/R būstai, kurie neturi socialinio poreikio.</a:t>
            </a:r>
            <a:endParaRPr sz="800" b="1">
              <a:solidFill>
                <a:srgbClr val="747474"/>
              </a:solidFill>
            </a:endParaRPr>
          </a:p>
          <a:p>
            <a:pPr marL="0" lvl="0" indent="0" algn="l" rtl="0">
              <a:spcBef>
                <a:spcPts val="0"/>
              </a:spcBef>
              <a:spcAft>
                <a:spcPts val="0"/>
              </a:spcAft>
              <a:buNone/>
            </a:pPr>
            <a:r>
              <a:rPr lang="lt" sz="800" b="1">
                <a:solidFill>
                  <a:srgbClr val="747474"/>
                </a:solidFill>
              </a:rPr>
              <a:t>Optimizuotas teritorijos panaudojimas – 10 būstų/ha.</a:t>
            </a:r>
            <a:endParaRPr sz="800" b="1">
              <a:solidFill>
                <a:srgbClr val="747474"/>
              </a:solidFill>
            </a:endParaRPr>
          </a:p>
          <a:p>
            <a:pPr marL="0" lvl="0" indent="0" algn="l" rtl="0">
              <a:spcBef>
                <a:spcPts val="0"/>
              </a:spcBef>
              <a:spcAft>
                <a:spcPts val="0"/>
              </a:spcAft>
              <a:buNone/>
            </a:pPr>
            <a:r>
              <a:rPr lang="lt" sz="800" b="1">
                <a:solidFill>
                  <a:srgbClr val="747474"/>
                </a:solidFill>
              </a:rPr>
              <a:t>Teritorijos poreikis – apie</a:t>
            </a:r>
            <a:r>
              <a:rPr lang="lt" sz="1000" b="1">
                <a:solidFill>
                  <a:srgbClr val="747474"/>
                </a:solidFill>
              </a:rPr>
              <a:t> </a:t>
            </a:r>
            <a:r>
              <a:rPr lang="lt" sz="1000" b="1">
                <a:solidFill>
                  <a:srgbClr val="C00000"/>
                </a:solidFill>
              </a:rPr>
              <a:t>65 ha.</a:t>
            </a:r>
            <a:endParaRPr sz="1000" b="1">
              <a:solidFill>
                <a:srgbClr val="C00000"/>
              </a:solidFill>
            </a:endParaRPr>
          </a:p>
          <a:p>
            <a:pPr marL="0" lvl="0" indent="0" algn="l" rtl="0">
              <a:spcBef>
                <a:spcPts val="0"/>
              </a:spcBef>
              <a:spcAft>
                <a:spcPts val="0"/>
              </a:spcAft>
              <a:buNone/>
            </a:pPr>
            <a:endParaRPr sz="800">
              <a:solidFill>
                <a:schemeClr val="dk1"/>
              </a:solidFill>
            </a:endParaRPr>
          </a:p>
          <a:p>
            <a:pPr marL="0" lvl="0" indent="0" algn="l" rtl="0">
              <a:spcBef>
                <a:spcPts val="0"/>
              </a:spcBef>
              <a:spcAft>
                <a:spcPts val="0"/>
              </a:spcAft>
              <a:buNone/>
            </a:pPr>
            <a:r>
              <a:rPr lang="lt" sz="1000" b="1">
                <a:solidFill>
                  <a:srgbClr val="0E2841"/>
                </a:solidFill>
              </a:rPr>
              <a:t>Kitos teritorijos</a:t>
            </a:r>
            <a:endParaRPr sz="1000" b="1">
              <a:solidFill>
                <a:srgbClr val="0E2841"/>
              </a:solidFill>
            </a:endParaRPr>
          </a:p>
          <a:p>
            <a:pPr marL="0" lvl="0" indent="0" algn="l" rtl="0">
              <a:spcBef>
                <a:spcPts val="0"/>
              </a:spcBef>
              <a:spcAft>
                <a:spcPts val="0"/>
              </a:spcAft>
              <a:buNone/>
            </a:pPr>
            <a:r>
              <a:rPr lang="lt" sz="800" b="1">
                <a:solidFill>
                  <a:srgbClr val="747474"/>
                </a:solidFill>
              </a:rPr>
              <a:t>Jos apima paslaugų, aptarnavimo, visuomenines, sanatorijų, SPA ir kitų pramogų centrų ir viešųjų erdvių teritorijas, kas sudaro iki 40-50% nuo gyv. teritorijų poreikio, t. y., apie </a:t>
            </a:r>
            <a:r>
              <a:rPr lang="lt" sz="1000" b="1">
                <a:solidFill>
                  <a:srgbClr val="C00000"/>
                </a:solidFill>
              </a:rPr>
              <a:t>30 ha</a:t>
            </a:r>
            <a:r>
              <a:rPr lang="lt" sz="800" b="1">
                <a:solidFill>
                  <a:srgbClr val="747474"/>
                </a:solidFill>
              </a:rPr>
              <a:t>, nes antras būstas nėra gyv. teritorijos.</a:t>
            </a:r>
            <a:endParaRPr sz="800" b="1">
              <a:solidFill>
                <a:srgbClr val="747474"/>
              </a:solidFill>
            </a:endParaRPr>
          </a:p>
          <a:p>
            <a:pPr marL="0" lvl="0" indent="0" algn="l" rtl="0">
              <a:spcBef>
                <a:spcPts val="0"/>
              </a:spcBef>
              <a:spcAft>
                <a:spcPts val="0"/>
              </a:spcAft>
              <a:buNone/>
            </a:pPr>
            <a:endParaRPr sz="800">
              <a:solidFill>
                <a:schemeClr val="dk1"/>
              </a:solidFill>
            </a:endParaRPr>
          </a:p>
          <a:p>
            <a:pPr marL="0" lvl="0" indent="0" algn="l" rtl="0">
              <a:spcBef>
                <a:spcPts val="0"/>
              </a:spcBef>
              <a:spcAft>
                <a:spcPts val="0"/>
              </a:spcAft>
              <a:buNone/>
            </a:pPr>
            <a:r>
              <a:rPr lang="lt" sz="1000" b="1">
                <a:solidFill>
                  <a:srgbClr val="C00000"/>
                </a:solidFill>
              </a:rPr>
              <a:t>Bendras teritorinis poreikis – apie 130 ha</a:t>
            </a:r>
            <a:r>
              <a:rPr lang="lt" sz="800" b="1">
                <a:solidFill>
                  <a:srgbClr val="747474"/>
                </a:solidFill>
              </a:rPr>
              <a:t>, kuris nebegali būti padengtas esamų teritorijų kompaktizavimo sąskaita. Plius gal kokie golfo laukai Drevernos polderyje?</a:t>
            </a:r>
            <a:endParaRPr sz="1600"/>
          </a:p>
        </p:txBody>
      </p:sp>
      <p:sp>
        <p:nvSpPr>
          <p:cNvPr id="309" name="Google Shape;309;p38"/>
          <p:cNvSpPr txBox="1">
            <a:spLocks noGrp="1"/>
          </p:cNvSpPr>
          <p:nvPr>
            <p:ph type="title"/>
          </p:nvPr>
        </p:nvSpPr>
        <p:spPr>
          <a:xfrm>
            <a:off x="737350" y="280850"/>
            <a:ext cx="3376500" cy="632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lt" sz="1320" b="1">
                <a:solidFill>
                  <a:schemeClr val="dk2"/>
                </a:solidFill>
              </a:rPr>
              <a:t>APGYVENDINTAS SEZONINIS PAMARIO RUOŽAS</a:t>
            </a:r>
            <a:endParaRPr sz="1320" b="1">
              <a:solidFill>
                <a:schemeClr val="dk2"/>
              </a:solidFill>
            </a:endParaRPr>
          </a:p>
        </p:txBody>
      </p:sp>
      <p:sp>
        <p:nvSpPr>
          <p:cNvPr id="310" name="Google Shape;310;p38"/>
          <p:cNvSpPr txBox="1">
            <a:spLocks noGrp="1"/>
          </p:cNvSpPr>
          <p:nvPr>
            <p:ph type="title"/>
          </p:nvPr>
        </p:nvSpPr>
        <p:spPr>
          <a:xfrm>
            <a:off x="5260025" y="269075"/>
            <a:ext cx="3376500" cy="42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lt" sz="1220" b="1">
                <a:solidFill>
                  <a:schemeClr val="dk2"/>
                </a:solidFill>
              </a:rPr>
              <a:t>KURORTINĖ TERITORIJA</a:t>
            </a:r>
            <a:endParaRPr sz="1220" b="1">
              <a:solidFill>
                <a:schemeClr val="dk2"/>
              </a:solidFill>
            </a:endParaRPr>
          </a:p>
        </p:txBody>
      </p:sp>
      <p:sp>
        <p:nvSpPr>
          <p:cNvPr id="311" name="Google Shape;311;p38"/>
          <p:cNvSpPr/>
          <p:nvPr/>
        </p:nvSpPr>
        <p:spPr>
          <a:xfrm>
            <a:off x="240975" y="866900"/>
            <a:ext cx="4030800" cy="317100"/>
          </a:xfrm>
          <a:prstGeom prst="leftArrow">
            <a:avLst>
              <a:gd name="adj1" fmla="val 50000"/>
              <a:gd name="adj2" fmla="val 50000"/>
            </a:avLst>
          </a:prstGeom>
          <a:solidFill>
            <a:srgbClr val="9FC5E8"/>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12" name="Google Shape;312;p38"/>
          <p:cNvCxnSpPr/>
          <p:nvPr/>
        </p:nvCxnSpPr>
        <p:spPr>
          <a:xfrm flipH="1">
            <a:off x="4564025" y="657075"/>
            <a:ext cx="7200" cy="4253400"/>
          </a:xfrm>
          <a:prstGeom prst="straightConnector1">
            <a:avLst/>
          </a:prstGeom>
          <a:noFill/>
          <a:ln w="38100" cap="flat" cmpd="sng">
            <a:solidFill>
              <a:schemeClr val="dk2"/>
            </a:solidFill>
            <a:prstDash val="dash"/>
            <a:round/>
            <a:headEnd type="none" w="med" len="med"/>
            <a:tailEnd type="none" w="med" len="med"/>
          </a:ln>
        </p:spPr>
      </p:cxnSp>
      <p:sp>
        <p:nvSpPr>
          <p:cNvPr id="313" name="Google Shape;313;p38"/>
          <p:cNvSpPr/>
          <p:nvPr/>
        </p:nvSpPr>
        <p:spPr>
          <a:xfrm>
            <a:off x="4931900" y="869000"/>
            <a:ext cx="3922200" cy="317100"/>
          </a:xfrm>
          <a:prstGeom prst="rightArrow">
            <a:avLst>
              <a:gd name="adj1" fmla="val 50000"/>
              <a:gd name="adj2" fmla="val 50000"/>
            </a:avLst>
          </a:prstGeom>
          <a:solidFill>
            <a:srgbClr val="FFE599"/>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9" title="A.03.12.jpg"/>
          <p:cNvPicPr preferRelativeResize="0"/>
          <p:nvPr/>
        </p:nvPicPr>
        <p:blipFill rotWithShape="1">
          <a:blip r:embed="rId3">
            <a:alphaModFix/>
          </a:blip>
          <a:srcRect r="4278"/>
          <a:stretch/>
        </p:blipFill>
        <p:spPr>
          <a:xfrm>
            <a:off x="551075" y="948150"/>
            <a:ext cx="3683574" cy="3848100"/>
          </a:xfrm>
          <a:prstGeom prst="rect">
            <a:avLst/>
          </a:prstGeom>
          <a:noFill/>
          <a:ln>
            <a:noFill/>
          </a:ln>
        </p:spPr>
      </p:pic>
      <p:pic>
        <p:nvPicPr>
          <p:cNvPr id="319" name="Google Shape;319;p39" title="A.03.5.jpg"/>
          <p:cNvPicPr preferRelativeResize="0"/>
          <p:nvPr/>
        </p:nvPicPr>
        <p:blipFill rotWithShape="1">
          <a:blip r:embed="rId4">
            <a:alphaModFix/>
          </a:blip>
          <a:srcRect r="3864"/>
          <a:stretch/>
        </p:blipFill>
        <p:spPr>
          <a:xfrm>
            <a:off x="543100" y="948150"/>
            <a:ext cx="3699528" cy="3848100"/>
          </a:xfrm>
          <a:prstGeom prst="rect">
            <a:avLst/>
          </a:prstGeom>
          <a:noFill/>
          <a:ln>
            <a:noFill/>
          </a:ln>
        </p:spPr>
      </p:pic>
      <p:pic>
        <p:nvPicPr>
          <p:cNvPr id="320" name="Google Shape;320;p39" title="A.03.4.jpg"/>
          <p:cNvPicPr preferRelativeResize="0"/>
          <p:nvPr/>
        </p:nvPicPr>
        <p:blipFill rotWithShape="1">
          <a:blip r:embed="rId5">
            <a:alphaModFix/>
          </a:blip>
          <a:srcRect r="4049"/>
          <a:stretch/>
        </p:blipFill>
        <p:spPr>
          <a:xfrm>
            <a:off x="4834850" y="952644"/>
            <a:ext cx="3683574" cy="3839104"/>
          </a:xfrm>
          <a:prstGeom prst="rect">
            <a:avLst/>
          </a:prstGeom>
          <a:noFill/>
          <a:ln>
            <a:noFill/>
          </a:ln>
        </p:spPr>
      </p:pic>
      <p:sp>
        <p:nvSpPr>
          <p:cNvPr id="321" name="Google Shape;321;p39"/>
          <p:cNvSpPr txBox="1">
            <a:spLocks noGrp="1"/>
          </p:cNvSpPr>
          <p:nvPr>
            <p:ph type="body" idx="1"/>
          </p:nvPr>
        </p:nvSpPr>
        <p:spPr>
          <a:xfrm>
            <a:off x="535049" y="607050"/>
            <a:ext cx="3699600" cy="3411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b="1" dirty="0"/>
              <a:t>APGYVENDINTAS SEZONINIS PAMARIO RUOŽAS (GYVENVIETĖ)</a:t>
            </a:r>
            <a:endParaRPr sz="800" b="1" dirty="0"/>
          </a:p>
        </p:txBody>
      </p:sp>
      <p:sp>
        <p:nvSpPr>
          <p:cNvPr id="322" name="Google Shape;322;p39"/>
          <p:cNvSpPr txBox="1">
            <a:spLocks noGrp="1"/>
          </p:cNvSpPr>
          <p:nvPr>
            <p:ph type="body" idx="1"/>
          </p:nvPr>
        </p:nvSpPr>
        <p:spPr>
          <a:xfrm>
            <a:off x="4826799" y="607050"/>
            <a:ext cx="32583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b="1"/>
              <a:t>KURORTINĖ TERITORIJA</a:t>
            </a:r>
            <a:endParaRPr sz="800" b="1"/>
          </a:p>
        </p:txBody>
      </p:sp>
      <p:sp>
        <p:nvSpPr>
          <p:cNvPr id="323" name="Google Shape;323;p39"/>
          <p:cNvSpPr txBox="1">
            <a:spLocks noGrp="1"/>
          </p:cNvSpPr>
          <p:nvPr>
            <p:ph type="body" idx="1"/>
          </p:nvPr>
        </p:nvSpPr>
        <p:spPr>
          <a:xfrm>
            <a:off x="218350" y="326475"/>
            <a:ext cx="4349100" cy="376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lt" sz="1300" b="1"/>
              <a:t>POCENTRIAI IR UŽSTATYMO PRIORITETAS</a:t>
            </a:r>
            <a:endParaRPr sz="1300" b="1"/>
          </a:p>
        </p:txBody>
      </p:sp>
      <p:sp>
        <p:nvSpPr>
          <p:cNvPr id="324" name="Google Shape;324;p39"/>
          <p:cNvSpPr txBox="1">
            <a:spLocks noGrp="1"/>
          </p:cNvSpPr>
          <p:nvPr>
            <p:ph type="body" idx="1"/>
          </p:nvPr>
        </p:nvSpPr>
        <p:spPr>
          <a:xfrm>
            <a:off x="543074" y="4645450"/>
            <a:ext cx="32583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a:t>Stiprinami esami pocentriai</a:t>
            </a:r>
            <a:endParaRPr sz="800"/>
          </a:p>
        </p:txBody>
      </p:sp>
      <p:sp>
        <p:nvSpPr>
          <p:cNvPr id="325" name="Google Shape;325;p39"/>
          <p:cNvSpPr txBox="1">
            <a:spLocks noGrp="1"/>
          </p:cNvSpPr>
          <p:nvPr>
            <p:ph type="body" idx="1"/>
          </p:nvPr>
        </p:nvSpPr>
        <p:spPr>
          <a:xfrm>
            <a:off x="4826799" y="4645450"/>
            <a:ext cx="32583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a:t>Stiprinami esami pocentriai bei kuriami nauji</a:t>
            </a:r>
            <a:endParaRPr sz="8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0" title="A.03.12.jpg"/>
          <p:cNvPicPr preferRelativeResize="0"/>
          <p:nvPr/>
        </p:nvPicPr>
        <p:blipFill rotWithShape="1">
          <a:blip r:embed="rId3">
            <a:alphaModFix/>
          </a:blip>
          <a:srcRect r="4278"/>
          <a:stretch/>
        </p:blipFill>
        <p:spPr>
          <a:xfrm>
            <a:off x="551113" y="948000"/>
            <a:ext cx="3683574" cy="3848100"/>
          </a:xfrm>
          <a:prstGeom prst="rect">
            <a:avLst/>
          </a:prstGeom>
          <a:noFill/>
          <a:ln>
            <a:noFill/>
          </a:ln>
        </p:spPr>
      </p:pic>
      <p:pic>
        <p:nvPicPr>
          <p:cNvPr id="331" name="Google Shape;331;p40" title="A.03.11.jpg"/>
          <p:cNvPicPr preferRelativeResize="0"/>
          <p:nvPr/>
        </p:nvPicPr>
        <p:blipFill rotWithShape="1">
          <a:blip r:embed="rId4">
            <a:alphaModFix/>
          </a:blip>
          <a:srcRect r="4278"/>
          <a:stretch/>
        </p:blipFill>
        <p:spPr>
          <a:xfrm>
            <a:off x="4834850" y="948000"/>
            <a:ext cx="3683574" cy="3848100"/>
          </a:xfrm>
          <a:prstGeom prst="rect">
            <a:avLst/>
          </a:prstGeom>
          <a:noFill/>
          <a:ln>
            <a:noFill/>
          </a:ln>
        </p:spPr>
      </p:pic>
      <p:sp>
        <p:nvSpPr>
          <p:cNvPr id="332" name="Google Shape;332;p40"/>
          <p:cNvSpPr txBox="1">
            <a:spLocks noGrp="1"/>
          </p:cNvSpPr>
          <p:nvPr>
            <p:ph type="body" idx="1"/>
          </p:nvPr>
        </p:nvSpPr>
        <p:spPr>
          <a:xfrm>
            <a:off x="226850" y="270900"/>
            <a:ext cx="3486300" cy="376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lt" sz="1300" b="1"/>
              <a:t>JUNGTYS SU MARIOMIS</a:t>
            </a:r>
            <a:endParaRPr sz="1300" b="1"/>
          </a:p>
        </p:txBody>
      </p:sp>
      <p:sp>
        <p:nvSpPr>
          <p:cNvPr id="333" name="Google Shape;333;p40"/>
          <p:cNvSpPr txBox="1">
            <a:spLocks noGrp="1"/>
          </p:cNvSpPr>
          <p:nvPr>
            <p:ph type="body" idx="1"/>
          </p:nvPr>
        </p:nvSpPr>
        <p:spPr>
          <a:xfrm>
            <a:off x="551087" y="4638705"/>
            <a:ext cx="32583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dirty="0"/>
              <a:t>Tik skersinės jungtys su mariomis</a:t>
            </a:r>
            <a:endParaRPr sz="800" dirty="0"/>
          </a:p>
        </p:txBody>
      </p:sp>
      <p:sp>
        <p:nvSpPr>
          <p:cNvPr id="334" name="Google Shape;334;p40"/>
          <p:cNvSpPr txBox="1">
            <a:spLocks noGrp="1"/>
          </p:cNvSpPr>
          <p:nvPr>
            <p:ph type="body" idx="1"/>
          </p:nvPr>
        </p:nvSpPr>
        <p:spPr>
          <a:xfrm>
            <a:off x="4834850" y="4649573"/>
            <a:ext cx="32583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dirty="0"/>
              <a:t>Skersinės jungtys su mariomis bei išilginė jungtis palei marias</a:t>
            </a:r>
            <a:r>
              <a:rPr lang="lt" sz="800" dirty="0">
                <a:solidFill>
                  <a:schemeClr val="dk1"/>
                </a:solidFill>
              </a:rPr>
              <a:t> </a:t>
            </a:r>
            <a:endParaRPr sz="800" dirty="0">
              <a:solidFill>
                <a:schemeClr val="dk1"/>
              </a:solidFill>
            </a:endParaRPr>
          </a:p>
        </p:txBody>
      </p:sp>
      <p:sp>
        <p:nvSpPr>
          <p:cNvPr id="335" name="Google Shape;335;p40"/>
          <p:cNvSpPr txBox="1">
            <a:spLocks noGrp="1"/>
          </p:cNvSpPr>
          <p:nvPr>
            <p:ph type="body" idx="1"/>
          </p:nvPr>
        </p:nvSpPr>
        <p:spPr>
          <a:xfrm>
            <a:off x="535087" y="605096"/>
            <a:ext cx="3699600" cy="3411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b="1" dirty="0"/>
              <a:t>APGYVENDINTAS SEZONINIS PAMARIO RUOŽAS (GYVENVIETĖ)</a:t>
            </a:r>
            <a:endParaRPr sz="800" b="1" dirty="0"/>
          </a:p>
        </p:txBody>
      </p:sp>
      <p:sp>
        <p:nvSpPr>
          <p:cNvPr id="336" name="Google Shape;336;p40"/>
          <p:cNvSpPr txBox="1">
            <a:spLocks noGrp="1"/>
          </p:cNvSpPr>
          <p:nvPr>
            <p:ph type="body" idx="1"/>
          </p:nvPr>
        </p:nvSpPr>
        <p:spPr>
          <a:xfrm>
            <a:off x="4761108" y="605096"/>
            <a:ext cx="32583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b="1" dirty="0"/>
              <a:t>KURORTINĖ TERITORIJA</a:t>
            </a:r>
            <a:endParaRPr sz="800" b="1" dirty="0"/>
          </a:p>
        </p:txBody>
      </p:sp>
      <p:pic>
        <p:nvPicPr>
          <p:cNvPr id="337" name="Google Shape;337;p40" title="A.03.12.jpg"/>
          <p:cNvPicPr preferRelativeResize="0"/>
          <p:nvPr/>
        </p:nvPicPr>
        <p:blipFill rotWithShape="1">
          <a:blip r:embed="rId5">
            <a:alphaModFix/>
          </a:blip>
          <a:srcRect r="3901"/>
          <a:stretch/>
        </p:blipFill>
        <p:spPr>
          <a:xfrm>
            <a:off x="551125" y="948002"/>
            <a:ext cx="3699599" cy="3849902"/>
          </a:xfrm>
          <a:prstGeom prst="rect">
            <a:avLst/>
          </a:prstGeom>
          <a:noFill/>
          <a:ln>
            <a:noFill/>
          </a:ln>
        </p:spPr>
      </p:pic>
      <p:pic>
        <p:nvPicPr>
          <p:cNvPr id="338" name="Google Shape;338;p40" title="A.03.11.jpg"/>
          <p:cNvPicPr preferRelativeResize="0"/>
          <p:nvPr/>
        </p:nvPicPr>
        <p:blipFill rotWithShape="1">
          <a:blip r:embed="rId6">
            <a:alphaModFix/>
          </a:blip>
          <a:srcRect r="4095"/>
          <a:stretch/>
        </p:blipFill>
        <p:spPr>
          <a:xfrm>
            <a:off x="4834850" y="948000"/>
            <a:ext cx="3683548" cy="384085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1"/>
          <p:cNvPicPr preferRelativeResize="0"/>
          <p:nvPr/>
        </p:nvPicPr>
        <p:blipFill>
          <a:blip r:embed="rId3">
            <a:alphaModFix/>
          </a:blip>
          <a:stretch>
            <a:fillRect/>
          </a:stretch>
        </p:blipFill>
        <p:spPr>
          <a:xfrm>
            <a:off x="1360725" y="513200"/>
            <a:ext cx="6422548" cy="4283800"/>
          </a:xfrm>
          <a:prstGeom prst="rect">
            <a:avLst/>
          </a:prstGeom>
          <a:noFill/>
          <a:ln>
            <a:noFill/>
          </a:ln>
        </p:spPr>
      </p:pic>
      <p:sp>
        <p:nvSpPr>
          <p:cNvPr id="344" name="Google Shape;344;p41"/>
          <p:cNvSpPr txBox="1">
            <a:spLocks noGrp="1"/>
          </p:cNvSpPr>
          <p:nvPr>
            <p:ph type="body" idx="1"/>
          </p:nvPr>
        </p:nvSpPr>
        <p:spPr>
          <a:xfrm>
            <a:off x="1265775" y="84875"/>
            <a:ext cx="4349100" cy="376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lt" sz="1300" b="1"/>
              <a:t>MARIŲ TAKO KONCEPCIJA</a:t>
            </a:r>
            <a:endParaRPr sz="13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0"/>
            <a:ext cx="9143992"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42"/>
          <p:cNvPicPr preferRelativeResize="0"/>
          <p:nvPr/>
        </p:nvPicPr>
        <p:blipFill rotWithShape="1">
          <a:blip r:embed="rId3">
            <a:alphaModFix/>
          </a:blip>
          <a:srcRect/>
          <a:stretch/>
        </p:blipFill>
        <p:spPr>
          <a:xfrm>
            <a:off x="152400" y="4283000"/>
            <a:ext cx="8839204" cy="496342"/>
          </a:xfrm>
          <a:prstGeom prst="rect">
            <a:avLst/>
          </a:prstGeom>
          <a:noFill/>
          <a:ln>
            <a:noFill/>
          </a:ln>
        </p:spPr>
      </p:pic>
      <p:pic>
        <p:nvPicPr>
          <p:cNvPr id="350" name="Google Shape;350;p42"/>
          <p:cNvPicPr preferRelativeResize="0"/>
          <p:nvPr/>
        </p:nvPicPr>
        <p:blipFill>
          <a:blip r:embed="rId4">
            <a:alphaModFix/>
          </a:blip>
          <a:stretch>
            <a:fillRect/>
          </a:stretch>
        </p:blipFill>
        <p:spPr>
          <a:xfrm>
            <a:off x="1137200" y="196875"/>
            <a:ext cx="6869606" cy="3978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43" title="A.03.8.jpg"/>
          <p:cNvPicPr preferRelativeResize="0"/>
          <p:nvPr/>
        </p:nvPicPr>
        <p:blipFill rotWithShape="1">
          <a:blip r:embed="rId3">
            <a:alphaModFix/>
          </a:blip>
          <a:srcRect r="3864"/>
          <a:stretch/>
        </p:blipFill>
        <p:spPr>
          <a:xfrm>
            <a:off x="551163" y="944375"/>
            <a:ext cx="3699523" cy="3848100"/>
          </a:xfrm>
          <a:prstGeom prst="rect">
            <a:avLst/>
          </a:prstGeom>
          <a:noFill/>
          <a:ln>
            <a:noFill/>
          </a:ln>
        </p:spPr>
      </p:pic>
      <p:pic>
        <p:nvPicPr>
          <p:cNvPr id="356" name="Google Shape;356;p43" title="A.03.8.jpg"/>
          <p:cNvPicPr preferRelativeResize="0"/>
          <p:nvPr/>
        </p:nvPicPr>
        <p:blipFill rotWithShape="1">
          <a:blip r:embed="rId4">
            <a:alphaModFix/>
          </a:blip>
          <a:srcRect r="3772"/>
          <a:stretch/>
        </p:blipFill>
        <p:spPr>
          <a:xfrm>
            <a:off x="551125" y="950722"/>
            <a:ext cx="3699599" cy="3844465"/>
          </a:xfrm>
          <a:prstGeom prst="rect">
            <a:avLst/>
          </a:prstGeom>
          <a:noFill/>
          <a:ln>
            <a:noFill/>
          </a:ln>
        </p:spPr>
      </p:pic>
      <p:sp>
        <p:nvSpPr>
          <p:cNvPr id="357" name="Google Shape;357;p43"/>
          <p:cNvSpPr txBox="1">
            <a:spLocks noGrp="1"/>
          </p:cNvSpPr>
          <p:nvPr>
            <p:ph type="body" idx="1"/>
          </p:nvPr>
        </p:nvSpPr>
        <p:spPr>
          <a:xfrm>
            <a:off x="503771" y="4591525"/>
            <a:ext cx="32583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dirty="0"/>
              <a:t>Naudojami esami uostai, prieplaukos.</a:t>
            </a:r>
            <a:endParaRPr sz="800" dirty="0"/>
          </a:p>
        </p:txBody>
      </p:sp>
      <p:sp>
        <p:nvSpPr>
          <p:cNvPr id="358" name="Google Shape;358;p43"/>
          <p:cNvSpPr txBox="1">
            <a:spLocks noGrp="1"/>
          </p:cNvSpPr>
          <p:nvPr>
            <p:ph type="body" idx="1"/>
          </p:nvPr>
        </p:nvSpPr>
        <p:spPr>
          <a:xfrm>
            <a:off x="4741444" y="4591525"/>
            <a:ext cx="40527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dirty="0"/>
              <a:t>Kuriama vientisa vandens infrastruktūra, jungianti pocentrius ir paliekanti galimybę ateityje, įrengus šliuzą, išplėsti vandens jungtį į polderį.</a:t>
            </a:r>
            <a:endParaRPr sz="800" dirty="0">
              <a:solidFill>
                <a:schemeClr val="dk1"/>
              </a:solidFill>
            </a:endParaRPr>
          </a:p>
        </p:txBody>
      </p:sp>
      <p:sp>
        <p:nvSpPr>
          <p:cNvPr id="359" name="Google Shape;359;p43"/>
          <p:cNvSpPr txBox="1">
            <a:spLocks noGrp="1"/>
          </p:cNvSpPr>
          <p:nvPr>
            <p:ph type="body" idx="1"/>
          </p:nvPr>
        </p:nvSpPr>
        <p:spPr>
          <a:xfrm>
            <a:off x="226850" y="270900"/>
            <a:ext cx="3486300" cy="376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lt" sz="1300" b="1"/>
              <a:t>VANDENS INTEGRACIJA</a:t>
            </a:r>
            <a:endParaRPr sz="1300" b="1"/>
          </a:p>
        </p:txBody>
      </p:sp>
      <p:sp>
        <p:nvSpPr>
          <p:cNvPr id="360" name="Google Shape;360;p43"/>
          <p:cNvSpPr txBox="1">
            <a:spLocks noGrp="1"/>
          </p:cNvSpPr>
          <p:nvPr>
            <p:ph type="body" idx="1"/>
          </p:nvPr>
        </p:nvSpPr>
        <p:spPr>
          <a:xfrm>
            <a:off x="503771" y="609622"/>
            <a:ext cx="3699600" cy="3411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b="1" dirty="0"/>
              <a:t>APGYVENDINTAS SEZONINIS PAMARIO RUOŽAS (GYVENVIETĖ)</a:t>
            </a:r>
            <a:endParaRPr sz="800" b="1" dirty="0"/>
          </a:p>
        </p:txBody>
      </p:sp>
      <p:sp>
        <p:nvSpPr>
          <p:cNvPr id="361" name="Google Shape;361;p43"/>
          <p:cNvSpPr txBox="1">
            <a:spLocks noGrp="1"/>
          </p:cNvSpPr>
          <p:nvPr>
            <p:ph type="body" idx="1"/>
          </p:nvPr>
        </p:nvSpPr>
        <p:spPr>
          <a:xfrm>
            <a:off x="4785689" y="609622"/>
            <a:ext cx="32583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b="1" dirty="0"/>
              <a:t>KURORTINĖ TERITORIJA</a:t>
            </a:r>
            <a:endParaRPr sz="800" b="1" dirty="0"/>
          </a:p>
        </p:txBody>
      </p:sp>
      <p:pic>
        <p:nvPicPr>
          <p:cNvPr id="362" name="Google Shape;362;p43" title="A.03.10_page-0001 (1).jpg"/>
          <p:cNvPicPr preferRelativeResize="0"/>
          <p:nvPr/>
        </p:nvPicPr>
        <p:blipFill rotWithShape="1">
          <a:blip r:embed="rId5">
            <a:alphaModFix/>
          </a:blip>
          <a:srcRect r="3873"/>
          <a:stretch/>
        </p:blipFill>
        <p:spPr>
          <a:xfrm>
            <a:off x="4826826" y="943843"/>
            <a:ext cx="3699599" cy="384863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44" title="A.03.14.jpg"/>
          <p:cNvPicPr preferRelativeResize="0"/>
          <p:nvPr/>
        </p:nvPicPr>
        <p:blipFill rotWithShape="1">
          <a:blip r:embed="rId3">
            <a:alphaModFix/>
          </a:blip>
          <a:srcRect l="2226" r="2235"/>
          <a:stretch/>
        </p:blipFill>
        <p:spPr>
          <a:xfrm>
            <a:off x="4838375" y="944363"/>
            <a:ext cx="3676498" cy="3848100"/>
          </a:xfrm>
          <a:prstGeom prst="rect">
            <a:avLst/>
          </a:prstGeom>
          <a:noFill/>
          <a:ln>
            <a:noFill/>
          </a:ln>
        </p:spPr>
      </p:pic>
      <p:sp>
        <p:nvSpPr>
          <p:cNvPr id="368" name="Google Shape;368;p44"/>
          <p:cNvSpPr txBox="1">
            <a:spLocks noGrp="1"/>
          </p:cNvSpPr>
          <p:nvPr>
            <p:ph type="body" idx="1"/>
          </p:nvPr>
        </p:nvSpPr>
        <p:spPr>
          <a:xfrm>
            <a:off x="119525" y="84875"/>
            <a:ext cx="3486300" cy="376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lt" sz="1400" b="1">
                <a:solidFill>
                  <a:schemeClr val="dk1"/>
                </a:solidFill>
              </a:rPr>
              <a:t>SUVESTINĖS SCHEMOS</a:t>
            </a:r>
            <a:endParaRPr sz="1400" b="1">
              <a:solidFill>
                <a:schemeClr val="dk1"/>
              </a:solidFill>
            </a:endParaRPr>
          </a:p>
        </p:txBody>
      </p:sp>
      <p:pic>
        <p:nvPicPr>
          <p:cNvPr id="369" name="Google Shape;369;p44" title="A.03.13.jpg"/>
          <p:cNvPicPr preferRelativeResize="0"/>
          <p:nvPr/>
        </p:nvPicPr>
        <p:blipFill rotWithShape="1">
          <a:blip r:embed="rId4">
            <a:alphaModFix/>
          </a:blip>
          <a:srcRect l="1784" r="1774"/>
          <a:stretch/>
        </p:blipFill>
        <p:spPr>
          <a:xfrm>
            <a:off x="551125" y="954878"/>
            <a:ext cx="3699599" cy="3836134"/>
          </a:xfrm>
          <a:prstGeom prst="rect">
            <a:avLst/>
          </a:prstGeom>
          <a:noFill/>
          <a:ln>
            <a:noFill/>
          </a:ln>
        </p:spPr>
      </p:pic>
      <p:pic>
        <p:nvPicPr>
          <p:cNvPr id="370" name="Google Shape;370;p44"/>
          <p:cNvPicPr preferRelativeResize="0"/>
          <p:nvPr/>
        </p:nvPicPr>
        <p:blipFill>
          <a:blip r:embed="rId5">
            <a:alphaModFix/>
          </a:blip>
          <a:stretch>
            <a:fillRect/>
          </a:stretch>
        </p:blipFill>
        <p:spPr>
          <a:xfrm>
            <a:off x="4838375" y="3635912"/>
            <a:ext cx="826001" cy="1156552"/>
          </a:xfrm>
          <a:prstGeom prst="rect">
            <a:avLst/>
          </a:prstGeom>
          <a:noFill/>
          <a:ln>
            <a:noFill/>
          </a:ln>
        </p:spPr>
      </p:pic>
      <p:pic>
        <p:nvPicPr>
          <p:cNvPr id="371" name="Google Shape;371;p44"/>
          <p:cNvPicPr preferRelativeResize="0"/>
          <p:nvPr/>
        </p:nvPicPr>
        <p:blipFill>
          <a:blip r:embed="rId5">
            <a:alphaModFix/>
          </a:blip>
          <a:stretch>
            <a:fillRect/>
          </a:stretch>
        </p:blipFill>
        <p:spPr>
          <a:xfrm>
            <a:off x="551125" y="3635912"/>
            <a:ext cx="826001" cy="1156552"/>
          </a:xfrm>
          <a:prstGeom prst="rect">
            <a:avLst/>
          </a:prstGeom>
          <a:noFill/>
          <a:ln>
            <a:noFill/>
          </a:ln>
        </p:spPr>
      </p:pic>
      <p:sp>
        <p:nvSpPr>
          <p:cNvPr id="372" name="Google Shape;372;p44"/>
          <p:cNvSpPr txBox="1">
            <a:spLocks noGrp="1"/>
          </p:cNvSpPr>
          <p:nvPr>
            <p:ph type="body" idx="1"/>
          </p:nvPr>
        </p:nvSpPr>
        <p:spPr>
          <a:xfrm>
            <a:off x="513603" y="601811"/>
            <a:ext cx="3699600" cy="3411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b="1" dirty="0"/>
              <a:t>APGYVENDINTAS SEZONINIS PAMARIO RUOŽAS (GYVENVIETĖ)</a:t>
            </a:r>
            <a:endParaRPr sz="800" b="1" dirty="0"/>
          </a:p>
        </p:txBody>
      </p:sp>
      <p:sp>
        <p:nvSpPr>
          <p:cNvPr id="373" name="Google Shape;373;p44"/>
          <p:cNvSpPr txBox="1">
            <a:spLocks noGrp="1"/>
          </p:cNvSpPr>
          <p:nvPr>
            <p:ph type="body" idx="1"/>
          </p:nvPr>
        </p:nvSpPr>
        <p:spPr>
          <a:xfrm>
            <a:off x="4805353" y="601811"/>
            <a:ext cx="32583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b="1"/>
              <a:t>KURORTINĖ TERITORIJA</a:t>
            </a:r>
            <a:endParaRPr sz="800"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45" title="A.03.14.jpg"/>
          <p:cNvPicPr preferRelativeResize="0"/>
          <p:nvPr/>
        </p:nvPicPr>
        <p:blipFill rotWithShape="1">
          <a:blip r:embed="rId3">
            <a:alphaModFix amt="20000"/>
          </a:blip>
          <a:srcRect r="3091"/>
          <a:stretch/>
        </p:blipFill>
        <p:spPr>
          <a:xfrm>
            <a:off x="4834850" y="707305"/>
            <a:ext cx="4106849" cy="4237793"/>
          </a:xfrm>
          <a:prstGeom prst="rect">
            <a:avLst/>
          </a:prstGeom>
          <a:noFill/>
          <a:ln>
            <a:noFill/>
          </a:ln>
        </p:spPr>
      </p:pic>
      <p:pic>
        <p:nvPicPr>
          <p:cNvPr id="379" name="Google Shape;379;p45" title="A.03.13.jpg"/>
          <p:cNvPicPr preferRelativeResize="0"/>
          <p:nvPr/>
        </p:nvPicPr>
        <p:blipFill rotWithShape="1">
          <a:blip r:embed="rId4">
            <a:alphaModFix amt="20000"/>
          </a:blip>
          <a:srcRect r="4049"/>
          <a:stretch/>
        </p:blipFill>
        <p:spPr>
          <a:xfrm>
            <a:off x="235275" y="637675"/>
            <a:ext cx="4038973" cy="4209500"/>
          </a:xfrm>
          <a:prstGeom prst="rect">
            <a:avLst/>
          </a:prstGeom>
          <a:noFill/>
          <a:ln>
            <a:noFill/>
          </a:ln>
        </p:spPr>
      </p:pic>
      <p:sp>
        <p:nvSpPr>
          <p:cNvPr id="380" name="Google Shape;380;p45"/>
          <p:cNvSpPr txBox="1"/>
          <p:nvPr/>
        </p:nvSpPr>
        <p:spPr>
          <a:xfrm>
            <a:off x="3406925" y="229250"/>
            <a:ext cx="2625600" cy="3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u="sng">
                <a:solidFill>
                  <a:schemeClr val="dk2"/>
                </a:solidFill>
              </a:rPr>
              <a:t>URBANISTINĖ IDĖJA / KRYPTIS </a:t>
            </a:r>
            <a:endParaRPr sz="1200" b="1" u="sng">
              <a:solidFill>
                <a:schemeClr val="dk2"/>
              </a:solidFill>
            </a:endParaRPr>
          </a:p>
        </p:txBody>
      </p:sp>
      <p:sp>
        <p:nvSpPr>
          <p:cNvPr id="381" name="Google Shape;381;p45"/>
          <p:cNvSpPr txBox="1"/>
          <p:nvPr/>
        </p:nvSpPr>
        <p:spPr>
          <a:xfrm>
            <a:off x="4315650" y="1019525"/>
            <a:ext cx="512700" cy="4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-AR-</a:t>
            </a:r>
            <a:endParaRPr sz="1200" b="1">
              <a:solidFill>
                <a:schemeClr val="dk2"/>
              </a:solidFill>
            </a:endParaRPr>
          </a:p>
        </p:txBody>
      </p:sp>
      <p:sp>
        <p:nvSpPr>
          <p:cNvPr id="382" name="Google Shape;382;p45"/>
          <p:cNvSpPr/>
          <p:nvPr/>
        </p:nvSpPr>
        <p:spPr>
          <a:xfrm>
            <a:off x="5135850" y="803063"/>
            <a:ext cx="3639000" cy="837900"/>
          </a:xfrm>
          <a:prstGeom prst="rightArrow">
            <a:avLst>
              <a:gd name="adj1" fmla="val 50000"/>
              <a:gd name="adj2" fmla="val 50000"/>
            </a:avLst>
          </a:prstGeom>
          <a:solidFill>
            <a:srgbClr val="FFE599"/>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b="1">
                <a:solidFill>
                  <a:srgbClr val="7F6000"/>
                </a:solidFill>
              </a:rPr>
              <a:t>KURORTINĖ TERITORIJA</a:t>
            </a:r>
            <a:endParaRPr b="1">
              <a:solidFill>
                <a:srgbClr val="7F6000"/>
              </a:solidFill>
            </a:endParaRPr>
          </a:p>
        </p:txBody>
      </p:sp>
      <p:sp>
        <p:nvSpPr>
          <p:cNvPr id="383" name="Google Shape;383;p45"/>
          <p:cNvSpPr/>
          <p:nvPr/>
        </p:nvSpPr>
        <p:spPr>
          <a:xfrm>
            <a:off x="342125" y="803063"/>
            <a:ext cx="3639000" cy="837900"/>
          </a:xfrm>
          <a:prstGeom prst="leftArrow">
            <a:avLst>
              <a:gd name="adj1" fmla="val 50000"/>
              <a:gd name="adj2" fmla="val 50000"/>
            </a:avLst>
          </a:prstGeom>
          <a:solidFill>
            <a:srgbClr val="9FC5E8"/>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sz="1300" b="1">
                <a:solidFill>
                  <a:srgbClr val="1C4587"/>
                </a:solidFill>
              </a:rPr>
              <a:t>APGYVENDINTAS SEZONINIS PAMARIO RUOŽAS (GYVENVIETĖ)</a:t>
            </a:r>
            <a:endParaRPr sz="1300" b="1">
              <a:solidFill>
                <a:srgbClr val="1C4587"/>
              </a:solidFill>
            </a:endParaRPr>
          </a:p>
        </p:txBody>
      </p:sp>
      <p:sp>
        <p:nvSpPr>
          <p:cNvPr id="384" name="Google Shape;384;p45"/>
          <p:cNvSpPr txBox="1"/>
          <p:nvPr/>
        </p:nvSpPr>
        <p:spPr>
          <a:xfrm>
            <a:off x="4401788" y="1194725"/>
            <a:ext cx="267600" cy="49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900" b="1">
                <a:solidFill>
                  <a:schemeClr val="dk2"/>
                </a:solidFill>
              </a:rPr>
              <a:t>?</a:t>
            </a:r>
            <a:endParaRPr sz="1900" b="1">
              <a:solidFill>
                <a:schemeClr val="dk2"/>
              </a:solidFill>
            </a:endParaRPr>
          </a:p>
        </p:txBody>
      </p:sp>
      <p:sp>
        <p:nvSpPr>
          <p:cNvPr id="385" name="Google Shape;385;p45"/>
          <p:cNvSpPr txBox="1"/>
          <p:nvPr/>
        </p:nvSpPr>
        <p:spPr>
          <a:xfrm>
            <a:off x="342125" y="1598575"/>
            <a:ext cx="1687200" cy="280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lt" sz="1200" b="1">
                <a:solidFill>
                  <a:schemeClr val="dk2"/>
                </a:solidFill>
              </a:rPr>
              <a:t>Pliusai:</a:t>
            </a:r>
            <a:endParaRPr sz="1200" b="1">
              <a:solidFill>
                <a:schemeClr val="dk2"/>
              </a:solidFill>
            </a:endParaRPr>
          </a:p>
          <a:p>
            <a:pPr marL="0" lvl="0" indent="0" algn="l" rtl="0">
              <a:lnSpc>
                <a:spcPct val="115000"/>
              </a:lnSpc>
              <a:spcBef>
                <a:spcPts val="0"/>
              </a:spcBef>
              <a:spcAft>
                <a:spcPts val="0"/>
              </a:spcAft>
              <a:buClr>
                <a:schemeClr val="dk1"/>
              </a:buClr>
              <a:buSzPts val="1100"/>
              <a:buFont typeface="Arial"/>
              <a:buNone/>
            </a:pP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1.Greitas atsiperkamumas;</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2.Patogesnis gyvenimas vietiniams (minimalus pokytis);</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3.Mažesnės kainos;</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4.Mažesni turistų srautai.</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800">
              <a:solidFill>
                <a:schemeClr val="dk2"/>
              </a:solidFill>
            </a:endParaRPr>
          </a:p>
        </p:txBody>
      </p:sp>
      <p:sp>
        <p:nvSpPr>
          <p:cNvPr id="386" name="Google Shape;386;p45"/>
          <p:cNvSpPr txBox="1"/>
          <p:nvPr/>
        </p:nvSpPr>
        <p:spPr>
          <a:xfrm>
            <a:off x="2331250" y="1598575"/>
            <a:ext cx="1953000" cy="289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lt" sz="1200" b="1">
                <a:solidFill>
                  <a:schemeClr val="dk2"/>
                </a:solidFill>
              </a:rPr>
              <a:t>Minusai:</a:t>
            </a:r>
            <a:endParaRPr sz="1200" b="1">
              <a:solidFill>
                <a:schemeClr val="dk2"/>
              </a:solidFill>
            </a:endParaRPr>
          </a:p>
          <a:p>
            <a:pPr marL="0" lvl="0" indent="0" algn="l" rtl="0">
              <a:lnSpc>
                <a:spcPct val="115000"/>
              </a:lnSpc>
              <a:spcBef>
                <a:spcPts val="0"/>
              </a:spcBef>
              <a:spcAft>
                <a:spcPts val="0"/>
              </a:spcAft>
              <a:buNone/>
            </a:pPr>
            <a:endParaRPr sz="1000" b="1">
              <a:solidFill>
                <a:schemeClr val="dk2"/>
              </a:solidFill>
            </a:endParaRPr>
          </a:p>
          <a:p>
            <a:pPr marL="0" lvl="0" indent="0" algn="l" rtl="0">
              <a:lnSpc>
                <a:spcPct val="115000"/>
              </a:lnSpc>
              <a:spcBef>
                <a:spcPts val="0"/>
              </a:spcBef>
              <a:spcAft>
                <a:spcPts val="0"/>
              </a:spcAft>
              <a:buNone/>
            </a:pPr>
            <a:r>
              <a:rPr lang="lt" sz="1000" b="1">
                <a:solidFill>
                  <a:schemeClr val="dk2"/>
                </a:solidFill>
              </a:rPr>
              <a:t>1.Veikia pagrinde tik vasaros sezono metu;</a:t>
            </a:r>
            <a:endParaRPr sz="1000" b="1">
              <a:solidFill>
                <a:schemeClr val="dk2"/>
              </a:solidFill>
            </a:endParaRPr>
          </a:p>
          <a:p>
            <a:pPr marL="0" lvl="0" indent="0" algn="l" rtl="0">
              <a:lnSpc>
                <a:spcPct val="115000"/>
              </a:lnSpc>
              <a:spcBef>
                <a:spcPts val="0"/>
              </a:spcBef>
              <a:spcAft>
                <a:spcPts val="0"/>
              </a:spcAft>
              <a:buNone/>
            </a:pPr>
            <a:r>
              <a:rPr lang="lt" sz="1000" b="1">
                <a:solidFill>
                  <a:schemeClr val="dk2"/>
                </a:solidFill>
              </a:rPr>
              <a:t>2.Mažesnės pajamos rajonui iš turizmo sektoriaus;</a:t>
            </a:r>
            <a:endParaRPr sz="1000" b="1">
              <a:solidFill>
                <a:schemeClr val="dk2"/>
              </a:solidFill>
            </a:endParaRPr>
          </a:p>
          <a:p>
            <a:pPr marL="0" lvl="0" indent="0" algn="l" rtl="0">
              <a:lnSpc>
                <a:spcPct val="115000"/>
              </a:lnSpc>
              <a:spcBef>
                <a:spcPts val="0"/>
              </a:spcBef>
              <a:spcAft>
                <a:spcPts val="0"/>
              </a:spcAft>
              <a:buNone/>
            </a:pPr>
            <a:r>
              <a:rPr lang="lt" sz="1000" b="1">
                <a:solidFill>
                  <a:schemeClr val="dk2"/>
                </a:solidFill>
              </a:rPr>
              <a:t>3.Lėtas infrastruktūros atnaujinimas ir plėtra;</a:t>
            </a:r>
            <a:endParaRPr sz="1000" b="1">
              <a:solidFill>
                <a:schemeClr val="dk2"/>
              </a:solidFill>
            </a:endParaRPr>
          </a:p>
          <a:p>
            <a:pPr marL="0" lvl="0" indent="0" algn="l" rtl="0">
              <a:lnSpc>
                <a:spcPct val="115000"/>
              </a:lnSpc>
              <a:spcBef>
                <a:spcPts val="0"/>
              </a:spcBef>
              <a:spcAft>
                <a:spcPts val="0"/>
              </a:spcAft>
              <a:buNone/>
            </a:pPr>
            <a:r>
              <a:rPr lang="lt" sz="1000" b="1">
                <a:solidFill>
                  <a:schemeClr val="dk2"/>
                </a:solidFill>
              </a:rPr>
              <a:t>4.Silpnas teritorijos įvaizdis;</a:t>
            </a:r>
            <a:endParaRPr sz="1000" b="1">
              <a:solidFill>
                <a:schemeClr val="dk2"/>
              </a:solidFill>
            </a:endParaRPr>
          </a:p>
          <a:p>
            <a:pPr marL="0" lvl="0" indent="0" algn="l" rtl="0">
              <a:lnSpc>
                <a:spcPct val="115000"/>
              </a:lnSpc>
              <a:spcBef>
                <a:spcPts val="0"/>
              </a:spcBef>
              <a:spcAft>
                <a:spcPts val="0"/>
              </a:spcAft>
              <a:buNone/>
            </a:pPr>
            <a:r>
              <a:rPr lang="lt" sz="1000" b="1">
                <a:solidFill>
                  <a:schemeClr val="dk2"/>
                </a:solidFill>
              </a:rPr>
              <a:t>5.Mažai darbo vietų;</a:t>
            </a:r>
            <a:endParaRPr sz="1000" b="1">
              <a:solidFill>
                <a:schemeClr val="dk2"/>
              </a:solidFill>
            </a:endParaRPr>
          </a:p>
          <a:p>
            <a:pPr marL="0" lvl="0" indent="0" algn="l" rtl="0">
              <a:lnSpc>
                <a:spcPct val="115000"/>
              </a:lnSpc>
              <a:spcBef>
                <a:spcPts val="0"/>
              </a:spcBef>
              <a:spcAft>
                <a:spcPts val="0"/>
              </a:spcAft>
              <a:buNone/>
            </a:pPr>
            <a:r>
              <a:rPr lang="lt" sz="1000" b="1">
                <a:solidFill>
                  <a:schemeClr val="dk2"/>
                </a:solidFill>
              </a:rPr>
              <a:t>6.Ribotos galimybės pritraukti turistus iš kitų regionų, nes neišvystyta rekreacinė infrastruktūra;</a:t>
            </a:r>
            <a:endParaRPr sz="1000" b="1">
              <a:solidFill>
                <a:schemeClr val="dk2"/>
              </a:solidFill>
            </a:endParaRPr>
          </a:p>
          <a:p>
            <a:pPr marL="0" lvl="0" indent="0" algn="l" rtl="0">
              <a:lnSpc>
                <a:spcPct val="115000"/>
              </a:lnSpc>
              <a:spcBef>
                <a:spcPts val="0"/>
              </a:spcBef>
              <a:spcAft>
                <a:spcPts val="0"/>
              </a:spcAft>
              <a:buNone/>
            </a:pPr>
            <a:endParaRPr sz="1000" b="1">
              <a:solidFill>
                <a:schemeClr val="dk2"/>
              </a:solidFill>
            </a:endParaRPr>
          </a:p>
          <a:p>
            <a:pPr marL="0" lvl="0" indent="0" algn="l" rtl="0">
              <a:lnSpc>
                <a:spcPct val="115000"/>
              </a:lnSpc>
              <a:spcBef>
                <a:spcPts val="0"/>
              </a:spcBef>
              <a:spcAft>
                <a:spcPts val="0"/>
              </a:spcAft>
              <a:buNone/>
            </a:pPr>
            <a:endParaRPr sz="800" b="1">
              <a:solidFill>
                <a:schemeClr val="dk2"/>
              </a:solidFill>
            </a:endParaRPr>
          </a:p>
          <a:p>
            <a:pPr marL="0" lvl="0" indent="0" algn="l" rtl="0">
              <a:lnSpc>
                <a:spcPct val="115000"/>
              </a:lnSpc>
              <a:spcBef>
                <a:spcPts val="0"/>
              </a:spcBef>
              <a:spcAft>
                <a:spcPts val="0"/>
              </a:spcAft>
              <a:buNone/>
            </a:pPr>
            <a:endParaRPr sz="1000" b="1">
              <a:solidFill>
                <a:schemeClr val="dk2"/>
              </a:solidFill>
            </a:endParaRPr>
          </a:p>
          <a:p>
            <a:pPr marL="0" lvl="0" indent="0" algn="l" rtl="0">
              <a:spcBef>
                <a:spcPts val="0"/>
              </a:spcBef>
              <a:spcAft>
                <a:spcPts val="0"/>
              </a:spcAft>
              <a:buNone/>
            </a:pPr>
            <a:endParaRPr sz="1600" b="1">
              <a:solidFill>
                <a:schemeClr val="dk2"/>
              </a:solidFill>
            </a:endParaRPr>
          </a:p>
        </p:txBody>
      </p:sp>
      <p:sp>
        <p:nvSpPr>
          <p:cNvPr id="387" name="Google Shape;387;p45"/>
          <p:cNvSpPr txBox="1"/>
          <p:nvPr/>
        </p:nvSpPr>
        <p:spPr>
          <a:xfrm>
            <a:off x="4952875" y="1598575"/>
            <a:ext cx="1953000" cy="303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lt" sz="1200" b="1">
                <a:solidFill>
                  <a:schemeClr val="dk2"/>
                </a:solidFill>
              </a:rPr>
              <a:t>Pliusai:</a:t>
            </a:r>
            <a:endParaRPr sz="1200" b="1">
              <a:solidFill>
                <a:schemeClr val="dk2"/>
              </a:solidFill>
            </a:endParaRPr>
          </a:p>
          <a:p>
            <a:pPr marL="0" lvl="0" indent="0" algn="l" rtl="0">
              <a:lnSpc>
                <a:spcPct val="115000"/>
              </a:lnSpc>
              <a:spcBef>
                <a:spcPts val="0"/>
              </a:spcBef>
              <a:spcAft>
                <a:spcPts val="0"/>
              </a:spcAft>
              <a:buClr>
                <a:schemeClr val="dk1"/>
              </a:buClr>
              <a:buSzPts val="1100"/>
              <a:buFont typeface="Arial"/>
              <a:buNone/>
            </a:pP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1.Kaimų ir rajono žinomumo didėjimas;</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2.Ekonominis augimas (didinamas darbo vietų skaičius, įvairaus spektro specialistų paklausa);</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3.Kuriama aukštos kokybės infrastruktūra;</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4.Kultūros ir renginių plėtra;</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5.Gyventojų gyvenimo kokybės gerėjimas;</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6.Architektūros ir aplinkos kokybės gerėjimas;</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7. Gamtos teritorijų apsauga planuojant sistemingą infrastruktūra, kuri tarnauja ir jos apsaugai</a:t>
            </a:r>
            <a:endParaRPr sz="1000" b="1">
              <a:solidFill>
                <a:schemeClr val="dk2"/>
              </a:solidFill>
            </a:endParaRPr>
          </a:p>
          <a:p>
            <a:pPr marL="0" lvl="0" indent="0" algn="l" rtl="0">
              <a:lnSpc>
                <a:spcPct val="115000"/>
              </a:lnSpc>
              <a:spcBef>
                <a:spcPts val="0"/>
              </a:spcBef>
              <a:spcAft>
                <a:spcPts val="0"/>
              </a:spcAft>
              <a:buNone/>
            </a:pPr>
            <a:endParaRPr sz="1000" b="1">
              <a:solidFill>
                <a:schemeClr val="dk2"/>
              </a:solidFill>
            </a:endParaRPr>
          </a:p>
          <a:p>
            <a:pPr marL="0" lvl="0" indent="0" algn="l" rtl="0">
              <a:lnSpc>
                <a:spcPct val="115000"/>
              </a:lnSpc>
              <a:spcBef>
                <a:spcPts val="0"/>
              </a:spcBef>
              <a:spcAft>
                <a:spcPts val="0"/>
              </a:spcAft>
              <a:buNone/>
            </a:pPr>
            <a:endParaRPr sz="1000" b="1">
              <a:solidFill>
                <a:schemeClr val="dk2"/>
              </a:solidFill>
            </a:endParaRPr>
          </a:p>
          <a:p>
            <a:pPr marL="0" lvl="0" indent="0" algn="l" rtl="0">
              <a:lnSpc>
                <a:spcPct val="115000"/>
              </a:lnSpc>
              <a:spcBef>
                <a:spcPts val="0"/>
              </a:spcBef>
              <a:spcAft>
                <a:spcPts val="0"/>
              </a:spcAft>
              <a:buNone/>
            </a:pPr>
            <a:endParaRPr sz="1000" b="1">
              <a:solidFill>
                <a:schemeClr val="dk2"/>
              </a:solidFill>
            </a:endParaRPr>
          </a:p>
          <a:p>
            <a:pPr marL="0" lvl="0" indent="0" algn="l" rtl="0">
              <a:spcBef>
                <a:spcPts val="0"/>
              </a:spcBef>
              <a:spcAft>
                <a:spcPts val="0"/>
              </a:spcAft>
              <a:buNone/>
            </a:pPr>
            <a:endParaRPr sz="1600" b="1">
              <a:solidFill>
                <a:schemeClr val="dk2"/>
              </a:solidFill>
            </a:endParaRPr>
          </a:p>
        </p:txBody>
      </p:sp>
      <p:sp>
        <p:nvSpPr>
          <p:cNvPr id="388" name="Google Shape;388;p45"/>
          <p:cNvSpPr txBox="1"/>
          <p:nvPr/>
        </p:nvSpPr>
        <p:spPr>
          <a:xfrm>
            <a:off x="7030400" y="1598575"/>
            <a:ext cx="1911300" cy="178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lt" sz="1000" b="1">
                <a:solidFill>
                  <a:schemeClr val="dk2"/>
                </a:solidFill>
              </a:rPr>
              <a:t>Minusai:</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1.Lėtas atsiperkamumas;</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2.Kainų augimas;</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lt" sz="1000" b="1">
                <a:solidFill>
                  <a:schemeClr val="dk2"/>
                </a:solidFill>
              </a:rPr>
              <a:t>3.Didelis turistų skaičius;</a:t>
            </a: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endParaRPr sz="1000" b="1">
              <a:solidFill>
                <a:schemeClr val="dk2"/>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None/>
            </a:pPr>
            <a:endParaRPr sz="1000" b="1">
              <a:solidFill>
                <a:schemeClr val="dk2"/>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spcBef>
                <a:spcPts val="0"/>
              </a:spcBef>
              <a:spcAft>
                <a:spcPts val="0"/>
              </a:spcAft>
              <a:buNone/>
            </a:pPr>
            <a:endParaRPr sz="1800">
              <a:solidFill>
                <a:schemeClr val="dk2"/>
              </a:solidFill>
            </a:endParaRPr>
          </a:p>
        </p:txBody>
      </p:sp>
      <p:cxnSp>
        <p:nvCxnSpPr>
          <p:cNvPr id="389" name="Google Shape;389;p45"/>
          <p:cNvCxnSpPr/>
          <p:nvPr/>
        </p:nvCxnSpPr>
        <p:spPr>
          <a:xfrm>
            <a:off x="4529150" y="1640425"/>
            <a:ext cx="12900" cy="3117600"/>
          </a:xfrm>
          <a:prstGeom prst="straightConnector1">
            <a:avLst/>
          </a:prstGeom>
          <a:noFill/>
          <a:ln w="38100" cap="flat" cmpd="sng">
            <a:solidFill>
              <a:schemeClr val="dk2"/>
            </a:solidFill>
            <a:prstDash val="dash"/>
            <a:round/>
            <a:headEnd type="none" w="med" len="med"/>
            <a:tailEnd type="non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aphicFrame>
        <p:nvGraphicFramePr>
          <p:cNvPr id="394" name="Google Shape;394;p46"/>
          <p:cNvGraphicFramePr/>
          <p:nvPr/>
        </p:nvGraphicFramePr>
        <p:xfrm>
          <a:off x="2423475" y="1710775"/>
          <a:ext cx="1923875" cy="2809772"/>
        </p:xfrm>
        <a:graphic>
          <a:graphicData uri="http://schemas.openxmlformats.org/drawingml/2006/table">
            <a:tbl>
              <a:tblPr>
                <a:noFill/>
                <a:tableStyleId>{2EBD0FFA-6B43-4629-9825-9718509F7678}</a:tableStyleId>
              </a:tblPr>
              <a:tblGrid>
                <a:gridCol w="1098925">
                  <a:extLst>
                    <a:ext uri="{9D8B030D-6E8A-4147-A177-3AD203B41FA5}">
                      <a16:colId xmlns:a16="http://schemas.microsoft.com/office/drawing/2014/main" val="20000"/>
                    </a:ext>
                  </a:extLst>
                </a:gridCol>
                <a:gridCol w="422300">
                  <a:extLst>
                    <a:ext uri="{9D8B030D-6E8A-4147-A177-3AD203B41FA5}">
                      <a16:colId xmlns:a16="http://schemas.microsoft.com/office/drawing/2014/main" val="20001"/>
                    </a:ext>
                  </a:extLst>
                </a:gridCol>
                <a:gridCol w="402650">
                  <a:extLst>
                    <a:ext uri="{9D8B030D-6E8A-4147-A177-3AD203B41FA5}">
                      <a16:colId xmlns:a16="http://schemas.microsoft.com/office/drawing/2014/main" val="20002"/>
                    </a:ext>
                  </a:extLst>
                </a:gridCol>
              </a:tblGrid>
              <a:tr h="381025">
                <a:tc>
                  <a:txBody>
                    <a:bodyPr/>
                    <a:lstStyle/>
                    <a:p>
                      <a:pPr marL="0" lvl="0" indent="0" algn="l" rtl="0">
                        <a:lnSpc>
                          <a:spcPct val="115000"/>
                        </a:lnSpc>
                        <a:spcBef>
                          <a:spcPts val="0"/>
                        </a:spcBef>
                        <a:spcAft>
                          <a:spcPts val="1200"/>
                        </a:spcAft>
                        <a:buNone/>
                      </a:pPr>
                      <a:r>
                        <a:rPr lang="lt" sz="500">
                          <a:solidFill>
                            <a:srgbClr val="595959"/>
                          </a:solidFill>
                        </a:rPr>
                        <a:t>LŪKESTIS VYSTYTI TERITORIJAS SANTYKYJE SU REKREACINĖS LAIVYBOS INFRASTRUKTŪRA</a:t>
                      </a:r>
                      <a:endParaRPr sz="5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0"/>
                  </a:ext>
                </a:extLst>
              </a:tr>
              <a:tr h="382600">
                <a:tc>
                  <a:txBody>
                    <a:bodyPr/>
                    <a:lstStyle/>
                    <a:p>
                      <a:pPr marL="0" lvl="0" indent="0" algn="l" rtl="0">
                        <a:lnSpc>
                          <a:spcPct val="115000"/>
                        </a:lnSpc>
                        <a:spcBef>
                          <a:spcPts val="0"/>
                        </a:spcBef>
                        <a:spcAft>
                          <a:spcPts val="1200"/>
                        </a:spcAft>
                        <a:buNone/>
                      </a:pPr>
                      <a:r>
                        <a:rPr lang="lt" sz="500">
                          <a:solidFill>
                            <a:srgbClr val="595959"/>
                          </a:solidFill>
                        </a:rPr>
                        <a:t>VIEŠA INFRASTRUKTŪRA SUSISIEKIMO</a:t>
                      </a:r>
                      <a:endParaRPr sz="5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1"/>
                  </a:ext>
                </a:extLst>
              </a:tr>
              <a:tr h="352025">
                <a:tc>
                  <a:txBody>
                    <a:bodyPr/>
                    <a:lstStyle/>
                    <a:p>
                      <a:pPr marL="0" lvl="0" indent="0" algn="l" rtl="0">
                        <a:lnSpc>
                          <a:spcPct val="115000"/>
                        </a:lnSpc>
                        <a:spcBef>
                          <a:spcPts val="0"/>
                        </a:spcBef>
                        <a:spcAft>
                          <a:spcPts val="1200"/>
                        </a:spcAft>
                        <a:buNone/>
                      </a:pPr>
                      <a:r>
                        <a:rPr lang="lt" sz="500">
                          <a:solidFill>
                            <a:srgbClr val="595959"/>
                          </a:solidFill>
                        </a:rPr>
                        <a:t>NAUJOS VIEŠOS FUNKCIJOS</a:t>
                      </a:r>
                      <a:endParaRPr sz="5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r h="352775">
                <a:tc>
                  <a:txBody>
                    <a:bodyPr/>
                    <a:lstStyle/>
                    <a:p>
                      <a:pPr marL="0" lvl="0" indent="0" algn="l" rtl="0">
                        <a:lnSpc>
                          <a:spcPct val="115000"/>
                        </a:lnSpc>
                        <a:spcBef>
                          <a:spcPts val="0"/>
                        </a:spcBef>
                        <a:spcAft>
                          <a:spcPts val="1200"/>
                        </a:spcAft>
                        <a:buNone/>
                      </a:pPr>
                      <a:r>
                        <a:rPr lang="lt" sz="500">
                          <a:solidFill>
                            <a:srgbClr val="595959"/>
                          </a:solidFill>
                        </a:rPr>
                        <a:t>MAUDYNĖS, PRIEINAMOS PAKRANTĖS</a:t>
                      </a:r>
                      <a:endParaRPr sz="5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 +</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3"/>
                  </a:ext>
                </a:extLst>
              </a:tr>
              <a:tr h="343000">
                <a:tc>
                  <a:txBody>
                    <a:bodyPr/>
                    <a:lstStyle/>
                    <a:p>
                      <a:pPr marL="0" lvl="0" indent="0" algn="l" rtl="0">
                        <a:lnSpc>
                          <a:spcPct val="115000"/>
                        </a:lnSpc>
                        <a:spcBef>
                          <a:spcPts val="0"/>
                        </a:spcBef>
                        <a:spcAft>
                          <a:spcPts val="1200"/>
                        </a:spcAft>
                        <a:buClr>
                          <a:schemeClr val="dk1"/>
                        </a:buClr>
                        <a:buSzPts val="1100"/>
                        <a:buFont typeface="Arial"/>
                        <a:buNone/>
                      </a:pPr>
                      <a:r>
                        <a:rPr lang="lt" sz="500">
                          <a:solidFill>
                            <a:srgbClr val="595959"/>
                          </a:solidFill>
                        </a:rPr>
                        <a:t>VIEŠI TAKAI PRIE MARIŲ IR SAUGOMOSE TERITORIJOSE</a:t>
                      </a:r>
                      <a:endParaRPr sz="5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4"/>
                  </a:ext>
                </a:extLst>
              </a:tr>
              <a:tr h="416525">
                <a:tc>
                  <a:txBody>
                    <a:bodyPr/>
                    <a:lstStyle/>
                    <a:p>
                      <a:pPr marL="0" lvl="0" indent="0" algn="l" rtl="0">
                        <a:lnSpc>
                          <a:spcPct val="115000"/>
                        </a:lnSpc>
                        <a:spcBef>
                          <a:spcPts val="0"/>
                        </a:spcBef>
                        <a:spcAft>
                          <a:spcPts val="1200"/>
                        </a:spcAft>
                        <a:buClr>
                          <a:schemeClr val="dk1"/>
                        </a:buClr>
                        <a:buSzPts val="1100"/>
                        <a:buFont typeface="Arial"/>
                        <a:buNone/>
                      </a:pPr>
                      <a:r>
                        <a:rPr lang="lt" sz="500">
                          <a:solidFill>
                            <a:srgbClr val="595959"/>
                          </a:solidFill>
                        </a:rPr>
                        <a:t>GAMTOS KAIP VERTYBĖS APSAUGA, POREIKIS PRITAIKYTI JOS PAŽINIMUI</a:t>
                      </a:r>
                      <a:endParaRPr sz="5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5"/>
                  </a:ext>
                </a:extLst>
              </a:tr>
              <a:tr h="342975">
                <a:tc>
                  <a:txBody>
                    <a:bodyPr/>
                    <a:lstStyle/>
                    <a:p>
                      <a:pPr marL="0" lvl="0" indent="0" algn="l" rtl="0">
                        <a:lnSpc>
                          <a:spcPct val="115000"/>
                        </a:lnSpc>
                        <a:spcBef>
                          <a:spcPts val="0"/>
                        </a:spcBef>
                        <a:spcAft>
                          <a:spcPts val="1200"/>
                        </a:spcAft>
                        <a:buClr>
                          <a:schemeClr val="dk1"/>
                        </a:buClr>
                        <a:buSzPts val="1100"/>
                        <a:buFont typeface="Arial"/>
                        <a:buNone/>
                      </a:pPr>
                      <a:r>
                        <a:rPr lang="lt" sz="500">
                          <a:solidFill>
                            <a:srgbClr val="595959"/>
                          </a:solidFill>
                        </a:rPr>
                        <a:t>VIEŠOS FUNKCIJOS</a:t>
                      </a:r>
                      <a:endParaRPr sz="5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 +</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6"/>
                  </a:ext>
                </a:extLst>
              </a:tr>
            </a:tbl>
          </a:graphicData>
        </a:graphic>
      </p:graphicFrame>
      <p:sp>
        <p:nvSpPr>
          <p:cNvPr id="395" name="Google Shape;395;p46"/>
          <p:cNvSpPr txBox="1"/>
          <p:nvPr/>
        </p:nvSpPr>
        <p:spPr>
          <a:xfrm>
            <a:off x="296900" y="229250"/>
            <a:ext cx="8506200" cy="36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lt" b="1" u="sng">
                <a:solidFill>
                  <a:schemeClr val="dk1"/>
                </a:solidFill>
              </a:rPr>
              <a:t>ATITIKIMAS ANALIZĖS IŠVADOMS IR STRATEGINIAMS DOKUMENTAMS </a:t>
            </a:r>
            <a:endParaRPr b="1" u="sng">
              <a:solidFill>
                <a:schemeClr val="dk1"/>
              </a:solidFill>
            </a:endParaRPr>
          </a:p>
        </p:txBody>
      </p:sp>
      <p:graphicFrame>
        <p:nvGraphicFramePr>
          <p:cNvPr id="396" name="Google Shape;396;p46"/>
          <p:cNvGraphicFramePr/>
          <p:nvPr/>
        </p:nvGraphicFramePr>
        <p:xfrm>
          <a:off x="4596000" y="1710763"/>
          <a:ext cx="1923875" cy="2870300"/>
        </p:xfrm>
        <a:graphic>
          <a:graphicData uri="http://schemas.openxmlformats.org/drawingml/2006/table">
            <a:tbl>
              <a:tblPr>
                <a:noFill/>
                <a:tableStyleId>{2EBD0FFA-6B43-4629-9825-9718509F7678}</a:tableStyleId>
              </a:tblPr>
              <a:tblGrid>
                <a:gridCol w="1098925">
                  <a:extLst>
                    <a:ext uri="{9D8B030D-6E8A-4147-A177-3AD203B41FA5}">
                      <a16:colId xmlns:a16="http://schemas.microsoft.com/office/drawing/2014/main" val="20000"/>
                    </a:ext>
                  </a:extLst>
                </a:gridCol>
                <a:gridCol w="422300">
                  <a:extLst>
                    <a:ext uri="{9D8B030D-6E8A-4147-A177-3AD203B41FA5}">
                      <a16:colId xmlns:a16="http://schemas.microsoft.com/office/drawing/2014/main" val="20001"/>
                    </a:ext>
                  </a:extLst>
                </a:gridCol>
                <a:gridCol w="402650">
                  <a:extLst>
                    <a:ext uri="{9D8B030D-6E8A-4147-A177-3AD203B41FA5}">
                      <a16:colId xmlns:a16="http://schemas.microsoft.com/office/drawing/2014/main" val="20002"/>
                    </a:ext>
                  </a:extLst>
                </a:gridCol>
              </a:tblGrid>
              <a:tr h="2870300">
                <a:tc>
                  <a:txBody>
                    <a:bodyPr/>
                    <a:lstStyle/>
                    <a:p>
                      <a:pPr marL="0" lvl="0" indent="0" algn="l" rtl="0">
                        <a:lnSpc>
                          <a:spcPct val="90000"/>
                        </a:lnSpc>
                        <a:spcBef>
                          <a:spcPts val="0"/>
                        </a:spcBef>
                        <a:spcAft>
                          <a:spcPts val="800"/>
                        </a:spcAft>
                        <a:buClr>
                          <a:schemeClr val="dk1"/>
                        </a:buClr>
                        <a:buSzPts val="1100"/>
                        <a:buFont typeface="Arial"/>
                        <a:buNone/>
                      </a:pPr>
                      <a:r>
                        <a:rPr lang="lt" sz="600">
                          <a:solidFill>
                            <a:srgbClr val="595959"/>
                          </a:solidFill>
                        </a:rPr>
                        <a:t>,,Vakarų Lietuvos partnerysčių grupės areale </a:t>
                      </a:r>
                      <a:r>
                        <a:rPr lang="lt" sz="600" b="1">
                          <a:solidFill>
                            <a:srgbClr val="595959"/>
                          </a:solidFill>
                        </a:rPr>
                        <a:t>vystyti rekreacijos ir turizmo paslaugas</a:t>
                      </a:r>
                      <a:r>
                        <a:rPr lang="lt" sz="600">
                          <a:solidFill>
                            <a:srgbClr val="595959"/>
                          </a:solidFill>
                        </a:rPr>
                        <a:t> pajūrio kurortuose (Palangoje ir Neringoje) ir teritorijose, </a:t>
                      </a:r>
                      <a:r>
                        <a:rPr lang="lt" sz="600" b="1">
                          <a:solidFill>
                            <a:srgbClr val="595959"/>
                          </a:solidFill>
                        </a:rPr>
                        <a:t>turinčiuose vertingiausius pajūrio ir pamario rekreacinius išteklius </a:t>
                      </a:r>
                      <a:r>
                        <a:rPr lang="lt" sz="600">
                          <a:solidFill>
                            <a:srgbClr val="595959"/>
                          </a:solidFill>
                        </a:rPr>
                        <a:t>(Rusnėje, Kintuose, </a:t>
                      </a:r>
                      <a:r>
                        <a:rPr lang="lt" sz="600" b="1">
                          <a:solidFill>
                            <a:srgbClr val="595959"/>
                          </a:solidFill>
                        </a:rPr>
                        <a:t>Drevernoje, Svencelėje, </a:t>
                      </a:r>
                      <a:r>
                        <a:rPr lang="lt" sz="600">
                          <a:solidFill>
                            <a:srgbClr val="595959"/>
                          </a:solidFill>
                        </a:rPr>
                        <a:t>Barstyčiuose, Mosėdyje, Karklėje, Smiltynėje, Giruliuose), taip pat kitose Mažosios Lietuvos kultūrinio palikimo gyvenamosiose vietovėse (žr. brėž. Atsakingai naudojama jūra ir pakrantė), formuojant vieningą pajūrio paslaugų ir pramogų juostą, sudarant prielaidas paskirstyti poilsiautojų srautus didesnėje teritorijoje ir sumažinti pajūrio juostos rekreacinių išteklių apkrovą (540 p.).’’</a:t>
                      </a:r>
                      <a:endParaRPr sz="6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0"/>
                  </a:ext>
                </a:extLst>
              </a:tr>
            </a:tbl>
          </a:graphicData>
        </a:graphic>
      </p:graphicFrame>
      <p:sp>
        <p:nvSpPr>
          <p:cNvPr id="397" name="Google Shape;397;p46"/>
          <p:cNvSpPr txBox="1"/>
          <p:nvPr/>
        </p:nvSpPr>
        <p:spPr>
          <a:xfrm>
            <a:off x="2354825" y="1418275"/>
            <a:ext cx="1923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t" sz="700" b="1">
                <a:solidFill>
                  <a:srgbClr val="595959"/>
                </a:solidFill>
              </a:rPr>
              <a:t>GYVENTOJŲ IR VYSTYTOJŲ LŪKESČIAI</a:t>
            </a:r>
            <a:endParaRPr sz="1000">
              <a:solidFill>
                <a:srgbClr val="595959"/>
              </a:solidFill>
            </a:endParaRPr>
          </a:p>
        </p:txBody>
      </p:sp>
      <p:sp>
        <p:nvSpPr>
          <p:cNvPr id="398" name="Google Shape;398;p46"/>
          <p:cNvSpPr txBox="1"/>
          <p:nvPr/>
        </p:nvSpPr>
        <p:spPr>
          <a:xfrm>
            <a:off x="4502825" y="1251575"/>
            <a:ext cx="2181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lt" sz="700" b="1">
                <a:solidFill>
                  <a:srgbClr val="595959"/>
                </a:solidFill>
              </a:rPr>
              <a:t>LIETUVOS BENDRASIS PLANAS, IŠTRAUKA PLANUOJAMAI DREVERNOS- SVENCELĖS TERITORIJAI</a:t>
            </a:r>
            <a:endParaRPr sz="600">
              <a:solidFill>
                <a:srgbClr val="595959"/>
              </a:solidFill>
            </a:endParaRPr>
          </a:p>
        </p:txBody>
      </p:sp>
      <p:graphicFrame>
        <p:nvGraphicFramePr>
          <p:cNvPr id="399" name="Google Shape;399;p46"/>
          <p:cNvGraphicFramePr/>
          <p:nvPr/>
        </p:nvGraphicFramePr>
        <p:xfrm>
          <a:off x="6802850" y="1710763"/>
          <a:ext cx="1923875" cy="2870300"/>
        </p:xfrm>
        <a:graphic>
          <a:graphicData uri="http://schemas.openxmlformats.org/drawingml/2006/table">
            <a:tbl>
              <a:tblPr>
                <a:noFill/>
                <a:tableStyleId>{2EBD0FFA-6B43-4629-9825-9718509F7678}</a:tableStyleId>
              </a:tblPr>
              <a:tblGrid>
                <a:gridCol w="1098925">
                  <a:extLst>
                    <a:ext uri="{9D8B030D-6E8A-4147-A177-3AD203B41FA5}">
                      <a16:colId xmlns:a16="http://schemas.microsoft.com/office/drawing/2014/main" val="20000"/>
                    </a:ext>
                  </a:extLst>
                </a:gridCol>
                <a:gridCol w="422300">
                  <a:extLst>
                    <a:ext uri="{9D8B030D-6E8A-4147-A177-3AD203B41FA5}">
                      <a16:colId xmlns:a16="http://schemas.microsoft.com/office/drawing/2014/main" val="20001"/>
                    </a:ext>
                  </a:extLst>
                </a:gridCol>
                <a:gridCol w="402650">
                  <a:extLst>
                    <a:ext uri="{9D8B030D-6E8A-4147-A177-3AD203B41FA5}">
                      <a16:colId xmlns:a16="http://schemas.microsoft.com/office/drawing/2014/main" val="20002"/>
                    </a:ext>
                  </a:extLst>
                </a:gridCol>
              </a:tblGrid>
              <a:tr h="2870300">
                <a:tc>
                  <a:txBody>
                    <a:bodyPr/>
                    <a:lstStyle/>
                    <a:p>
                      <a:pPr marL="0" lvl="0" indent="0" algn="l" rtl="0">
                        <a:lnSpc>
                          <a:spcPct val="90000"/>
                        </a:lnSpc>
                        <a:spcBef>
                          <a:spcPts val="0"/>
                        </a:spcBef>
                        <a:spcAft>
                          <a:spcPts val="800"/>
                        </a:spcAft>
                        <a:buNone/>
                      </a:pPr>
                      <a:r>
                        <a:rPr lang="lt" sz="600">
                          <a:solidFill>
                            <a:srgbClr val="595959"/>
                          </a:solidFill>
                        </a:rPr>
                        <a:t>,,Kurortinio teritorijų statuso perspektyva Klaipėdos rajono savivaldybėje gali būti sietina su Kukuliškių rekreacinės gyvenvietės vystymu, kuri, turėdama turtingą įvairiapusiam poilsiui gamtoje tinkamą aplinką ir tikslingai investuojant į specialią sveikatinimo (gydomąją) infrastruktūrą, ateityje galėtų vykdyti ir būdingas kurortines teritorijos funkcijas. </a:t>
                      </a:r>
                      <a:r>
                        <a:rPr lang="lt" sz="600" b="1">
                          <a:solidFill>
                            <a:srgbClr val="595959"/>
                          </a:solidFill>
                        </a:rPr>
                        <a:t>Svarstytina ir Svencelės–Drevernos perspektyvinės kurortinės teritorijos galimybė</a:t>
                      </a:r>
                      <a:r>
                        <a:rPr lang="lt" sz="600">
                          <a:solidFill>
                            <a:srgbClr val="595959"/>
                          </a:solidFill>
                        </a:rPr>
                        <a:t>.’’</a:t>
                      </a:r>
                      <a:endParaRPr sz="6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0"/>
                  </a:ext>
                </a:extLst>
              </a:tr>
            </a:tbl>
          </a:graphicData>
        </a:graphic>
      </p:graphicFrame>
      <p:sp>
        <p:nvSpPr>
          <p:cNvPr id="400" name="Google Shape;400;p46"/>
          <p:cNvSpPr txBox="1"/>
          <p:nvPr/>
        </p:nvSpPr>
        <p:spPr>
          <a:xfrm>
            <a:off x="6719050" y="1335250"/>
            <a:ext cx="218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lt" sz="700" b="1">
                <a:solidFill>
                  <a:srgbClr val="595959"/>
                </a:solidFill>
              </a:rPr>
              <a:t>KLAIPĖDOS RAJONO TURIZMO PLĖTROS PLANAS IKI 2030 M.</a:t>
            </a:r>
            <a:endParaRPr sz="200">
              <a:solidFill>
                <a:srgbClr val="595959"/>
              </a:solidFill>
            </a:endParaRPr>
          </a:p>
        </p:txBody>
      </p:sp>
      <p:sp>
        <p:nvSpPr>
          <p:cNvPr id="401" name="Google Shape;401;p46"/>
          <p:cNvSpPr txBox="1"/>
          <p:nvPr/>
        </p:nvSpPr>
        <p:spPr>
          <a:xfrm>
            <a:off x="182300" y="1418275"/>
            <a:ext cx="1923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t" sz="700" b="1">
                <a:solidFill>
                  <a:srgbClr val="595959"/>
                </a:solidFill>
              </a:rPr>
              <a:t>ANALIZĖS IŠVADOS</a:t>
            </a:r>
            <a:endParaRPr sz="1000">
              <a:solidFill>
                <a:srgbClr val="595959"/>
              </a:solidFill>
            </a:endParaRPr>
          </a:p>
        </p:txBody>
      </p:sp>
      <p:graphicFrame>
        <p:nvGraphicFramePr>
          <p:cNvPr id="402" name="Google Shape;402;p46"/>
          <p:cNvGraphicFramePr/>
          <p:nvPr/>
        </p:nvGraphicFramePr>
        <p:xfrm>
          <a:off x="250950" y="1710763"/>
          <a:ext cx="1923875" cy="2801700"/>
        </p:xfrm>
        <a:graphic>
          <a:graphicData uri="http://schemas.openxmlformats.org/drawingml/2006/table">
            <a:tbl>
              <a:tblPr>
                <a:noFill/>
                <a:tableStyleId>{2EBD0FFA-6B43-4629-9825-9718509F7678}</a:tableStyleId>
              </a:tblPr>
              <a:tblGrid>
                <a:gridCol w="1098925">
                  <a:extLst>
                    <a:ext uri="{9D8B030D-6E8A-4147-A177-3AD203B41FA5}">
                      <a16:colId xmlns:a16="http://schemas.microsoft.com/office/drawing/2014/main" val="20000"/>
                    </a:ext>
                  </a:extLst>
                </a:gridCol>
                <a:gridCol w="422300">
                  <a:extLst>
                    <a:ext uri="{9D8B030D-6E8A-4147-A177-3AD203B41FA5}">
                      <a16:colId xmlns:a16="http://schemas.microsoft.com/office/drawing/2014/main" val="20001"/>
                    </a:ext>
                  </a:extLst>
                </a:gridCol>
                <a:gridCol w="402650">
                  <a:extLst>
                    <a:ext uri="{9D8B030D-6E8A-4147-A177-3AD203B41FA5}">
                      <a16:colId xmlns:a16="http://schemas.microsoft.com/office/drawing/2014/main" val="20002"/>
                    </a:ext>
                  </a:extLst>
                </a:gridCol>
              </a:tblGrid>
              <a:tr h="699100">
                <a:tc>
                  <a:txBody>
                    <a:bodyPr/>
                    <a:lstStyle/>
                    <a:p>
                      <a:pPr marL="0" lvl="0" indent="0" algn="l" rtl="0">
                        <a:lnSpc>
                          <a:spcPct val="90000"/>
                        </a:lnSpc>
                        <a:spcBef>
                          <a:spcPts val="0"/>
                        </a:spcBef>
                        <a:spcAft>
                          <a:spcPts val="800"/>
                        </a:spcAft>
                        <a:buNone/>
                      </a:pPr>
                      <a:r>
                        <a:rPr lang="lt" sz="500">
                          <a:solidFill>
                            <a:schemeClr val="dk2"/>
                          </a:solidFill>
                        </a:rPr>
                        <a:t>DARBO VIETŲ TRŪKUMAS</a:t>
                      </a:r>
                      <a:endParaRPr sz="6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Clr>
                          <a:schemeClr val="dk1"/>
                        </a:buClr>
                        <a:buSzPts val="1100"/>
                        <a:buFont typeface="Arial"/>
                        <a:buNone/>
                      </a:pPr>
                      <a:r>
                        <a:rPr lang="lt" sz="1200">
                          <a:solidFill>
                            <a:schemeClr val="dk2"/>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0"/>
                  </a:ext>
                </a:extLst>
              </a:tr>
              <a:tr h="525650">
                <a:tc>
                  <a:txBody>
                    <a:bodyPr/>
                    <a:lstStyle/>
                    <a:p>
                      <a:pPr marL="0" lvl="0" indent="0" algn="l" rtl="0">
                        <a:lnSpc>
                          <a:spcPct val="90000"/>
                        </a:lnSpc>
                        <a:spcBef>
                          <a:spcPts val="0"/>
                        </a:spcBef>
                        <a:spcAft>
                          <a:spcPts val="800"/>
                        </a:spcAft>
                        <a:buClr>
                          <a:schemeClr val="dk1"/>
                        </a:buClr>
                        <a:buSzPts val="1100"/>
                        <a:buFont typeface="Arial"/>
                        <a:buNone/>
                      </a:pPr>
                      <a:r>
                        <a:rPr lang="lt" sz="500">
                          <a:solidFill>
                            <a:schemeClr val="dk2"/>
                          </a:solidFill>
                        </a:rPr>
                        <a:t>TRŪKSTA IŠORINIŲ JUNGČIŲ</a:t>
                      </a:r>
                      <a:endParaRPr sz="500">
                        <a:solidFill>
                          <a:schemeClr val="dk2"/>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Clr>
                          <a:schemeClr val="dk1"/>
                        </a:buClr>
                        <a:buSzPts val="1100"/>
                        <a:buFont typeface="Arial"/>
                        <a:buNone/>
                      </a:pPr>
                      <a:r>
                        <a:rPr lang="lt" sz="1200">
                          <a:solidFill>
                            <a:schemeClr val="dk2"/>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1"/>
                  </a:ext>
                </a:extLst>
              </a:tr>
              <a:tr h="525650">
                <a:tc>
                  <a:txBody>
                    <a:bodyPr/>
                    <a:lstStyle/>
                    <a:p>
                      <a:pPr marL="0" lvl="0" indent="0" algn="l" rtl="0">
                        <a:lnSpc>
                          <a:spcPct val="90000"/>
                        </a:lnSpc>
                        <a:spcBef>
                          <a:spcPts val="0"/>
                        </a:spcBef>
                        <a:spcAft>
                          <a:spcPts val="800"/>
                        </a:spcAft>
                        <a:buNone/>
                      </a:pPr>
                      <a:r>
                        <a:rPr lang="lt" sz="500">
                          <a:solidFill>
                            <a:schemeClr val="dk2"/>
                          </a:solidFill>
                        </a:rPr>
                        <a:t>POLDERIŲ MELIORACIJOS SISTEMOS PRITAIKYMAS REKREACINEI LAIVYBAI</a:t>
                      </a:r>
                      <a:endParaRPr sz="500">
                        <a:solidFill>
                          <a:schemeClr val="dk2"/>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Clr>
                          <a:schemeClr val="dk1"/>
                        </a:buClr>
                        <a:buSzPts val="1100"/>
                        <a:buFont typeface="Arial"/>
                        <a:buNone/>
                      </a:pPr>
                      <a:r>
                        <a:rPr lang="lt" sz="1200">
                          <a:solidFill>
                            <a:schemeClr val="dk2"/>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r h="525650">
                <a:tc>
                  <a:txBody>
                    <a:bodyPr/>
                    <a:lstStyle/>
                    <a:p>
                      <a:pPr marL="0" lvl="0" indent="0" algn="l" rtl="0">
                        <a:lnSpc>
                          <a:spcPct val="90000"/>
                        </a:lnSpc>
                        <a:spcBef>
                          <a:spcPts val="0"/>
                        </a:spcBef>
                        <a:spcAft>
                          <a:spcPts val="800"/>
                        </a:spcAft>
                        <a:buClr>
                          <a:schemeClr val="dk1"/>
                        </a:buClr>
                        <a:buSzPts val="1100"/>
                        <a:buFont typeface="Arial"/>
                        <a:buNone/>
                      </a:pPr>
                      <a:r>
                        <a:rPr lang="lt" sz="500">
                          <a:solidFill>
                            <a:schemeClr val="dk2"/>
                          </a:solidFill>
                        </a:rPr>
                        <a:t>REKREACINĖS LAIVYBOS TINKLO NUOSEKLUMO TRŪKUMAS</a:t>
                      </a:r>
                      <a:endParaRPr sz="500">
                        <a:solidFill>
                          <a:schemeClr val="dk2"/>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None/>
                      </a:pPr>
                      <a:r>
                        <a:rPr lang="lt" sz="1200">
                          <a:solidFill>
                            <a:srgbClr val="595959"/>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Clr>
                          <a:schemeClr val="dk1"/>
                        </a:buClr>
                        <a:buSzPts val="1100"/>
                        <a:buFont typeface="Arial"/>
                        <a:buNone/>
                      </a:pPr>
                      <a:r>
                        <a:rPr lang="lt" sz="1200">
                          <a:solidFill>
                            <a:schemeClr val="dk2"/>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3"/>
                  </a:ext>
                </a:extLst>
              </a:tr>
              <a:tr h="525650">
                <a:tc>
                  <a:txBody>
                    <a:bodyPr/>
                    <a:lstStyle/>
                    <a:p>
                      <a:pPr marL="0" lvl="0" indent="0" algn="l" rtl="0">
                        <a:lnSpc>
                          <a:spcPct val="90000"/>
                        </a:lnSpc>
                        <a:spcBef>
                          <a:spcPts val="0"/>
                        </a:spcBef>
                        <a:spcAft>
                          <a:spcPts val="800"/>
                        </a:spcAft>
                        <a:buClr>
                          <a:schemeClr val="dk1"/>
                        </a:buClr>
                        <a:buSzPts val="1100"/>
                        <a:buFont typeface="Arial"/>
                        <a:buNone/>
                      </a:pPr>
                      <a:r>
                        <a:rPr lang="lt" sz="500">
                          <a:solidFill>
                            <a:schemeClr val="dk2"/>
                          </a:solidFill>
                        </a:rPr>
                        <a:t>LIZDINĖS URBANISTINĖS STRUKTŪROS IDENTITETO STIPRINIMAS</a:t>
                      </a:r>
                      <a:endParaRPr sz="500">
                        <a:solidFill>
                          <a:schemeClr val="dk2"/>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lt" sz="1200">
                          <a:solidFill>
                            <a:schemeClr val="dk2"/>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Clr>
                          <a:schemeClr val="dk1"/>
                        </a:buClr>
                        <a:buSzPts val="1100"/>
                        <a:buFont typeface="Arial"/>
                        <a:buNone/>
                      </a:pPr>
                      <a:r>
                        <a:rPr lang="lt" sz="1200">
                          <a:solidFill>
                            <a:schemeClr val="dk2"/>
                          </a:solidFill>
                        </a:rPr>
                        <a:t>+</a:t>
                      </a:r>
                      <a:endParaRPr sz="1200">
                        <a:solidFill>
                          <a:srgbClr val="595959"/>
                        </a:solidFill>
                      </a:endParaRPr>
                    </a:p>
                  </a:txBody>
                  <a:tcPr marL="91425" marR="91425" marT="91425" marB="91425" anchor="ctr">
                    <a:lnL w="9525" cap="flat" cmpd="sng">
                      <a:solidFill>
                        <a:srgbClr val="E1E1E1"/>
                      </a:solidFill>
                      <a:prstDash val="solid"/>
                      <a:round/>
                      <a:headEnd type="none" w="sm" len="sm"/>
                      <a:tailEnd type="none" w="sm" len="sm"/>
                    </a:lnL>
                    <a:lnR w="9525" cap="flat" cmpd="sng">
                      <a:solidFill>
                        <a:srgbClr val="E1E1E1"/>
                      </a:solidFill>
                      <a:prstDash val="solid"/>
                      <a:round/>
                      <a:headEnd type="none" w="sm" len="sm"/>
                      <a:tailEnd type="none" w="sm" len="sm"/>
                    </a:lnR>
                    <a:lnT w="9525" cap="flat" cmpd="sng">
                      <a:solidFill>
                        <a:srgbClr val="E1E1E1"/>
                      </a:solidFill>
                      <a:prstDash val="solid"/>
                      <a:round/>
                      <a:headEnd type="none" w="sm" len="sm"/>
                      <a:tailEnd type="none" w="sm" len="sm"/>
                    </a:lnT>
                    <a:lnB w="9525" cap="flat" cmpd="sng">
                      <a:solidFill>
                        <a:srgbClr val="E1E1E1"/>
                      </a:solidFill>
                      <a:prstDash val="solid"/>
                      <a:round/>
                      <a:headEnd type="none" w="sm" len="sm"/>
                      <a:tailEnd type="none" w="sm" len="sm"/>
                    </a:lnB>
                    <a:solidFill>
                      <a:srgbClr val="FFE599"/>
                    </a:solidFill>
                  </a:tcPr>
                </a:tc>
                <a:extLst>
                  <a:ext uri="{0D108BD9-81ED-4DB2-BD59-A6C34878D82A}">
                    <a16:rowId xmlns:a16="http://schemas.microsoft.com/office/drawing/2014/main" val="10004"/>
                  </a:ext>
                </a:extLst>
              </a:tr>
            </a:tbl>
          </a:graphicData>
        </a:graphic>
      </p:graphicFrame>
      <p:sp>
        <p:nvSpPr>
          <p:cNvPr id="403" name="Google Shape;403;p46"/>
          <p:cNvSpPr/>
          <p:nvPr/>
        </p:nvSpPr>
        <p:spPr>
          <a:xfrm>
            <a:off x="4713067" y="768743"/>
            <a:ext cx="1738200" cy="400200"/>
          </a:xfrm>
          <a:prstGeom prst="rightArrow">
            <a:avLst>
              <a:gd name="adj1" fmla="val 50000"/>
              <a:gd name="adj2" fmla="val 50000"/>
            </a:avLst>
          </a:prstGeom>
          <a:solidFill>
            <a:srgbClr val="FFE599"/>
          </a:solidFill>
          <a:ln w="4550" cap="flat" cmpd="sng">
            <a:solidFill>
              <a:srgbClr val="7F6000"/>
            </a:solidFill>
            <a:prstDash val="solid"/>
            <a:round/>
            <a:headEnd type="none" w="sm" len="sm"/>
            <a:tailEnd type="none" w="sm" len="sm"/>
          </a:ln>
        </p:spPr>
        <p:txBody>
          <a:bodyPr spcFirstLastPara="1" wrap="square" lIns="43675" tIns="43675" rIns="43675" bIns="43675" anchor="ctr" anchorCtr="0">
            <a:noAutofit/>
          </a:bodyPr>
          <a:lstStyle/>
          <a:p>
            <a:pPr marL="0" lvl="0" indent="0" algn="ctr" rtl="0">
              <a:spcBef>
                <a:spcPts val="0"/>
              </a:spcBef>
              <a:spcAft>
                <a:spcPts val="0"/>
              </a:spcAft>
              <a:buNone/>
            </a:pPr>
            <a:r>
              <a:rPr lang="lt" sz="668" b="1">
                <a:solidFill>
                  <a:srgbClr val="595959"/>
                </a:solidFill>
              </a:rPr>
              <a:t>KURORTINĖ TERITORIJA</a:t>
            </a:r>
            <a:endParaRPr sz="668" b="1">
              <a:solidFill>
                <a:srgbClr val="595959"/>
              </a:solidFill>
            </a:endParaRPr>
          </a:p>
        </p:txBody>
      </p:sp>
      <p:sp>
        <p:nvSpPr>
          <p:cNvPr id="404" name="Google Shape;404;p46"/>
          <p:cNvSpPr/>
          <p:nvPr/>
        </p:nvSpPr>
        <p:spPr>
          <a:xfrm>
            <a:off x="2423475" y="768743"/>
            <a:ext cx="1738200" cy="400200"/>
          </a:xfrm>
          <a:prstGeom prst="leftArrow">
            <a:avLst>
              <a:gd name="adj1" fmla="val 50000"/>
              <a:gd name="adj2" fmla="val 50000"/>
            </a:avLst>
          </a:prstGeom>
          <a:solidFill>
            <a:srgbClr val="9FC5E8"/>
          </a:solidFill>
          <a:ln w="4550" cap="flat" cmpd="sng">
            <a:solidFill>
              <a:srgbClr val="1C4587"/>
            </a:solidFill>
            <a:prstDash val="solid"/>
            <a:round/>
            <a:headEnd type="none" w="sm" len="sm"/>
            <a:tailEnd type="none" w="sm" len="sm"/>
          </a:ln>
        </p:spPr>
        <p:txBody>
          <a:bodyPr spcFirstLastPara="1" wrap="square" lIns="43675" tIns="43675" rIns="43675" bIns="43675" anchor="ctr" anchorCtr="0">
            <a:noAutofit/>
          </a:bodyPr>
          <a:lstStyle/>
          <a:p>
            <a:pPr marL="0" lvl="0" indent="0" algn="ctr" rtl="0">
              <a:spcBef>
                <a:spcPts val="0"/>
              </a:spcBef>
              <a:spcAft>
                <a:spcPts val="0"/>
              </a:spcAft>
              <a:buNone/>
            </a:pPr>
            <a:r>
              <a:rPr lang="lt" sz="620" b="1">
                <a:solidFill>
                  <a:srgbClr val="595959"/>
                </a:solidFill>
              </a:rPr>
              <a:t>APGYVENDINTAS SEZONINIS PAMARIO RUOŽAS (GYVENVIETĖ)</a:t>
            </a:r>
            <a:endParaRPr sz="620" b="1">
              <a:solidFill>
                <a:srgbClr val="595959"/>
              </a:solidFill>
            </a:endParaRPr>
          </a:p>
        </p:txBody>
      </p:sp>
      <p:sp>
        <p:nvSpPr>
          <p:cNvPr id="405" name="Google Shape;405;p46"/>
          <p:cNvSpPr txBox="1"/>
          <p:nvPr/>
        </p:nvSpPr>
        <p:spPr>
          <a:xfrm>
            <a:off x="4225150" y="803363"/>
            <a:ext cx="512700" cy="4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900" b="1">
                <a:solidFill>
                  <a:srgbClr val="595959"/>
                </a:solidFill>
              </a:rPr>
              <a:t>-AR-</a:t>
            </a:r>
            <a:endParaRPr sz="900" b="1">
              <a:solidFill>
                <a:srgbClr val="59595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47" title="A.03.7.jpg"/>
          <p:cNvPicPr preferRelativeResize="0"/>
          <p:nvPr/>
        </p:nvPicPr>
        <p:blipFill rotWithShape="1">
          <a:blip r:embed="rId3">
            <a:alphaModFix/>
          </a:blip>
          <a:srcRect l="1932" r="1932"/>
          <a:stretch/>
        </p:blipFill>
        <p:spPr>
          <a:xfrm>
            <a:off x="543138" y="957425"/>
            <a:ext cx="3699523" cy="3848100"/>
          </a:xfrm>
          <a:prstGeom prst="rect">
            <a:avLst/>
          </a:prstGeom>
          <a:noFill/>
          <a:ln>
            <a:noFill/>
          </a:ln>
        </p:spPr>
      </p:pic>
      <p:sp>
        <p:nvSpPr>
          <p:cNvPr id="411" name="Google Shape;411;p47"/>
          <p:cNvSpPr txBox="1">
            <a:spLocks noGrp="1"/>
          </p:cNvSpPr>
          <p:nvPr>
            <p:ph type="body" idx="1"/>
          </p:nvPr>
        </p:nvSpPr>
        <p:spPr>
          <a:xfrm>
            <a:off x="119525" y="84875"/>
            <a:ext cx="5461500" cy="376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lt" sz="1400" b="1">
                <a:solidFill>
                  <a:schemeClr val="dk1"/>
                </a:solidFill>
              </a:rPr>
              <a:t>KOKIOS SCENARIJŲ PLĖTROS GALIMYBĖS PO 20 METŲ?</a:t>
            </a:r>
            <a:endParaRPr sz="1400" b="1">
              <a:solidFill>
                <a:schemeClr val="dk1"/>
              </a:solidFill>
            </a:endParaRPr>
          </a:p>
        </p:txBody>
      </p:sp>
      <p:pic>
        <p:nvPicPr>
          <p:cNvPr id="412" name="Google Shape;412;p47" title="A.03.6.jpg"/>
          <p:cNvPicPr preferRelativeResize="0"/>
          <p:nvPr/>
        </p:nvPicPr>
        <p:blipFill rotWithShape="1">
          <a:blip r:embed="rId4">
            <a:alphaModFix/>
          </a:blip>
          <a:srcRect l="1997" r="1987"/>
          <a:stretch/>
        </p:blipFill>
        <p:spPr>
          <a:xfrm>
            <a:off x="4826862" y="954875"/>
            <a:ext cx="3699523" cy="3853189"/>
          </a:xfrm>
          <a:prstGeom prst="rect">
            <a:avLst/>
          </a:prstGeom>
          <a:noFill/>
          <a:ln>
            <a:noFill/>
          </a:ln>
        </p:spPr>
      </p:pic>
      <p:sp>
        <p:nvSpPr>
          <p:cNvPr id="413" name="Google Shape;413;p47"/>
          <p:cNvSpPr txBox="1">
            <a:spLocks noGrp="1"/>
          </p:cNvSpPr>
          <p:nvPr>
            <p:ph type="body" idx="1"/>
          </p:nvPr>
        </p:nvSpPr>
        <p:spPr>
          <a:xfrm>
            <a:off x="442335" y="4577689"/>
            <a:ext cx="32583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dirty="0"/>
              <a:t>Erdvės jungtims nėra rezervuojamos, todėl ateityje tikimybė sukurti sklandų tinklą yra mažesnė</a:t>
            </a:r>
            <a:endParaRPr sz="800" dirty="0"/>
          </a:p>
        </p:txBody>
      </p:sp>
      <p:sp>
        <p:nvSpPr>
          <p:cNvPr id="414" name="Google Shape;414;p47"/>
          <p:cNvSpPr txBox="1">
            <a:spLocks noGrp="1"/>
          </p:cNvSpPr>
          <p:nvPr>
            <p:ph type="body" idx="1"/>
          </p:nvPr>
        </p:nvSpPr>
        <p:spPr>
          <a:xfrm>
            <a:off x="4473685" y="4577689"/>
            <a:ext cx="40527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a:t>Kuriami ryšiai turi potencialo vystytis toliau ir sudaryti vientisą visos teritorijos sistemą</a:t>
            </a:r>
            <a:endParaRPr sz="800">
              <a:solidFill>
                <a:schemeClr val="dk1"/>
              </a:solidFill>
            </a:endParaRPr>
          </a:p>
        </p:txBody>
      </p:sp>
      <p:sp>
        <p:nvSpPr>
          <p:cNvPr id="415" name="Google Shape;415;p47"/>
          <p:cNvSpPr txBox="1">
            <a:spLocks noGrp="1"/>
          </p:cNvSpPr>
          <p:nvPr>
            <p:ph type="body" idx="1"/>
          </p:nvPr>
        </p:nvSpPr>
        <p:spPr>
          <a:xfrm>
            <a:off x="543138" y="584650"/>
            <a:ext cx="3699600" cy="3411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b="1" dirty="0"/>
              <a:t>APGYVENDINTAS SEZONINIS PAMARIORUOŽAS (GYVENVIETĖ)</a:t>
            </a:r>
            <a:endParaRPr sz="800" b="1" dirty="0"/>
          </a:p>
        </p:txBody>
      </p:sp>
      <p:sp>
        <p:nvSpPr>
          <p:cNvPr id="416" name="Google Shape;416;p47"/>
          <p:cNvSpPr txBox="1">
            <a:spLocks noGrp="1"/>
          </p:cNvSpPr>
          <p:nvPr>
            <p:ph type="body" idx="1"/>
          </p:nvPr>
        </p:nvSpPr>
        <p:spPr>
          <a:xfrm>
            <a:off x="4834888" y="584650"/>
            <a:ext cx="3258300" cy="300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200"/>
              </a:spcAft>
              <a:buNone/>
            </a:pPr>
            <a:r>
              <a:rPr lang="lt" sz="800" b="1"/>
              <a:t>KURORTINĖ TERITORIJA</a:t>
            </a:r>
            <a:endParaRPr sz="8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8"/>
          <p:cNvSpPr/>
          <p:nvPr/>
        </p:nvSpPr>
        <p:spPr>
          <a:xfrm>
            <a:off x="386200" y="3060365"/>
            <a:ext cx="2480100" cy="120600"/>
          </a:xfrm>
          <a:prstGeom prst="rect">
            <a:avLst/>
          </a:prstGeom>
          <a:solidFill>
            <a:srgbClr val="8CC984"/>
          </a:solidFill>
          <a:ln>
            <a:noFill/>
          </a:ln>
        </p:spPr>
        <p:txBody>
          <a:bodyPr spcFirstLastPara="1" wrap="square" lIns="70225" tIns="70225" rIns="70225" bIns="70225" anchor="ctr" anchorCtr="0">
            <a:noAutofit/>
          </a:bodyPr>
          <a:lstStyle/>
          <a:p>
            <a:pPr marL="0" lvl="0" indent="0" algn="ctr" rtl="0">
              <a:spcBef>
                <a:spcPts val="0"/>
              </a:spcBef>
              <a:spcAft>
                <a:spcPts val="0"/>
              </a:spcAft>
              <a:buNone/>
            </a:pPr>
            <a:endParaRPr sz="1075"/>
          </a:p>
        </p:txBody>
      </p:sp>
      <p:sp>
        <p:nvSpPr>
          <p:cNvPr id="422" name="Google Shape;422;p48"/>
          <p:cNvSpPr/>
          <p:nvPr/>
        </p:nvSpPr>
        <p:spPr>
          <a:xfrm>
            <a:off x="386200" y="4133165"/>
            <a:ext cx="2480100" cy="120600"/>
          </a:xfrm>
          <a:prstGeom prst="rect">
            <a:avLst/>
          </a:prstGeom>
          <a:solidFill>
            <a:srgbClr val="BBEE55"/>
          </a:solidFill>
          <a:ln>
            <a:noFill/>
          </a:ln>
        </p:spPr>
        <p:txBody>
          <a:bodyPr spcFirstLastPara="1" wrap="square" lIns="70225" tIns="70225" rIns="70225" bIns="70225" anchor="ctr" anchorCtr="0">
            <a:noAutofit/>
          </a:bodyPr>
          <a:lstStyle/>
          <a:p>
            <a:pPr marL="0" lvl="0" indent="0" algn="ctr" rtl="0">
              <a:spcBef>
                <a:spcPts val="0"/>
              </a:spcBef>
              <a:spcAft>
                <a:spcPts val="0"/>
              </a:spcAft>
              <a:buNone/>
            </a:pPr>
            <a:endParaRPr sz="1075"/>
          </a:p>
        </p:txBody>
      </p:sp>
      <p:pic>
        <p:nvPicPr>
          <p:cNvPr id="423" name="Google Shape;423;p48" title="A.03.3.jpg"/>
          <p:cNvPicPr preferRelativeResize="0"/>
          <p:nvPr/>
        </p:nvPicPr>
        <p:blipFill rotWithShape="1">
          <a:blip r:embed="rId3">
            <a:alphaModFix/>
          </a:blip>
          <a:srcRect l="2162" r="2162"/>
          <a:stretch/>
        </p:blipFill>
        <p:spPr>
          <a:xfrm>
            <a:off x="4312600" y="-1"/>
            <a:ext cx="4921124" cy="5143501"/>
          </a:xfrm>
          <a:prstGeom prst="rect">
            <a:avLst/>
          </a:prstGeom>
          <a:noFill/>
          <a:ln>
            <a:noFill/>
          </a:ln>
        </p:spPr>
      </p:pic>
      <p:sp>
        <p:nvSpPr>
          <p:cNvPr id="424" name="Google Shape;424;p48"/>
          <p:cNvSpPr/>
          <p:nvPr/>
        </p:nvSpPr>
        <p:spPr>
          <a:xfrm>
            <a:off x="386188" y="43031"/>
            <a:ext cx="2480100" cy="120600"/>
          </a:xfrm>
          <a:prstGeom prst="rect">
            <a:avLst/>
          </a:prstGeom>
          <a:solidFill>
            <a:srgbClr val="FE942E"/>
          </a:solidFill>
          <a:ln>
            <a:noFill/>
          </a:ln>
        </p:spPr>
        <p:txBody>
          <a:bodyPr spcFirstLastPara="1" wrap="square" lIns="70225" tIns="70225" rIns="70225" bIns="70225" anchor="ctr" anchorCtr="0">
            <a:noAutofit/>
          </a:bodyPr>
          <a:lstStyle/>
          <a:p>
            <a:pPr marL="0" lvl="0" indent="0" algn="ctr" rtl="0">
              <a:spcBef>
                <a:spcPts val="0"/>
              </a:spcBef>
              <a:spcAft>
                <a:spcPts val="0"/>
              </a:spcAft>
              <a:buNone/>
            </a:pPr>
            <a:endParaRPr sz="1075"/>
          </a:p>
        </p:txBody>
      </p:sp>
      <p:sp>
        <p:nvSpPr>
          <p:cNvPr id="425" name="Google Shape;425;p48"/>
          <p:cNvSpPr/>
          <p:nvPr/>
        </p:nvSpPr>
        <p:spPr>
          <a:xfrm>
            <a:off x="386150" y="2054590"/>
            <a:ext cx="2480100" cy="120600"/>
          </a:xfrm>
          <a:prstGeom prst="rect">
            <a:avLst/>
          </a:prstGeom>
          <a:solidFill>
            <a:srgbClr val="FCF7D7"/>
          </a:solidFill>
          <a:ln>
            <a:noFill/>
          </a:ln>
        </p:spPr>
        <p:txBody>
          <a:bodyPr spcFirstLastPara="1" wrap="square" lIns="70225" tIns="70225" rIns="70225" bIns="70225" anchor="ctr" anchorCtr="0">
            <a:noAutofit/>
          </a:bodyPr>
          <a:lstStyle/>
          <a:p>
            <a:pPr marL="0" lvl="0" indent="0" algn="ctr" rtl="0">
              <a:spcBef>
                <a:spcPts val="0"/>
              </a:spcBef>
              <a:spcAft>
                <a:spcPts val="0"/>
              </a:spcAft>
              <a:buNone/>
            </a:pPr>
            <a:endParaRPr sz="1075"/>
          </a:p>
        </p:txBody>
      </p:sp>
      <p:sp>
        <p:nvSpPr>
          <p:cNvPr id="426" name="Google Shape;426;p48"/>
          <p:cNvSpPr/>
          <p:nvPr/>
        </p:nvSpPr>
        <p:spPr>
          <a:xfrm>
            <a:off x="386188" y="1048810"/>
            <a:ext cx="2480100" cy="120600"/>
          </a:xfrm>
          <a:prstGeom prst="rect">
            <a:avLst/>
          </a:prstGeom>
          <a:solidFill>
            <a:srgbClr val="FDD3BA"/>
          </a:solidFill>
          <a:ln>
            <a:noFill/>
          </a:ln>
        </p:spPr>
        <p:txBody>
          <a:bodyPr spcFirstLastPara="1" wrap="square" lIns="70225" tIns="70225" rIns="70225" bIns="70225" anchor="ctr" anchorCtr="0">
            <a:noAutofit/>
          </a:bodyPr>
          <a:lstStyle/>
          <a:p>
            <a:pPr marL="0" lvl="0" indent="0" algn="ctr" rtl="0">
              <a:spcBef>
                <a:spcPts val="0"/>
              </a:spcBef>
              <a:spcAft>
                <a:spcPts val="0"/>
              </a:spcAft>
              <a:buNone/>
            </a:pPr>
            <a:endParaRPr sz="1075"/>
          </a:p>
        </p:txBody>
      </p:sp>
      <p:pic>
        <p:nvPicPr>
          <p:cNvPr id="427" name="Google Shape;427;p48" title="image (4).png"/>
          <p:cNvPicPr preferRelativeResize="0"/>
          <p:nvPr/>
        </p:nvPicPr>
        <p:blipFill rotWithShape="1">
          <a:blip r:embed="rId4">
            <a:alphaModFix/>
          </a:blip>
          <a:srcRect l="767" t="21765" r="3327" b="24795"/>
          <a:stretch/>
        </p:blipFill>
        <p:spPr>
          <a:xfrm>
            <a:off x="386188" y="3181358"/>
            <a:ext cx="2480015" cy="705267"/>
          </a:xfrm>
          <a:prstGeom prst="rect">
            <a:avLst/>
          </a:prstGeom>
          <a:noFill/>
          <a:ln>
            <a:noFill/>
          </a:ln>
        </p:spPr>
      </p:pic>
      <p:pic>
        <p:nvPicPr>
          <p:cNvPr id="428" name="Google Shape;428;p48" title="image (5).png"/>
          <p:cNvPicPr preferRelativeResize="0"/>
          <p:nvPr/>
        </p:nvPicPr>
        <p:blipFill rotWithShape="1">
          <a:blip r:embed="rId5">
            <a:alphaModFix/>
          </a:blip>
          <a:srcRect t="13275" r="56644" b="11384"/>
          <a:stretch/>
        </p:blipFill>
        <p:spPr>
          <a:xfrm>
            <a:off x="386200" y="163600"/>
            <a:ext cx="1075200" cy="705250"/>
          </a:xfrm>
          <a:prstGeom prst="rect">
            <a:avLst/>
          </a:prstGeom>
          <a:noFill/>
          <a:ln>
            <a:noFill/>
          </a:ln>
        </p:spPr>
      </p:pic>
      <p:sp>
        <p:nvSpPr>
          <p:cNvPr id="429" name="Google Shape;429;p48"/>
          <p:cNvSpPr txBox="1">
            <a:spLocks noGrp="1"/>
          </p:cNvSpPr>
          <p:nvPr>
            <p:ph type="body" idx="1"/>
          </p:nvPr>
        </p:nvSpPr>
        <p:spPr>
          <a:xfrm>
            <a:off x="386150" y="-36325"/>
            <a:ext cx="1944000" cy="309900"/>
          </a:xfrm>
          <a:prstGeom prst="rect">
            <a:avLst/>
          </a:prstGeom>
        </p:spPr>
        <p:txBody>
          <a:bodyPr spcFirstLastPara="1" wrap="square" lIns="70225" tIns="70225" rIns="70225" bIns="70225" anchor="t" anchorCtr="0">
            <a:noAutofit/>
          </a:bodyPr>
          <a:lstStyle/>
          <a:p>
            <a:pPr marL="0" lvl="0" indent="0" algn="l" rtl="0">
              <a:spcBef>
                <a:spcPts val="0"/>
              </a:spcBef>
              <a:spcAft>
                <a:spcPts val="922"/>
              </a:spcAft>
              <a:buNone/>
            </a:pPr>
            <a:r>
              <a:rPr lang="lt" sz="614" b="1">
                <a:solidFill>
                  <a:schemeClr val="dk1"/>
                </a:solidFill>
              </a:rPr>
              <a:t>POCENTRIAI: Urbanizuota</a:t>
            </a:r>
            <a:endParaRPr sz="614" b="1">
              <a:solidFill>
                <a:schemeClr val="dk1"/>
              </a:solidFill>
            </a:endParaRPr>
          </a:p>
        </p:txBody>
      </p:sp>
      <p:sp>
        <p:nvSpPr>
          <p:cNvPr id="430" name="Google Shape;430;p48"/>
          <p:cNvSpPr txBox="1">
            <a:spLocks noGrp="1"/>
          </p:cNvSpPr>
          <p:nvPr>
            <p:ph type="body" idx="1"/>
          </p:nvPr>
        </p:nvSpPr>
        <p:spPr>
          <a:xfrm>
            <a:off x="386150" y="972047"/>
            <a:ext cx="2656800" cy="195900"/>
          </a:xfrm>
          <a:prstGeom prst="rect">
            <a:avLst/>
          </a:prstGeom>
        </p:spPr>
        <p:txBody>
          <a:bodyPr spcFirstLastPara="1" wrap="square" lIns="70225" tIns="70225" rIns="70225" bIns="70225" anchor="t" anchorCtr="0">
            <a:noAutofit/>
          </a:bodyPr>
          <a:lstStyle/>
          <a:p>
            <a:pPr marL="0" lvl="0" indent="0" algn="l" rtl="0">
              <a:spcBef>
                <a:spcPts val="0"/>
              </a:spcBef>
              <a:spcAft>
                <a:spcPts val="922"/>
              </a:spcAft>
              <a:buClr>
                <a:schemeClr val="dk1"/>
              </a:buClr>
              <a:buSzPts val="845"/>
              <a:buFont typeface="Arial"/>
              <a:buNone/>
            </a:pPr>
            <a:r>
              <a:rPr lang="lt" sz="614" b="1">
                <a:solidFill>
                  <a:schemeClr val="dk1"/>
                </a:solidFill>
              </a:rPr>
              <a:t>URBANIZUOJAMA: Aplinkinis užstatymas</a:t>
            </a:r>
            <a:endParaRPr sz="614" b="1">
              <a:solidFill>
                <a:schemeClr val="dk1"/>
              </a:solidFill>
            </a:endParaRPr>
          </a:p>
        </p:txBody>
      </p:sp>
      <p:sp>
        <p:nvSpPr>
          <p:cNvPr id="431" name="Google Shape;431;p48"/>
          <p:cNvSpPr txBox="1">
            <a:spLocks noGrp="1"/>
          </p:cNvSpPr>
          <p:nvPr>
            <p:ph type="body" idx="1"/>
          </p:nvPr>
        </p:nvSpPr>
        <p:spPr>
          <a:xfrm>
            <a:off x="386150" y="1987575"/>
            <a:ext cx="1870500" cy="195900"/>
          </a:xfrm>
          <a:prstGeom prst="rect">
            <a:avLst/>
          </a:prstGeom>
        </p:spPr>
        <p:txBody>
          <a:bodyPr spcFirstLastPara="1" wrap="square" lIns="70225" tIns="70225" rIns="70225" bIns="70225" anchor="t" anchorCtr="0">
            <a:noAutofit/>
          </a:bodyPr>
          <a:lstStyle/>
          <a:p>
            <a:pPr marL="0" lvl="0" indent="0" algn="l" rtl="0">
              <a:spcBef>
                <a:spcPts val="0"/>
              </a:spcBef>
              <a:spcAft>
                <a:spcPts val="922"/>
              </a:spcAft>
              <a:buClr>
                <a:schemeClr val="dk1"/>
              </a:buClr>
              <a:buSzPts val="845"/>
              <a:buFont typeface="Arial"/>
              <a:buNone/>
            </a:pPr>
            <a:r>
              <a:rPr lang="lt" sz="614" b="1">
                <a:solidFill>
                  <a:schemeClr val="dk1"/>
                </a:solidFill>
              </a:rPr>
              <a:t>ŪKIS: Agrariniai laukai </a:t>
            </a:r>
            <a:endParaRPr sz="614" b="1">
              <a:solidFill>
                <a:schemeClr val="dk1"/>
              </a:solidFill>
            </a:endParaRPr>
          </a:p>
        </p:txBody>
      </p:sp>
      <p:pic>
        <p:nvPicPr>
          <p:cNvPr id="432" name="Google Shape;432;p48" title="image (4).png"/>
          <p:cNvPicPr preferRelativeResize="0"/>
          <p:nvPr/>
        </p:nvPicPr>
        <p:blipFill rotWithShape="1">
          <a:blip r:embed="rId4">
            <a:alphaModFix/>
          </a:blip>
          <a:srcRect l="767" t="21765" r="3327" b="24795"/>
          <a:stretch/>
        </p:blipFill>
        <p:spPr>
          <a:xfrm>
            <a:off x="386188" y="4253733"/>
            <a:ext cx="2480015" cy="705267"/>
          </a:xfrm>
          <a:prstGeom prst="rect">
            <a:avLst/>
          </a:prstGeom>
          <a:noFill/>
          <a:ln>
            <a:noFill/>
          </a:ln>
        </p:spPr>
      </p:pic>
      <p:sp>
        <p:nvSpPr>
          <p:cNvPr id="433" name="Google Shape;433;p48"/>
          <p:cNvSpPr txBox="1">
            <a:spLocks noGrp="1"/>
          </p:cNvSpPr>
          <p:nvPr>
            <p:ph type="body" idx="1"/>
          </p:nvPr>
        </p:nvSpPr>
        <p:spPr>
          <a:xfrm>
            <a:off x="386150" y="4057875"/>
            <a:ext cx="1944000" cy="195900"/>
          </a:xfrm>
          <a:prstGeom prst="rect">
            <a:avLst/>
          </a:prstGeom>
        </p:spPr>
        <p:txBody>
          <a:bodyPr spcFirstLastPara="1" wrap="square" lIns="70225" tIns="70225" rIns="70225" bIns="70225" anchor="t" anchorCtr="0">
            <a:noAutofit/>
          </a:bodyPr>
          <a:lstStyle/>
          <a:p>
            <a:pPr marL="0" lvl="0" indent="0" algn="l" rtl="0">
              <a:spcBef>
                <a:spcPts val="0"/>
              </a:spcBef>
              <a:spcAft>
                <a:spcPts val="922"/>
              </a:spcAft>
              <a:buNone/>
            </a:pPr>
            <a:r>
              <a:rPr lang="lt" sz="614" b="1">
                <a:solidFill>
                  <a:schemeClr val="dk1"/>
                </a:solidFill>
              </a:rPr>
              <a:t>GAMTA: Marių pakrantė, nendrės </a:t>
            </a:r>
            <a:endParaRPr sz="614" b="1">
              <a:solidFill>
                <a:schemeClr val="dk1"/>
              </a:solidFill>
            </a:endParaRPr>
          </a:p>
        </p:txBody>
      </p:sp>
      <p:pic>
        <p:nvPicPr>
          <p:cNvPr id="434" name="Google Shape;434;p48"/>
          <p:cNvPicPr preferRelativeResize="0"/>
          <p:nvPr/>
        </p:nvPicPr>
        <p:blipFill rotWithShape="1">
          <a:blip r:embed="rId6">
            <a:alphaModFix/>
          </a:blip>
          <a:srcRect t="23018" b="17609"/>
          <a:stretch/>
        </p:blipFill>
        <p:spPr>
          <a:xfrm>
            <a:off x="386150" y="1169400"/>
            <a:ext cx="2480000" cy="818174"/>
          </a:xfrm>
          <a:prstGeom prst="rect">
            <a:avLst/>
          </a:prstGeom>
          <a:noFill/>
          <a:ln>
            <a:noFill/>
          </a:ln>
        </p:spPr>
      </p:pic>
      <p:pic>
        <p:nvPicPr>
          <p:cNvPr id="435" name="Google Shape;435;p48"/>
          <p:cNvPicPr preferRelativeResize="0"/>
          <p:nvPr/>
        </p:nvPicPr>
        <p:blipFill rotWithShape="1">
          <a:blip r:embed="rId7">
            <a:alphaModFix/>
          </a:blip>
          <a:srcRect l="2780" t="33972" b="45957"/>
          <a:stretch/>
        </p:blipFill>
        <p:spPr>
          <a:xfrm>
            <a:off x="386150" y="4253725"/>
            <a:ext cx="2480100" cy="771125"/>
          </a:xfrm>
          <a:prstGeom prst="rect">
            <a:avLst/>
          </a:prstGeom>
          <a:noFill/>
          <a:ln>
            <a:noFill/>
          </a:ln>
        </p:spPr>
      </p:pic>
      <p:pic>
        <p:nvPicPr>
          <p:cNvPr id="436" name="Google Shape;436;p48"/>
          <p:cNvPicPr preferRelativeResize="0"/>
          <p:nvPr/>
        </p:nvPicPr>
        <p:blipFill rotWithShape="1">
          <a:blip r:embed="rId8">
            <a:alphaModFix/>
          </a:blip>
          <a:srcRect l="4222" t="25741" r="1739" b="33204"/>
          <a:stretch/>
        </p:blipFill>
        <p:spPr>
          <a:xfrm>
            <a:off x="386150" y="2175200"/>
            <a:ext cx="2480000" cy="772879"/>
          </a:xfrm>
          <a:prstGeom prst="rect">
            <a:avLst/>
          </a:prstGeom>
          <a:noFill/>
          <a:ln>
            <a:noFill/>
          </a:ln>
        </p:spPr>
      </p:pic>
      <p:pic>
        <p:nvPicPr>
          <p:cNvPr id="437" name="Google Shape;437;p48"/>
          <p:cNvPicPr preferRelativeResize="0"/>
          <p:nvPr/>
        </p:nvPicPr>
        <p:blipFill rotWithShape="1">
          <a:blip r:embed="rId9">
            <a:alphaModFix/>
          </a:blip>
          <a:srcRect t="34734" r="37880" b="23596"/>
          <a:stretch/>
        </p:blipFill>
        <p:spPr>
          <a:xfrm>
            <a:off x="1461400" y="161700"/>
            <a:ext cx="1404902" cy="705276"/>
          </a:xfrm>
          <a:prstGeom prst="rect">
            <a:avLst/>
          </a:prstGeom>
          <a:noFill/>
          <a:ln>
            <a:noFill/>
          </a:ln>
        </p:spPr>
      </p:pic>
      <p:sp>
        <p:nvSpPr>
          <p:cNvPr id="438" name="Google Shape;438;p48"/>
          <p:cNvSpPr txBox="1">
            <a:spLocks noGrp="1"/>
          </p:cNvSpPr>
          <p:nvPr>
            <p:ph type="body" idx="1"/>
          </p:nvPr>
        </p:nvSpPr>
        <p:spPr>
          <a:xfrm>
            <a:off x="6789700" y="288124"/>
            <a:ext cx="2129100" cy="12453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lt" sz="1200" b="1"/>
              <a:t>DREVERNOS - SVENCELĖS KAIMŲ FUNKCINĖS STRUKTŪROS POTENCIALAS</a:t>
            </a:r>
            <a:endParaRPr sz="1200" b="1"/>
          </a:p>
        </p:txBody>
      </p:sp>
      <p:sp>
        <p:nvSpPr>
          <p:cNvPr id="439" name="Google Shape;439;p48"/>
          <p:cNvSpPr txBox="1"/>
          <p:nvPr/>
        </p:nvSpPr>
        <p:spPr>
          <a:xfrm>
            <a:off x="2918775" y="111575"/>
            <a:ext cx="1687200" cy="70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lt" sz="600">
                <a:solidFill>
                  <a:schemeClr val="dk2"/>
                </a:solidFill>
              </a:rPr>
              <a:t>Stiprinamas ir kuriamas esamų ir naujų pocentrių tinklas, aiškiai išreikšti mazgai.</a:t>
            </a:r>
            <a:endParaRPr b="1">
              <a:solidFill>
                <a:schemeClr val="dk2"/>
              </a:solidFill>
            </a:endParaRPr>
          </a:p>
        </p:txBody>
      </p:sp>
      <p:sp>
        <p:nvSpPr>
          <p:cNvPr id="440" name="Google Shape;440;p48"/>
          <p:cNvSpPr txBox="1"/>
          <p:nvPr/>
        </p:nvSpPr>
        <p:spPr>
          <a:xfrm>
            <a:off x="2918775" y="1083725"/>
            <a:ext cx="1687200" cy="44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lt" sz="600">
                <a:solidFill>
                  <a:schemeClr val="dk2"/>
                </a:solidFill>
              </a:rPr>
              <a:t>Kuriamos taisyklės ir gairės vientisai viešai infrastruktūrai.</a:t>
            </a:r>
            <a:endParaRPr b="1">
              <a:solidFill>
                <a:schemeClr val="dk2"/>
              </a:solidFill>
            </a:endParaRPr>
          </a:p>
        </p:txBody>
      </p:sp>
      <p:sp>
        <p:nvSpPr>
          <p:cNvPr id="441" name="Google Shape;441;p48"/>
          <p:cNvSpPr txBox="1"/>
          <p:nvPr/>
        </p:nvSpPr>
        <p:spPr>
          <a:xfrm>
            <a:off x="2918775" y="4204725"/>
            <a:ext cx="1687200" cy="44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lt" sz="600">
                <a:solidFill>
                  <a:schemeClr val="dk2"/>
                </a:solidFill>
              </a:rPr>
              <a:t>Marių takas, jungiantis visus pocentrius į vientisą sistemą, atveriantis marių vaizdą ir prieigas gyventojams bei lankytojams.</a:t>
            </a:r>
            <a:endParaRPr b="1">
              <a:solidFill>
                <a:schemeClr val="dk2"/>
              </a:solidFill>
            </a:endParaRPr>
          </a:p>
        </p:txBody>
      </p:sp>
      <p:sp>
        <p:nvSpPr>
          <p:cNvPr id="442" name="Google Shape;442;p48"/>
          <p:cNvSpPr txBox="1"/>
          <p:nvPr/>
        </p:nvSpPr>
        <p:spPr>
          <a:xfrm>
            <a:off x="2918775" y="3180975"/>
            <a:ext cx="1687200" cy="44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lt" sz="600">
                <a:solidFill>
                  <a:schemeClr val="dk2"/>
                </a:solidFill>
              </a:rPr>
              <a:t>Esami gamtos elementai saugomi, atveriami edukaciniai pažinčiai, integruojami į viešų erdvių tinklą.</a:t>
            </a:r>
            <a:endParaRPr b="1">
              <a:solidFill>
                <a:schemeClr val="dk2"/>
              </a:solidFill>
            </a:endParaRPr>
          </a:p>
        </p:txBody>
      </p:sp>
      <p:sp>
        <p:nvSpPr>
          <p:cNvPr id="443" name="Google Shape;443;p48"/>
          <p:cNvSpPr txBox="1"/>
          <p:nvPr/>
        </p:nvSpPr>
        <p:spPr>
          <a:xfrm>
            <a:off x="2918775" y="2054600"/>
            <a:ext cx="1687200" cy="44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lt" sz="600">
                <a:solidFill>
                  <a:schemeClr val="dk2"/>
                </a:solidFill>
              </a:rPr>
              <a:t>Polderio ir ūkio teritorijos identitetas išlaikomas, kartu paliekant galimybę ateityje plėsti gyvenvietę.</a:t>
            </a:r>
            <a:endParaRPr b="1">
              <a:solidFill>
                <a:schemeClr val="dk2"/>
              </a:solidFill>
            </a:endParaRPr>
          </a:p>
        </p:txBody>
      </p:sp>
      <p:sp>
        <p:nvSpPr>
          <p:cNvPr id="444" name="Google Shape;444;p48"/>
          <p:cNvSpPr/>
          <p:nvPr/>
        </p:nvSpPr>
        <p:spPr>
          <a:xfrm>
            <a:off x="386150" y="3060370"/>
            <a:ext cx="2480100" cy="120600"/>
          </a:xfrm>
          <a:prstGeom prst="rect">
            <a:avLst/>
          </a:prstGeom>
          <a:solidFill>
            <a:srgbClr val="8CC984"/>
          </a:solidFill>
          <a:ln>
            <a:noFill/>
          </a:ln>
        </p:spPr>
        <p:txBody>
          <a:bodyPr spcFirstLastPara="1" wrap="square" lIns="70225" tIns="70225" rIns="70225" bIns="70225" anchor="ctr" anchorCtr="0">
            <a:noAutofit/>
          </a:bodyPr>
          <a:lstStyle/>
          <a:p>
            <a:pPr marL="0" lvl="0" indent="0" algn="ctr" rtl="0">
              <a:spcBef>
                <a:spcPts val="0"/>
              </a:spcBef>
              <a:spcAft>
                <a:spcPts val="0"/>
              </a:spcAft>
              <a:buNone/>
            </a:pPr>
            <a:endParaRPr sz="1075"/>
          </a:p>
        </p:txBody>
      </p:sp>
      <p:sp>
        <p:nvSpPr>
          <p:cNvPr id="445" name="Google Shape;445;p48"/>
          <p:cNvSpPr txBox="1">
            <a:spLocks noGrp="1"/>
          </p:cNvSpPr>
          <p:nvPr>
            <p:ph type="body" idx="1"/>
          </p:nvPr>
        </p:nvSpPr>
        <p:spPr>
          <a:xfrm>
            <a:off x="386150" y="2985500"/>
            <a:ext cx="1732800" cy="195900"/>
          </a:xfrm>
          <a:prstGeom prst="rect">
            <a:avLst/>
          </a:prstGeom>
        </p:spPr>
        <p:txBody>
          <a:bodyPr spcFirstLastPara="1" wrap="square" lIns="70225" tIns="70225" rIns="70225" bIns="70225" anchor="t" anchorCtr="0">
            <a:noAutofit/>
          </a:bodyPr>
          <a:lstStyle/>
          <a:p>
            <a:pPr marL="0" lvl="0" indent="0" algn="l" rtl="0">
              <a:spcBef>
                <a:spcPts val="0"/>
              </a:spcBef>
              <a:spcAft>
                <a:spcPts val="922"/>
              </a:spcAft>
              <a:buNone/>
            </a:pPr>
            <a:r>
              <a:rPr lang="lt" sz="614" b="1">
                <a:solidFill>
                  <a:schemeClr val="dk1"/>
                </a:solidFill>
              </a:rPr>
              <a:t>GAMTA: Miškai, pelkės </a:t>
            </a:r>
            <a:endParaRPr sz="614" b="1">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9"/>
          <p:cNvSpPr txBox="1"/>
          <p:nvPr/>
        </p:nvSpPr>
        <p:spPr>
          <a:xfrm>
            <a:off x="4315650" y="2346675"/>
            <a:ext cx="512700" cy="4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-AR-</a:t>
            </a:r>
            <a:endParaRPr sz="1200" b="1">
              <a:solidFill>
                <a:schemeClr val="dk2"/>
              </a:solidFill>
            </a:endParaRPr>
          </a:p>
        </p:txBody>
      </p:sp>
      <p:sp>
        <p:nvSpPr>
          <p:cNvPr id="451" name="Google Shape;451;p49"/>
          <p:cNvSpPr/>
          <p:nvPr/>
        </p:nvSpPr>
        <p:spPr>
          <a:xfrm>
            <a:off x="5135850" y="2130213"/>
            <a:ext cx="3639000" cy="837900"/>
          </a:xfrm>
          <a:prstGeom prst="rightArrow">
            <a:avLst>
              <a:gd name="adj1" fmla="val 50000"/>
              <a:gd name="adj2" fmla="val 50000"/>
            </a:avLst>
          </a:prstGeom>
          <a:solidFill>
            <a:srgbClr val="FFE599"/>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b="1">
                <a:solidFill>
                  <a:srgbClr val="7F6000"/>
                </a:solidFill>
              </a:rPr>
              <a:t>KURORTINĖ TERITORIJA</a:t>
            </a:r>
            <a:endParaRPr b="1">
              <a:solidFill>
                <a:srgbClr val="7F6000"/>
              </a:solidFill>
            </a:endParaRPr>
          </a:p>
        </p:txBody>
      </p:sp>
      <p:sp>
        <p:nvSpPr>
          <p:cNvPr id="452" name="Google Shape;452;p49"/>
          <p:cNvSpPr/>
          <p:nvPr/>
        </p:nvSpPr>
        <p:spPr>
          <a:xfrm>
            <a:off x="342125" y="2130213"/>
            <a:ext cx="3639000" cy="837900"/>
          </a:xfrm>
          <a:prstGeom prst="leftArrow">
            <a:avLst>
              <a:gd name="adj1" fmla="val 50000"/>
              <a:gd name="adj2" fmla="val 50000"/>
            </a:avLst>
          </a:prstGeom>
          <a:solidFill>
            <a:srgbClr val="9FC5E8"/>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sz="1300" b="1">
                <a:solidFill>
                  <a:srgbClr val="1C4587"/>
                </a:solidFill>
              </a:rPr>
              <a:t>APGYVENDINTAS SEZONINIS PAMARIO RUOŽAS (GYVENVIETĖ)</a:t>
            </a:r>
            <a:endParaRPr sz="1300" b="1">
              <a:solidFill>
                <a:srgbClr val="1C4587"/>
              </a:solidFill>
            </a:endParaRPr>
          </a:p>
        </p:txBody>
      </p:sp>
      <p:sp>
        <p:nvSpPr>
          <p:cNvPr id="453" name="Google Shape;453;p49"/>
          <p:cNvSpPr txBox="1"/>
          <p:nvPr/>
        </p:nvSpPr>
        <p:spPr>
          <a:xfrm>
            <a:off x="4401788" y="2521875"/>
            <a:ext cx="267600" cy="49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900" b="1">
                <a:solidFill>
                  <a:schemeClr val="dk2"/>
                </a:solidFill>
              </a:rPr>
              <a:t>?</a:t>
            </a:r>
            <a:endParaRPr sz="1900" b="1">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50" title="DREVERNA BP_MAKETAS.jpg"/>
          <p:cNvPicPr preferRelativeResize="0"/>
          <p:nvPr/>
        </p:nvPicPr>
        <p:blipFill rotWithShape="1">
          <a:blip r:embed="rId3">
            <a:alphaModFix amt="24000"/>
          </a:blip>
          <a:srcRect t="9995" b="8478"/>
          <a:stretch/>
        </p:blipFill>
        <p:spPr>
          <a:xfrm>
            <a:off x="0" y="0"/>
            <a:ext cx="9144003" cy="5143500"/>
          </a:xfrm>
          <a:prstGeom prst="rect">
            <a:avLst/>
          </a:prstGeom>
          <a:noFill/>
          <a:ln>
            <a:noFill/>
          </a:ln>
          <a:effectLst>
            <a:outerShdw blurRad="57150" dist="19050" dir="5400000" algn="bl" rotWithShape="0">
              <a:srgbClr val="000000">
                <a:alpha val="18000"/>
              </a:srgbClr>
            </a:outerShdw>
          </a:effectLst>
        </p:spPr>
      </p:pic>
      <p:pic>
        <p:nvPicPr>
          <p:cNvPr id="459" name="Google Shape;459;p50" title="DOARCHITECTS logo.png"/>
          <p:cNvPicPr preferRelativeResize="0"/>
          <p:nvPr/>
        </p:nvPicPr>
        <p:blipFill>
          <a:blip r:embed="rId4">
            <a:alphaModFix/>
          </a:blip>
          <a:stretch>
            <a:fillRect/>
          </a:stretch>
        </p:blipFill>
        <p:spPr>
          <a:xfrm>
            <a:off x="4930850" y="2422374"/>
            <a:ext cx="1204326" cy="339900"/>
          </a:xfrm>
          <a:prstGeom prst="rect">
            <a:avLst/>
          </a:prstGeom>
          <a:noFill/>
          <a:ln>
            <a:noFill/>
          </a:ln>
        </p:spPr>
      </p:pic>
      <p:pic>
        <p:nvPicPr>
          <p:cNvPr id="460" name="Google Shape;460;p50" title="PAVADINIMAS QUINARY URBANA JUODAS.png"/>
          <p:cNvPicPr preferRelativeResize="0"/>
          <p:nvPr/>
        </p:nvPicPr>
        <p:blipFill>
          <a:blip r:embed="rId5">
            <a:alphaModFix/>
          </a:blip>
          <a:stretch>
            <a:fillRect/>
          </a:stretch>
        </p:blipFill>
        <p:spPr>
          <a:xfrm>
            <a:off x="3274268" y="2340900"/>
            <a:ext cx="1437906" cy="461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p:nvPr/>
        </p:nvSpPr>
        <p:spPr>
          <a:xfrm>
            <a:off x="1125400" y="1896575"/>
            <a:ext cx="6566700" cy="801000"/>
          </a:xfrm>
          <a:prstGeom prst="roundRect">
            <a:avLst>
              <a:gd name="adj" fmla="val 16667"/>
            </a:avLst>
          </a:prstGeom>
          <a:noFill/>
          <a:ln w="38100" cap="flat" cmpd="sng">
            <a:solidFill>
              <a:srgbClr val="CC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 name="Google Shape;76;p16"/>
          <p:cNvSpPr txBox="1"/>
          <p:nvPr/>
        </p:nvSpPr>
        <p:spPr>
          <a:xfrm>
            <a:off x="1773100" y="273075"/>
            <a:ext cx="5271300" cy="5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lt" sz="1800" b="1">
                <a:solidFill>
                  <a:schemeClr val="dk1"/>
                </a:solidFill>
              </a:rPr>
              <a:t>BENDROJO PLANO RENGIMO EIGA</a:t>
            </a:r>
            <a:endParaRPr sz="1800" b="1">
              <a:solidFill>
                <a:schemeClr val="dk1"/>
              </a:solidFill>
            </a:endParaRPr>
          </a:p>
        </p:txBody>
      </p:sp>
      <p:sp>
        <p:nvSpPr>
          <p:cNvPr id="77" name="Google Shape;77;p16"/>
          <p:cNvSpPr/>
          <p:nvPr/>
        </p:nvSpPr>
        <p:spPr>
          <a:xfrm>
            <a:off x="1244500" y="1012825"/>
            <a:ext cx="6328500" cy="483300"/>
          </a:xfrm>
          <a:prstGeom prst="roundRect">
            <a:avLst>
              <a:gd name="adj" fmla="val 16667"/>
            </a:avLst>
          </a:prstGeom>
          <a:solidFill>
            <a:srgbClr val="FFD966"/>
          </a:solidFill>
          <a:ln w="381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b="1"/>
              <a:t>BENDRŲJŲ SPRENDINIŲ FORMAVIMO (KONCEPCIJOS) STADIJA</a:t>
            </a:r>
            <a:endParaRPr b="1"/>
          </a:p>
        </p:txBody>
      </p:sp>
      <p:sp>
        <p:nvSpPr>
          <p:cNvPr id="78" name="Google Shape;78;p16"/>
          <p:cNvSpPr/>
          <p:nvPr/>
        </p:nvSpPr>
        <p:spPr>
          <a:xfrm>
            <a:off x="1244500" y="2055413"/>
            <a:ext cx="6328500" cy="483300"/>
          </a:xfrm>
          <a:prstGeom prst="roundRect">
            <a:avLst>
              <a:gd name="adj" fmla="val 16667"/>
            </a:avLst>
          </a:prstGeom>
          <a:solidFill>
            <a:schemeClr val="lt1"/>
          </a:solidFill>
          <a:ln w="38100"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b="1"/>
              <a:t>Teritorijos vystymo krypties pasirinkimas</a:t>
            </a:r>
            <a:endParaRPr b="1"/>
          </a:p>
        </p:txBody>
      </p:sp>
      <p:sp>
        <p:nvSpPr>
          <p:cNvPr id="79" name="Google Shape;79;p16"/>
          <p:cNvSpPr/>
          <p:nvPr/>
        </p:nvSpPr>
        <p:spPr>
          <a:xfrm>
            <a:off x="1244500" y="3190950"/>
            <a:ext cx="6328500" cy="483300"/>
          </a:xfrm>
          <a:prstGeom prst="roundRect">
            <a:avLst>
              <a:gd name="adj" fmla="val 16667"/>
            </a:avLst>
          </a:prstGeom>
          <a:solidFill>
            <a:schemeClr val="lt1"/>
          </a:solidFill>
          <a:ln w="38100"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b="1">
                <a:solidFill>
                  <a:srgbClr val="9E9E9E"/>
                </a:solidFill>
              </a:rPr>
              <a:t>Vietovės lygmens bendrojo plano koncepcijos ir urbanistinės idėjos variantų parengimas</a:t>
            </a:r>
            <a:endParaRPr b="1">
              <a:solidFill>
                <a:srgbClr val="9E9E9E"/>
              </a:solidFill>
            </a:endParaRPr>
          </a:p>
        </p:txBody>
      </p:sp>
      <p:sp>
        <p:nvSpPr>
          <p:cNvPr id="80" name="Google Shape;80;p16"/>
          <p:cNvSpPr/>
          <p:nvPr/>
        </p:nvSpPr>
        <p:spPr>
          <a:xfrm>
            <a:off x="1244500" y="4163600"/>
            <a:ext cx="6328500" cy="483300"/>
          </a:xfrm>
          <a:prstGeom prst="roundRect">
            <a:avLst>
              <a:gd name="adj" fmla="val 16667"/>
            </a:avLst>
          </a:prstGeom>
          <a:solidFill>
            <a:schemeClr val="lt1"/>
          </a:solidFill>
          <a:ln w="38100"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lt" b="1">
                <a:solidFill>
                  <a:srgbClr val="9E9E9E"/>
                </a:solidFill>
              </a:rPr>
              <a:t>Koncepcijos nepriklausomas profesinis vertinimas</a:t>
            </a:r>
            <a:endParaRPr b="1">
              <a:solidFill>
                <a:srgbClr val="9E9E9E"/>
              </a:solidFill>
            </a:endParaRPr>
          </a:p>
        </p:txBody>
      </p:sp>
      <p:sp>
        <p:nvSpPr>
          <p:cNvPr id="81" name="Google Shape;81;p16"/>
          <p:cNvSpPr/>
          <p:nvPr/>
        </p:nvSpPr>
        <p:spPr>
          <a:xfrm>
            <a:off x="4212425" y="3793075"/>
            <a:ext cx="284700" cy="251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16"/>
          <p:cNvSpPr/>
          <p:nvPr/>
        </p:nvSpPr>
        <p:spPr>
          <a:xfrm>
            <a:off x="4212425" y="2787175"/>
            <a:ext cx="284700" cy="251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16"/>
          <p:cNvSpPr/>
          <p:nvPr/>
        </p:nvSpPr>
        <p:spPr>
          <a:xfrm>
            <a:off x="4212425" y="1570500"/>
            <a:ext cx="284700" cy="251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4" name="Google Shape;84;p16" title="LOCK.png"/>
          <p:cNvPicPr preferRelativeResize="0"/>
          <p:nvPr/>
        </p:nvPicPr>
        <p:blipFill>
          <a:blip r:embed="rId3">
            <a:alphaModFix/>
          </a:blip>
          <a:stretch>
            <a:fillRect/>
          </a:stretch>
        </p:blipFill>
        <p:spPr>
          <a:xfrm>
            <a:off x="7217475" y="3356324"/>
            <a:ext cx="284700" cy="284700"/>
          </a:xfrm>
          <a:prstGeom prst="rect">
            <a:avLst/>
          </a:prstGeom>
          <a:noFill/>
          <a:ln>
            <a:noFill/>
          </a:ln>
        </p:spPr>
      </p:pic>
      <p:pic>
        <p:nvPicPr>
          <p:cNvPr id="85" name="Google Shape;85;p16" title="LOCK.png"/>
          <p:cNvPicPr preferRelativeResize="0"/>
          <p:nvPr/>
        </p:nvPicPr>
        <p:blipFill>
          <a:blip r:embed="rId3">
            <a:alphaModFix/>
          </a:blip>
          <a:stretch>
            <a:fillRect/>
          </a:stretch>
        </p:blipFill>
        <p:spPr>
          <a:xfrm>
            <a:off x="7217475" y="4326474"/>
            <a:ext cx="284700" cy="284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147800" y="240325"/>
            <a:ext cx="3486300" cy="635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lt" sz="1200" b="1"/>
              <a:t>DREVERNOS - SVENCELĖS KAIMŲ TERITORIJA ŠIANDIEN</a:t>
            </a:r>
            <a:endParaRPr sz="1200" b="1"/>
          </a:p>
        </p:txBody>
      </p:sp>
      <p:pic>
        <p:nvPicPr>
          <p:cNvPr id="91" name="Google Shape;91;p17" title="A.03.2_page-0001.jpg"/>
          <p:cNvPicPr preferRelativeResize="0"/>
          <p:nvPr/>
        </p:nvPicPr>
        <p:blipFill rotWithShape="1">
          <a:blip r:embed="rId3">
            <a:alphaModFix/>
          </a:blip>
          <a:srcRect r="4150"/>
          <a:stretch/>
        </p:blipFill>
        <p:spPr>
          <a:xfrm>
            <a:off x="4214025" y="0"/>
            <a:ext cx="4929976" cy="5143501"/>
          </a:xfrm>
          <a:prstGeom prst="rect">
            <a:avLst/>
          </a:prstGeom>
          <a:noFill/>
          <a:ln>
            <a:noFill/>
          </a:ln>
        </p:spPr>
      </p:pic>
      <p:sp>
        <p:nvSpPr>
          <p:cNvPr id="92" name="Google Shape;92;p17"/>
          <p:cNvSpPr txBox="1"/>
          <p:nvPr/>
        </p:nvSpPr>
        <p:spPr>
          <a:xfrm>
            <a:off x="282600" y="1024450"/>
            <a:ext cx="3931500" cy="286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lt" sz="1100">
                <a:solidFill>
                  <a:schemeClr val="dk2"/>
                </a:solidFill>
              </a:rPr>
              <a:t>Drevernos ir Svencelės kaimų teritorinis ruožas Kuršių marių pakrantėje pasižymi linijine lizdine urbanistinės sąrangos struktūra, kuri yra esminis jų urbanistinio audinio identiteto bruožas.</a:t>
            </a:r>
            <a:endParaRPr sz="1100">
              <a:solidFill>
                <a:schemeClr val="dk2"/>
              </a:solidFill>
            </a:endParaRPr>
          </a:p>
          <a:p>
            <a:pPr marL="0" lvl="0" indent="0" algn="l" rtl="0">
              <a:lnSpc>
                <a:spcPct val="115000"/>
              </a:lnSpc>
              <a:spcBef>
                <a:spcPts val="1200"/>
              </a:spcBef>
              <a:spcAft>
                <a:spcPts val="0"/>
              </a:spcAft>
              <a:buClr>
                <a:schemeClr val="dk1"/>
              </a:buClr>
              <a:buSzPts val="1100"/>
              <a:buFont typeface="Arial"/>
              <a:buNone/>
            </a:pPr>
            <a:r>
              <a:rPr lang="lt" sz="1100">
                <a:solidFill>
                  <a:schemeClr val="dk2"/>
                </a:solidFill>
              </a:rPr>
              <a:t>Šiandien teritorijoje yra susiformavę / formuojasi 3 pagrindiniai mazgai - </a:t>
            </a:r>
            <a:r>
              <a:rPr lang="lt" sz="1100" b="1">
                <a:solidFill>
                  <a:schemeClr val="dk2"/>
                </a:solidFill>
              </a:rPr>
              <a:t>Drevernos centrinė dalis ir uostas, Svencelės uostas ir gretimos teritorijos bei Vėjo miestelis.</a:t>
            </a:r>
            <a:endParaRPr sz="1100" b="1">
              <a:solidFill>
                <a:schemeClr val="dk2"/>
              </a:solidFill>
            </a:endParaRPr>
          </a:p>
          <a:p>
            <a:pPr marL="0" lvl="0" indent="0" algn="l" rtl="0">
              <a:spcBef>
                <a:spcPts val="1200"/>
              </a:spcBef>
              <a:spcAft>
                <a:spcPts val="0"/>
              </a:spcAft>
              <a:buNone/>
            </a:pPr>
            <a:endParaRPr sz="18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Shape 96"/>
        <p:cNvGrpSpPr/>
        <p:nvPr/>
      </p:nvGrpSpPr>
      <p:grpSpPr>
        <a:xfrm>
          <a:off x="0" y="0"/>
          <a:ext cx="0" cy="0"/>
          <a:chOff x="0" y="0"/>
          <a:chExt cx="0" cy="0"/>
        </a:xfrm>
      </p:grpSpPr>
      <p:pic>
        <p:nvPicPr>
          <p:cNvPr id="97" name="Google Shape;97;p18" title="A.03.3.jpg"/>
          <p:cNvPicPr preferRelativeResize="0"/>
          <p:nvPr/>
        </p:nvPicPr>
        <p:blipFill rotWithShape="1">
          <a:blip r:embed="rId3">
            <a:alphaModFix/>
          </a:blip>
          <a:srcRect r="5687"/>
          <a:stretch/>
        </p:blipFill>
        <p:spPr>
          <a:xfrm>
            <a:off x="4282881" y="0"/>
            <a:ext cx="4850796" cy="5143501"/>
          </a:xfrm>
          <a:prstGeom prst="rect">
            <a:avLst/>
          </a:prstGeom>
          <a:noFill/>
          <a:ln>
            <a:noFill/>
          </a:ln>
        </p:spPr>
      </p:pic>
      <p:sp>
        <p:nvSpPr>
          <p:cNvPr id="98" name="Google Shape;98;p18"/>
          <p:cNvSpPr/>
          <p:nvPr/>
        </p:nvSpPr>
        <p:spPr>
          <a:xfrm>
            <a:off x="386150" y="3845200"/>
            <a:ext cx="3229200" cy="156900"/>
          </a:xfrm>
          <a:prstGeom prst="rect">
            <a:avLst/>
          </a:prstGeom>
          <a:solidFill>
            <a:srgbClr val="8CC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9" name="Google Shape;99;p18"/>
          <p:cNvSpPr/>
          <p:nvPr/>
        </p:nvSpPr>
        <p:spPr>
          <a:xfrm>
            <a:off x="386200" y="325800"/>
            <a:ext cx="3229200" cy="156900"/>
          </a:xfrm>
          <a:prstGeom prst="rect">
            <a:avLst/>
          </a:prstGeom>
          <a:solidFill>
            <a:srgbClr val="CB5E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8"/>
          <p:cNvSpPr/>
          <p:nvPr/>
        </p:nvSpPr>
        <p:spPr>
          <a:xfrm>
            <a:off x="386150" y="2690500"/>
            <a:ext cx="3229200" cy="156900"/>
          </a:xfrm>
          <a:prstGeom prst="rect">
            <a:avLst/>
          </a:prstGeom>
          <a:solidFill>
            <a:srgbClr val="FCF7D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 name="Google Shape;101;p18"/>
          <p:cNvSpPr/>
          <p:nvPr/>
        </p:nvSpPr>
        <p:spPr>
          <a:xfrm>
            <a:off x="386200" y="1501025"/>
            <a:ext cx="3229200" cy="156900"/>
          </a:xfrm>
          <a:prstGeom prst="rect">
            <a:avLst/>
          </a:prstGeom>
          <a:solidFill>
            <a:srgbClr val="FDD3B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2" name="Google Shape;102;p18" title="image (4).png"/>
          <p:cNvPicPr preferRelativeResize="0"/>
          <p:nvPr/>
        </p:nvPicPr>
        <p:blipFill rotWithShape="1">
          <a:blip r:embed="rId4">
            <a:alphaModFix/>
          </a:blip>
          <a:srcRect l="767" t="21765" r="3327" b="24795"/>
          <a:stretch/>
        </p:blipFill>
        <p:spPr>
          <a:xfrm>
            <a:off x="386200" y="4002733"/>
            <a:ext cx="3229115" cy="918293"/>
          </a:xfrm>
          <a:prstGeom prst="rect">
            <a:avLst/>
          </a:prstGeom>
          <a:noFill/>
          <a:ln>
            <a:noFill/>
          </a:ln>
        </p:spPr>
      </p:pic>
      <p:pic>
        <p:nvPicPr>
          <p:cNvPr id="103" name="Google Shape;103;p18" title="image (3).png"/>
          <p:cNvPicPr preferRelativeResize="0"/>
          <p:nvPr/>
        </p:nvPicPr>
        <p:blipFill rotWithShape="1">
          <a:blip r:embed="rId5">
            <a:alphaModFix/>
          </a:blip>
          <a:srcRect t="15775" b="12617"/>
          <a:stretch/>
        </p:blipFill>
        <p:spPr>
          <a:xfrm>
            <a:off x="386200" y="1656067"/>
            <a:ext cx="3229118" cy="918294"/>
          </a:xfrm>
          <a:prstGeom prst="rect">
            <a:avLst/>
          </a:prstGeom>
          <a:noFill/>
          <a:ln>
            <a:noFill/>
          </a:ln>
        </p:spPr>
      </p:pic>
      <p:pic>
        <p:nvPicPr>
          <p:cNvPr id="104" name="Google Shape;104;p18" title="image (5).png"/>
          <p:cNvPicPr preferRelativeResize="0"/>
          <p:nvPr/>
        </p:nvPicPr>
        <p:blipFill rotWithShape="1">
          <a:blip r:embed="rId6">
            <a:alphaModFix/>
          </a:blip>
          <a:srcRect t="13275" b="11384"/>
          <a:stretch/>
        </p:blipFill>
        <p:spPr>
          <a:xfrm>
            <a:off x="386200" y="482775"/>
            <a:ext cx="3229112" cy="918293"/>
          </a:xfrm>
          <a:prstGeom prst="rect">
            <a:avLst/>
          </a:prstGeom>
          <a:noFill/>
          <a:ln>
            <a:noFill/>
          </a:ln>
        </p:spPr>
      </p:pic>
      <p:sp>
        <p:nvSpPr>
          <p:cNvPr id="105" name="Google Shape;105;p18"/>
          <p:cNvSpPr txBox="1">
            <a:spLocks noGrp="1"/>
          </p:cNvSpPr>
          <p:nvPr>
            <p:ph type="body" idx="1"/>
          </p:nvPr>
        </p:nvSpPr>
        <p:spPr>
          <a:xfrm>
            <a:off x="386150" y="222475"/>
            <a:ext cx="3459300" cy="403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lt" sz="800" b="1">
                <a:solidFill>
                  <a:schemeClr val="dk1"/>
                </a:solidFill>
              </a:rPr>
              <a:t>POCENTRIAI: Urbanizuota</a:t>
            </a:r>
            <a:endParaRPr sz="800" b="1">
              <a:solidFill>
                <a:schemeClr val="dk1"/>
              </a:solidFill>
            </a:endParaRPr>
          </a:p>
        </p:txBody>
      </p:sp>
      <p:pic>
        <p:nvPicPr>
          <p:cNvPr id="106" name="Google Shape;106;p18" title="image (6).png"/>
          <p:cNvPicPr preferRelativeResize="0"/>
          <p:nvPr/>
        </p:nvPicPr>
        <p:blipFill rotWithShape="1">
          <a:blip r:embed="rId7">
            <a:alphaModFix/>
          </a:blip>
          <a:srcRect t="7303" b="9"/>
          <a:stretch/>
        </p:blipFill>
        <p:spPr>
          <a:xfrm>
            <a:off x="386200" y="2846776"/>
            <a:ext cx="3229126" cy="918287"/>
          </a:xfrm>
          <a:prstGeom prst="rect">
            <a:avLst/>
          </a:prstGeom>
          <a:noFill/>
          <a:ln>
            <a:noFill/>
          </a:ln>
        </p:spPr>
      </p:pic>
      <p:sp>
        <p:nvSpPr>
          <p:cNvPr id="107" name="Google Shape;107;p18"/>
          <p:cNvSpPr txBox="1">
            <a:spLocks noGrp="1"/>
          </p:cNvSpPr>
          <p:nvPr>
            <p:ph type="body" idx="1"/>
          </p:nvPr>
        </p:nvSpPr>
        <p:spPr>
          <a:xfrm>
            <a:off x="386150" y="1401075"/>
            <a:ext cx="3459300" cy="255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lt" sz="800" b="1">
                <a:solidFill>
                  <a:schemeClr val="dk1"/>
                </a:solidFill>
              </a:rPr>
              <a:t>URBANIZUOJAMA: Aplinkinis užstatymas</a:t>
            </a:r>
            <a:endParaRPr sz="800" b="1">
              <a:solidFill>
                <a:schemeClr val="dk1"/>
              </a:solidFill>
            </a:endParaRPr>
          </a:p>
        </p:txBody>
      </p:sp>
      <p:sp>
        <p:nvSpPr>
          <p:cNvPr id="108" name="Google Shape;108;p18"/>
          <p:cNvSpPr txBox="1">
            <a:spLocks noGrp="1"/>
          </p:cNvSpPr>
          <p:nvPr>
            <p:ph type="body" idx="1"/>
          </p:nvPr>
        </p:nvSpPr>
        <p:spPr>
          <a:xfrm>
            <a:off x="386150" y="2603238"/>
            <a:ext cx="3459300" cy="255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lt" sz="800" b="1">
                <a:solidFill>
                  <a:schemeClr val="dk1"/>
                </a:solidFill>
              </a:rPr>
              <a:t>ŪKIS: Agrariniai laukai </a:t>
            </a:r>
            <a:endParaRPr sz="800" b="1">
              <a:solidFill>
                <a:schemeClr val="dk1"/>
              </a:solidFill>
            </a:endParaRPr>
          </a:p>
        </p:txBody>
      </p:sp>
      <p:sp>
        <p:nvSpPr>
          <p:cNvPr id="109" name="Google Shape;109;p18"/>
          <p:cNvSpPr txBox="1">
            <a:spLocks noGrp="1"/>
          </p:cNvSpPr>
          <p:nvPr>
            <p:ph type="body" idx="1"/>
          </p:nvPr>
        </p:nvSpPr>
        <p:spPr>
          <a:xfrm>
            <a:off x="386150" y="3747725"/>
            <a:ext cx="2954700" cy="255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lt" sz="800" b="1">
                <a:solidFill>
                  <a:schemeClr val="dk1"/>
                </a:solidFill>
              </a:rPr>
              <a:t>GAMTA: Miškai ir marių pakrantė </a:t>
            </a:r>
            <a:endParaRPr sz="800" b="1">
              <a:solidFill>
                <a:schemeClr val="dk1"/>
              </a:solidFill>
            </a:endParaRPr>
          </a:p>
        </p:txBody>
      </p:sp>
      <p:sp>
        <p:nvSpPr>
          <p:cNvPr id="110" name="Google Shape;110;p18"/>
          <p:cNvSpPr txBox="1">
            <a:spLocks noGrp="1"/>
          </p:cNvSpPr>
          <p:nvPr>
            <p:ph type="body" idx="1"/>
          </p:nvPr>
        </p:nvSpPr>
        <p:spPr>
          <a:xfrm>
            <a:off x="6789700" y="288124"/>
            <a:ext cx="2129100" cy="12453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lt" sz="1200" b="1"/>
              <a:t>DREVERNOS - SVENCELĖS KAIMŲ FUNKCINĖ STRUKTŪRA ŠIANDIEN</a:t>
            </a:r>
            <a:endParaRPr sz="1200" b="1"/>
          </a:p>
        </p:txBody>
      </p:sp>
      <p:sp>
        <p:nvSpPr>
          <p:cNvPr id="111" name="Google Shape;111;p18"/>
          <p:cNvSpPr/>
          <p:nvPr/>
        </p:nvSpPr>
        <p:spPr>
          <a:xfrm>
            <a:off x="3596200" y="409775"/>
            <a:ext cx="2183175" cy="847850"/>
          </a:xfrm>
          <a:custGeom>
            <a:avLst/>
            <a:gdLst/>
            <a:ahLst/>
            <a:cxnLst/>
            <a:rect l="l" t="t" r="r" b="b"/>
            <a:pathLst>
              <a:path w="87327" h="33914" extrusionOk="0">
                <a:moveTo>
                  <a:pt x="0" y="0"/>
                </a:moveTo>
                <a:cubicBezTo>
                  <a:pt x="8196" y="1225"/>
                  <a:pt x="37824" y="2638"/>
                  <a:pt x="49175" y="7348"/>
                </a:cubicBezTo>
                <a:cubicBezTo>
                  <a:pt x="60527" y="12058"/>
                  <a:pt x="61750" y="23833"/>
                  <a:pt x="68109" y="28261"/>
                </a:cubicBezTo>
                <a:cubicBezTo>
                  <a:pt x="74468" y="32689"/>
                  <a:pt x="84124" y="32972"/>
                  <a:pt x="87327" y="33914"/>
                </a:cubicBezTo>
              </a:path>
            </a:pathLst>
          </a:custGeom>
          <a:noFill/>
          <a:ln w="19050" cap="flat" cmpd="sng">
            <a:solidFill>
              <a:srgbClr val="CB5E1D"/>
            </a:solidFill>
            <a:prstDash val="solid"/>
            <a:round/>
            <a:headEnd type="none" w="med" len="med"/>
            <a:tailEnd type="none" w="med" len="med"/>
          </a:ln>
        </p:spPr>
        <p:txBody>
          <a:bodyPr/>
          <a:lstStyle/>
          <a:p>
            <a:endParaRPr lang="en-US"/>
          </a:p>
        </p:txBody>
      </p:sp>
      <p:sp>
        <p:nvSpPr>
          <p:cNvPr id="112" name="Google Shape;112;p18"/>
          <p:cNvSpPr/>
          <p:nvPr/>
        </p:nvSpPr>
        <p:spPr>
          <a:xfrm>
            <a:off x="3575025" y="1617950"/>
            <a:ext cx="2140750" cy="679925"/>
          </a:xfrm>
          <a:custGeom>
            <a:avLst/>
            <a:gdLst/>
            <a:ahLst/>
            <a:cxnLst/>
            <a:rect l="l" t="t" r="r" b="b"/>
            <a:pathLst>
              <a:path w="85630" h="27197" extrusionOk="0">
                <a:moveTo>
                  <a:pt x="0" y="0"/>
                </a:moveTo>
                <a:cubicBezTo>
                  <a:pt x="5746" y="4475"/>
                  <a:pt x="20206" y="24493"/>
                  <a:pt x="34478" y="26848"/>
                </a:cubicBezTo>
                <a:cubicBezTo>
                  <a:pt x="48750" y="29203"/>
                  <a:pt x="77105" y="16250"/>
                  <a:pt x="85630" y="14130"/>
                </a:cubicBezTo>
              </a:path>
            </a:pathLst>
          </a:custGeom>
          <a:noFill/>
          <a:ln w="19050" cap="flat" cmpd="sng">
            <a:solidFill>
              <a:srgbClr val="FDD3BA"/>
            </a:solidFill>
            <a:prstDash val="solid"/>
            <a:round/>
            <a:headEnd type="none" w="med" len="med"/>
            <a:tailEnd type="none" w="med" len="med"/>
          </a:ln>
        </p:spPr>
        <p:txBody>
          <a:bodyPr/>
          <a:lstStyle/>
          <a:p>
            <a:endParaRPr lang="en-US"/>
          </a:p>
        </p:txBody>
      </p:sp>
      <p:sp>
        <p:nvSpPr>
          <p:cNvPr id="113" name="Google Shape;113;p18"/>
          <p:cNvSpPr/>
          <p:nvPr/>
        </p:nvSpPr>
        <p:spPr>
          <a:xfrm>
            <a:off x="3596200" y="2232625"/>
            <a:ext cx="2875575" cy="771350"/>
          </a:xfrm>
          <a:custGeom>
            <a:avLst/>
            <a:gdLst/>
            <a:ahLst/>
            <a:cxnLst/>
            <a:rect l="l" t="t" r="r" b="b"/>
            <a:pathLst>
              <a:path w="115023" h="30854" extrusionOk="0">
                <a:moveTo>
                  <a:pt x="0" y="22043"/>
                </a:moveTo>
                <a:cubicBezTo>
                  <a:pt x="5794" y="20818"/>
                  <a:pt x="24352" y="13329"/>
                  <a:pt x="34761" y="14695"/>
                </a:cubicBezTo>
                <a:cubicBezTo>
                  <a:pt x="45171" y="16061"/>
                  <a:pt x="54450" y="28543"/>
                  <a:pt x="62457" y="30239"/>
                </a:cubicBezTo>
                <a:cubicBezTo>
                  <a:pt x="70464" y="31935"/>
                  <a:pt x="74044" y="29909"/>
                  <a:pt x="82805" y="24869"/>
                </a:cubicBezTo>
                <a:cubicBezTo>
                  <a:pt x="91566" y="19829"/>
                  <a:pt x="109653" y="4145"/>
                  <a:pt x="115023" y="0"/>
                </a:cubicBezTo>
              </a:path>
            </a:pathLst>
          </a:custGeom>
          <a:noFill/>
          <a:ln w="19050" cap="flat" cmpd="sng">
            <a:solidFill>
              <a:srgbClr val="FCF7D7"/>
            </a:solidFill>
            <a:prstDash val="solid"/>
            <a:round/>
            <a:headEnd type="none" w="med" len="med"/>
            <a:tailEnd type="none" w="med" len="med"/>
          </a:ln>
        </p:spPr>
        <p:txBody>
          <a:bodyPr/>
          <a:lstStyle/>
          <a:p>
            <a:endParaRPr lang="en-US"/>
          </a:p>
        </p:txBody>
      </p:sp>
      <p:sp>
        <p:nvSpPr>
          <p:cNvPr id="114" name="Google Shape;114;p18"/>
          <p:cNvSpPr/>
          <p:nvPr/>
        </p:nvSpPr>
        <p:spPr>
          <a:xfrm>
            <a:off x="3575025" y="3935350"/>
            <a:ext cx="2324450" cy="516325"/>
          </a:xfrm>
          <a:custGeom>
            <a:avLst/>
            <a:gdLst/>
            <a:ahLst/>
            <a:cxnLst/>
            <a:rect l="l" t="t" r="r" b="b"/>
            <a:pathLst>
              <a:path w="92978" h="20653" extrusionOk="0">
                <a:moveTo>
                  <a:pt x="0" y="0"/>
                </a:moveTo>
                <a:cubicBezTo>
                  <a:pt x="3156" y="1272"/>
                  <a:pt x="11351" y="4192"/>
                  <a:pt x="18934" y="7630"/>
                </a:cubicBezTo>
                <a:cubicBezTo>
                  <a:pt x="26517" y="11068"/>
                  <a:pt x="36033" y="20818"/>
                  <a:pt x="45500" y="20630"/>
                </a:cubicBezTo>
                <a:cubicBezTo>
                  <a:pt x="54968" y="20442"/>
                  <a:pt x="67826" y="8620"/>
                  <a:pt x="75739" y="6500"/>
                </a:cubicBezTo>
                <a:cubicBezTo>
                  <a:pt x="83652" y="4381"/>
                  <a:pt x="90105" y="7678"/>
                  <a:pt x="92978" y="7913"/>
                </a:cubicBezTo>
              </a:path>
            </a:pathLst>
          </a:custGeom>
          <a:noFill/>
          <a:ln w="19050" cap="flat" cmpd="sng">
            <a:solidFill>
              <a:srgbClr val="8CC984"/>
            </a:solidFill>
            <a:prstDash val="solid"/>
            <a:round/>
            <a:headEnd type="none" w="med" len="med"/>
            <a:tailEnd type="none" w="med" len="med"/>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9" title="PROBLEMINIAI AREALAI PRIST2.jpg"/>
          <p:cNvPicPr preferRelativeResize="0"/>
          <p:nvPr/>
        </p:nvPicPr>
        <p:blipFill>
          <a:blip r:embed="rId3">
            <a:alphaModFix/>
          </a:blip>
          <a:stretch>
            <a:fillRect/>
          </a:stretch>
        </p:blipFill>
        <p:spPr>
          <a:xfrm>
            <a:off x="7" y="0"/>
            <a:ext cx="9143992" cy="5143501"/>
          </a:xfrm>
          <a:prstGeom prst="rect">
            <a:avLst/>
          </a:prstGeom>
          <a:noFill/>
          <a:ln>
            <a:noFill/>
          </a:ln>
        </p:spPr>
      </p:pic>
      <p:sp>
        <p:nvSpPr>
          <p:cNvPr id="120" name="Google Shape;120;p19"/>
          <p:cNvSpPr txBox="1"/>
          <p:nvPr/>
        </p:nvSpPr>
        <p:spPr>
          <a:xfrm>
            <a:off x="276925" y="230750"/>
            <a:ext cx="1907700" cy="9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PROBLEMINIAI AREALAI</a:t>
            </a:r>
            <a:endParaRPr sz="1200" b="1">
              <a:solidFill>
                <a:schemeClr val="dk2"/>
              </a:solidFill>
            </a:endParaRPr>
          </a:p>
        </p:txBody>
      </p:sp>
      <p:sp>
        <p:nvSpPr>
          <p:cNvPr id="121" name="Google Shape;121;p19"/>
          <p:cNvSpPr txBox="1"/>
          <p:nvPr/>
        </p:nvSpPr>
        <p:spPr>
          <a:xfrm>
            <a:off x="369225" y="876900"/>
            <a:ext cx="4415400" cy="40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22" name="Google Shape;122;p19"/>
          <p:cNvSpPr txBox="1"/>
          <p:nvPr/>
        </p:nvSpPr>
        <p:spPr>
          <a:xfrm>
            <a:off x="415375" y="846150"/>
            <a:ext cx="4112700" cy="3907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lt" sz="800">
                <a:solidFill>
                  <a:schemeClr val="dk2"/>
                </a:solidFill>
              </a:rPr>
              <a:t>1. Svencelės ir Drevernos kaimuose mažas gyventojų skaičius, ko pasekoje nėra pastovių darbo vietų. Formuojasi precedentas, kad reikia kurti kurortinę vietovę, nes:</a:t>
            </a:r>
            <a:endParaRPr sz="800">
              <a:solidFill>
                <a:schemeClr val="dk2"/>
              </a:solidFill>
            </a:endParaRPr>
          </a:p>
          <a:p>
            <a:pPr marL="89999" lvl="0" indent="0" algn="l" rtl="0">
              <a:lnSpc>
                <a:spcPct val="90000"/>
              </a:lnSpc>
              <a:spcBef>
                <a:spcPts val="800"/>
              </a:spcBef>
              <a:spcAft>
                <a:spcPts val="0"/>
              </a:spcAft>
              <a:buClr>
                <a:schemeClr val="dk1"/>
              </a:buClr>
              <a:buSzPts val="1100"/>
              <a:buFont typeface="Arial"/>
              <a:buNone/>
            </a:pPr>
            <a:r>
              <a:rPr lang="lt" sz="800" i="1">
                <a:solidFill>
                  <a:schemeClr val="dk2"/>
                </a:solidFill>
                <a:latin typeface="Courier New"/>
                <a:ea typeface="Courier New"/>
                <a:cs typeface="Courier New"/>
                <a:sym typeface="Courier New"/>
              </a:rPr>
              <a:t>  o</a:t>
            </a:r>
            <a:r>
              <a:rPr lang="lt" sz="800" i="1">
                <a:solidFill>
                  <a:schemeClr val="dk2"/>
                </a:solidFill>
              </a:rPr>
              <a:t> Problema yra kaimus, kaip gyvenamą struktūrą, kuriančiojo elemento trūkumas.    Sezoninis rekreacinis gyvenimas nekuria ir nepalaiko sistemos, o tik naudojasi ja;</a:t>
            </a:r>
            <a:endParaRPr sz="800" i="1">
              <a:solidFill>
                <a:schemeClr val="dk2"/>
              </a:solidFill>
            </a:endParaRPr>
          </a:p>
          <a:p>
            <a:pPr marL="89999" lvl="0" indent="0" algn="l" rtl="0">
              <a:lnSpc>
                <a:spcPct val="90000"/>
              </a:lnSpc>
              <a:spcBef>
                <a:spcPts val="800"/>
              </a:spcBef>
              <a:spcAft>
                <a:spcPts val="0"/>
              </a:spcAft>
              <a:buClr>
                <a:schemeClr val="dk1"/>
              </a:buClr>
              <a:buSzPts val="1100"/>
              <a:buFont typeface="Arial"/>
              <a:buNone/>
            </a:pPr>
            <a:r>
              <a:rPr lang="lt" sz="800" i="1">
                <a:solidFill>
                  <a:schemeClr val="dk2"/>
                </a:solidFill>
                <a:latin typeface="Courier New"/>
                <a:ea typeface="Courier New"/>
                <a:cs typeface="Courier New"/>
                <a:sym typeface="Courier New"/>
              </a:rPr>
              <a:t>  o</a:t>
            </a:r>
            <a:r>
              <a:rPr lang="lt" sz="800" i="1">
                <a:solidFill>
                  <a:schemeClr val="dk2"/>
                </a:solidFill>
              </a:rPr>
              <a:t> Laikinas (sezoninis) gyvenimas ir būstas (antras būstas arba rekreacinis), nereikalauja gyvenamoms teritorijoms būtino gyvenamosios ir socialinės aplinkos privalomųjų atributų, o taip pat ir aptarnavimo ar komercinių objektų ir teritorijų.</a:t>
            </a:r>
            <a:endParaRPr sz="800" i="1">
              <a:solidFill>
                <a:schemeClr val="dk2"/>
              </a:solidFill>
            </a:endParaRPr>
          </a:p>
          <a:p>
            <a:pPr marL="0" lvl="0" indent="0" algn="l" rtl="0">
              <a:lnSpc>
                <a:spcPct val="90000"/>
              </a:lnSpc>
              <a:spcBef>
                <a:spcPts val="800"/>
              </a:spcBef>
              <a:spcAft>
                <a:spcPts val="0"/>
              </a:spcAft>
              <a:buClr>
                <a:schemeClr val="dk1"/>
              </a:buClr>
              <a:buSzPts val="1100"/>
              <a:buFont typeface="Arial"/>
              <a:buNone/>
            </a:pPr>
            <a:r>
              <a:rPr lang="lt" sz="800">
                <a:solidFill>
                  <a:schemeClr val="dk2"/>
                </a:solidFill>
              </a:rPr>
              <a:t>2. Yra 2 probleminiai polderiai, kurie Klaipėdos rajono savivaldybės bendrajame plane numatomi visiškai arba dalinai užstatyti:</a:t>
            </a:r>
            <a:endParaRPr sz="800">
              <a:solidFill>
                <a:schemeClr val="dk2"/>
              </a:solidFill>
            </a:endParaRPr>
          </a:p>
          <a:p>
            <a:pPr marL="279400" lvl="0" indent="0" algn="l" rtl="0">
              <a:lnSpc>
                <a:spcPct val="90000"/>
              </a:lnSpc>
              <a:spcBef>
                <a:spcPts val="800"/>
              </a:spcBef>
              <a:spcAft>
                <a:spcPts val="0"/>
              </a:spcAft>
              <a:buClr>
                <a:schemeClr val="dk1"/>
              </a:buClr>
              <a:buSzPts val="1100"/>
              <a:buFont typeface="Arial"/>
              <a:buNone/>
            </a:pPr>
            <a:r>
              <a:rPr lang="lt" sz="800" i="1">
                <a:solidFill>
                  <a:schemeClr val="dk2"/>
                </a:solidFill>
              </a:rPr>
              <a:t>a) Polderis, kur šiuo metu nėra gyvenamosios statybos (tik žemės ūkio teritorijos;</a:t>
            </a:r>
            <a:endParaRPr sz="800" i="1">
              <a:solidFill>
                <a:schemeClr val="dk2"/>
              </a:solidFill>
            </a:endParaRPr>
          </a:p>
          <a:p>
            <a:pPr marL="279400" lvl="0" indent="0" algn="l" rtl="0">
              <a:lnSpc>
                <a:spcPct val="90000"/>
              </a:lnSpc>
              <a:spcBef>
                <a:spcPts val="800"/>
              </a:spcBef>
              <a:spcAft>
                <a:spcPts val="0"/>
              </a:spcAft>
              <a:buClr>
                <a:schemeClr val="dk1"/>
              </a:buClr>
              <a:buSzPts val="1100"/>
              <a:buFont typeface="Arial"/>
              <a:buNone/>
            </a:pPr>
            <a:r>
              <a:rPr lang="lt" sz="800" i="1">
                <a:solidFill>
                  <a:schemeClr val="dk2"/>
                </a:solidFill>
              </a:rPr>
              <a:t>b) Polderis, kuriame yra tiek gyvenamosios teritorijos, tiek žemės ūkio teritorijos (vyrauja).</a:t>
            </a:r>
            <a:endParaRPr sz="800" i="1">
              <a:solidFill>
                <a:schemeClr val="dk2"/>
              </a:solidFill>
            </a:endParaRPr>
          </a:p>
          <a:p>
            <a:pPr marL="0" lvl="0" indent="0" algn="l" rtl="0">
              <a:lnSpc>
                <a:spcPct val="90000"/>
              </a:lnSpc>
              <a:spcBef>
                <a:spcPts val="800"/>
              </a:spcBef>
              <a:spcAft>
                <a:spcPts val="0"/>
              </a:spcAft>
              <a:buClr>
                <a:schemeClr val="dk1"/>
              </a:buClr>
              <a:buSzPts val="1100"/>
              <a:buFont typeface="Arial"/>
              <a:buNone/>
            </a:pPr>
            <a:r>
              <a:rPr lang="lt" sz="800">
                <a:solidFill>
                  <a:schemeClr val="dk2"/>
                </a:solidFill>
              </a:rPr>
              <a:t>3. Nėra normalios išorinių jungčių struktūros. Vienintelė jungtis ir viena kryptimi – per Pjaujų kaimą.</a:t>
            </a:r>
            <a:endParaRPr sz="800">
              <a:solidFill>
                <a:schemeClr val="dk2"/>
              </a:solidFill>
            </a:endParaRPr>
          </a:p>
          <a:p>
            <a:pPr marL="0" lvl="0" indent="0" algn="l" rtl="0">
              <a:lnSpc>
                <a:spcPct val="90000"/>
              </a:lnSpc>
              <a:spcBef>
                <a:spcPts val="800"/>
              </a:spcBef>
              <a:spcAft>
                <a:spcPts val="0"/>
              </a:spcAft>
              <a:buClr>
                <a:schemeClr val="dk1"/>
              </a:buClr>
              <a:buSzPts val="1100"/>
              <a:buFont typeface="Arial"/>
              <a:buNone/>
            </a:pPr>
            <a:r>
              <a:rPr lang="lt" sz="800">
                <a:solidFill>
                  <a:schemeClr val="dk2"/>
                </a:solidFill>
              </a:rPr>
              <a:t>4. Skirtingas Kuršių marių ir Vilhelmo kanalo vandens horizontas, dėl ko susisiekimui reikalingas šliuzas.</a:t>
            </a:r>
            <a:endParaRPr sz="800">
              <a:solidFill>
                <a:schemeClr val="dk2"/>
              </a:solidFill>
            </a:endParaRPr>
          </a:p>
          <a:p>
            <a:pPr marL="0" lvl="0" indent="0" algn="l" rtl="0">
              <a:lnSpc>
                <a:spcPct val="90000"/>
              </a:lnSpc>
              <a:spcBef>
                <a:spcPts val="800"/>
              </a:spcBef>
              <a:spcAft>
                <a:spcPts val="0"/>
              </a:spcAft>
              <a:buClr>
                <a:schemeClr val="dk1"/>
              </a:buClr>
              <a:buSzPts val="1100"/>
              <a:buFont typeface="Arial"/>
              <a:buNone/>
            </a:pPr>
            <a:r>
              <a:rPr lang="lt" sz="800">
                <a:solidFill>
                  <a:schemeClr val="dk2"/>
                </a:solidFill>
              </a:rPr>
              <a:t>5. Trūksta vandens jungčių formuoti žiedinį vandens koridorių norint užtikrinti potencialų rekreacinį poreikį. </a:t>
            </a:r>
            <a:endParaRPr sz="800">
              <a:solidFill>
                <a:schemeClr val="dk2"/>
              </a:solidFill>
            </a:endParaRPr>
          </a:p>
          <a:p>
            <a:pPr marL="0" lvl="0" indent="0" algn="l" rtl="0">
              <a:lnSpc>
                <a:spcPct val="90000"/>
              </a:lnSpc>
              <a:spcBef>
                <a:spcPts val="800"/>
              </a:spcBef>
              <a:spcAft>
                <a:spcPts val="0"/>
              </a:spcAft>
              <a:buClr>
                <a:schemeClr val="dk1"/>
              </a:buClr>
              <a:buSzPts val="1100"/>
              <a:buFont typeface="Arial"/>
              <a:buNone/>
            </a:pPr>
            <a:r>
              <a:rPr lang="lt" sz="800">
                <a:solidFill>
                  <a:schemeClr val="dk2"/>
                </a:solidFill>
              </a:rPr>
              <a:t>6. Baigia išnykti pamario užstatymo identitetas. Todėl reikia palaikyti linijinę lizdinę urbanistinę struktūrą.</a:t>
            </a:r>
            <a:endParaRPr sz="800">
              <a:solidFill>
                <a:schemeClr val="dk2"/>
              </a:solidFill>
            </a:endParaRPr>
          </a:p>
          <a:p>
            <a:pPr marL="0" lvl="0" indent="0" algn="l" rtl="0">
              <a:lnSpc>
                <a:spcPct val="90000"/>
              </a:lnSpc>
              <a:spcBef>
                <a:spcPts val="800"/>
              </a:spcBef>
              <a:spcAft>
                <a:spcPts val="0"/>
              </a:spcAft>
              <a:buClr>
                <a:schemeClr val="dk1"/>
              </a:buClr>
              <a:buSzPts val="1100"/>
              <a:buFont typeface="Arial"/>
              <a:buNone/>
            </a:pPr>
            <a:r>
              <a:rPr lang="lt" sz="800">
                <a:solidFill>
                  <a:schemeClr val="dk2"/>
                </a:solidFill>
              </a:rPr>
              <a:t>7. Kuršių marių vandens fronto įsisavinimas. Tiesioginis kontaktas su saugomomis teritorijomis, įplaukų kanalų formavimo problematika.</a:t>
            </a:r>
            <a:endParaRPr sz="800">
              <a:solidFill>
                <a:schemeClr val="dk2"/>
              </a:solidFill>
            </a:endParaRPr>
          </a:p>
          <a:p>
            <a:pPr marL="0" lvl="0" indent="0" algn="l" rtl="0">
              <a:spcBef>
                <a:spcPts val="800"/>
              </a:spcBef>
              <a:spcAft>
                <a:spcPts val="0"/>
              </a:spcAft>
              <a:buNone/>
            </a:pPr>
            <a:endParaRPr sz="800">
              <a:solidFill>
                <a:schemeClr val="dk2"/>
              </a:solidFill>
            </a:endParaRPr>
          </a:p>
        </p:txBody>
      </p:sp>
      <p:sp>
        <p:nvSpPr>
          <p:cNvPr id="123" name="Google Shape;123;p19"/>
          <p:cNvSpPr txBox="1"/>
          <p:nvPr/>
        </p:nvSpPr>
        <p:spPr>
          <a:xfrm>
            <a:off x="4107625" y="5322975"/>
            <a:ext cx="2953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body" idx="1"/>
          </p:nvPr>
        </p:nvSpPr>
        <p:spPr>
          <a:xfrm>
            <a:off x="147800" y="240325"/>
            <a:ext cx="3486300" cy="635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lt" sz="1200" b="1"/>
              <a:t>DREVERNOS - SVENCELĖS KAIMŲ IDENTITETAS ŠIANDIEN</a:t>
            </a:r>
            <a:endParaRPr sz="1200" b="1"/>
          </a:p>
        </p:txBody>
      </p:sp>
      <p:pic>
        <p:nvPicPr>
          <p:cNvPr id="129" name="Google Shape;129;p20" title="484552551_1132197965607856_7555878019420772766_n.jpg"/>
          <p:cNvPicPr preferRelativeResize="0"/>
          <p:nvPr/>
        </p:nvPicPr>
        <p:blipFill>
          <a:blip r:embed="rId3">
            <a:alphaModFix/>
          </a:blip>
          <a:stretch>
            <a:fillRect/>
          </a:stretch>
        </p:blipFill>
        <p:spPr>
          <a:xfrm>
            <a:off x="227800" y="982350"/>
            <a:ext cx="2058772" cy="1380225"/>
          </a:xfrm>
          <a:prstGeom prst="rect">
            <a:avLst/>
          </a:prstGeom>
          <a:noFill/>
          <a:ln>
            <a:noFill/>
          </a:ln>
        </p:spPr>
      </p:pic>
      <p:pic>
        <p:nvPicPr>
          <p:cNvPr id="130" name="Google Shape;130;p20" title="DJI_20240802082942_0041_D_copy.jpg"/>
          <p:cNvPicPr preferRelativeResize="0"/>
          <p:nvPr/>
        </p:nvPicPr>
        <p:blipFill>
          <a:blip r:embed="rId4">
            <a:alphaModFix/>
          </a:blip>
          <a:stretch>
            <a:fillRect/>
          </a:stretch>
        </p:blipFill>
        <p:spPr>
          <a:xfrm>
            <a:off x="2496775" y="982350"/>
            <a:ext cx="1844122" cy="1380224"/>
          </a:xfrm>
          <a:prstGeom prst="rect">
            <a:avLst/>
          </a:prstGeom>
          <a:noFill/>
          <a:ln>
            <a:noFill/>
          </a:ln>
        </p:spPr>
      </p:pic>
      <p:pic>
        <p:nvPicPr>
          <p:cNvPr id="131" name="Google Shape;131;p20" title="67299413.jpg"/>
          <p:cNvPicPr preferRelativeResize="0"/>
          <p:nvPr/>
        </p:nvPicPr>
        <p:blipFill>
          <a:blip r:embed="rId5">
            <a:alphaModFix/>
          </a:blip>
          <a:stretch>
            <a:fillRect/>
          </a:stretch>
        </p:blipFill>
        <p:spPr>
          <a:xfrm>
            <a:off x="6964050" y="2880875"/>
            <a:ext cx="1952154" cy="1380225"/>
          </a:xfrm>
          <a:prstGeom prst="rect">
            <a:avLst/>
          </a:prstGeom>
          <a:noFill/>
          <a:ln>
            <a:noFill/>
          </a:ln>
        </p:spPr>
      </p:pic>
      <p:pic>
        <p:nvPicPr>
          <p:cNvPr id="132" name="Google Shape;132;p20" title="LLL.jpg"/>
          <p:cNvPicPr preferRelativeResize="0"/>
          <p:nvPr/>
        </p:nvPicPr>
        <p:blipFill>
          <a:blip r:embed="rId6">
            <a:alphaModFix/>
          </a:blip>
          <a:stretch>
            <a:fillRect/>
          </a:stretch>
        </p:blipFill>
        <p:spPr>
          <a:xfrm>
            <a:off x="227800" y="2876275"/>
            <a:ext cx="2298822" cy="1380225"/>
          </a:xfrm>
          <a:prstGeom prst="rect">
            <a:avLst/>
          </a:prstGeom>
          <a:noFill/>
          <a:ln>
            <a:noFill/>
          </a:ln>
        </p:spPr>
      </p:pic>
      <p:pic>
        <p:nvPicPr>
          <p:cNvPr id="133" name="Google Shape;133;p20" title="per-patvanka-iveikiamas-kanalas-su-vandeniujpg-1101-768x432.jpg"/>
          <p:cNvPicPr preferRelativeResize="0"/>
          <p:nvPr/>
        </p:nvPicPr>
        <p:blipFill rotWithShape="1">
          <a:blip r:embed="rId7">
            <a:alphaModFix/>
          </a:blip>
          <a:srcRect l="3798" r="11405"/>
          <a:stretch/>
        </p:blipFill>
        <p:spPr>
          <a:xfrm>
            <a:off x="2736025" y="2876275"/>
            <a:ext cx="2080863" cy="1380225"/>
          </a:xfrm>
          <a:prstGeom prst="rect">
            <a:avLst/>
          </a:prstGeom>
          <a:noFill/>
          <a:ln>
            <a:noFill/>
          </a:ln>
        </p:spPr>
      </p:pic>
      <p:sp>
        <p:nvSpPr>
          <p:cNvPr id="134" name="Google Shape;134;p20"/>
          <p:cNvSpPr txBox="1"/>
          <p:nvPr/>
        </p:nvSpPr>
        <p:spPr>
          <a:xfrm>
            <a:off x="227800" y="2326313"/>
            <a:ext cx="5050800" cy="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700" b="1">
                <a:solidFill>
                  <a:schemeClr val="dk2"/>
                </a:solidFill>
              </a:rPr>
              <a:t>ISTORINIO IR ŠIUOLAIKINIO UŽSTATYMO DERMĖ DREVERNOS IR SVENCELĖS KAIMUOSE</a:t>
            </a:r>
            <a:endParaRPr sz="700">
              <a:solidFill>
                <a:schemeClr val="dk2"/>
              </a:solidFill>
            </a:endParaRPr>
          </a:p>
        </p:txBody>
      </p:sp>
      <p:sp>
        <p:nvSpPr>
          <p:cNvPr id="135" name="Google Shape;135;p20"/>
          <p:cNvSpPr txBox="1"/>
          <p:nvPr/>
        </p:nvSpPr>
        <p:spPr>
          <a:xfrm>
            <a:off x="6932000" y="4241350"/>
            <a:ext cx="1883400" cy="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700" b="1">
                <a:solidFill>
                  <a:schemeClr val="dk2"/>
                </a:solidFill>
              </a:rPr>
              <a:t>VANDENS SPORTAS</a:t>
            </a:r>
            <a:r>
              <a:rPr lang="lt" sz="800">
                <a:solidFill>
                  <a:schemeClr val="dk2"/>
                </a:solidFill>
              </a:rPr>
              <a:t> </a:t>
            </a:r>
            <a:endParaRPr sz="800">
              <a:solidFill>
                <a:schemeClr val="dk2"/>
              </a:solidFill>
            </a:endParaRPr>
          </a:p>
        </p:txBody>
      </p:sp>
      <p:sp>
        <p:nvSpPr>
          <p:cNvPr id="136" name="Google Shape;136;p20"/>
          <p:cNvSpPr txBox="1"/>
          <p:nvPr/>
        </p:nvSpPr>
        <p:spPr>
          <a:xfrm>
            <a:off x="227788" y="4241350"/>
            <a:ext cx="1883400" cy="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700" b="1">
                <a:solidFill>
                  <a:schemeClr val="dk2"/>
                </a:solidFill>
              </a:rPr>
              <a:t>LAIVYBA MARIOMIS IR KANALAIS</a:t>
            </a:r>
            <a:r>
              <a:rPr lang="lt" sz="800">
                <a:solidFill>
                  <a:schemeClr val="dk2"/>
                </a:solidFill>
              </a:rPr>
              <a:t> </a:t>
            </a:r>
            <a:endParaRPr sz="800">
              <a:solidFill>
                <a:schemeClr val="dk2"/>
              </a:solidFill>
            </a:endParaRPr>
          </a:p>
        </p:txBody>
      </p:sp>
      <p:sp>
        <p:nvSpPr>
          <p:cNvPr id="137" name="Google Shape;137;p20"/>
          <p:cNvSpPr txBox="1"/>
          <p:nvPr/>
        </p:nvSpPr>
        <p:spPr>
          <a:xfrm>
            <a:off x="2736013" y="4241350"/>
            <a:ext cx="1883400" cy="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700" b="1">
                <a:solidFill>
                  <a:schemeClr val="dk2"/>
                </a:solidFill>
              </a:rPr>
              <a:t>POILSIS GAMTOJE</a:t>
            </a:r>
            <a:r>
              <a:rPr lang="lt" sz="800">
                <a:solidFill>
                  <a:schemeClr val="dk2"/>
                </a:solidFill>
              </a:rPr>
              <a:t> </a:t>
            </a:r>
            <a:endParaRPr sz="800">
              <a:solidFill>
                <a:schemeClr val="dk2"/>
              </a:solidFill>
            </a:endParaRPr>
          </a:p>
        </p:txBody>
      </p:sp>
      <p:pic>
        <p:nvPicPr>
          <p:cNvPr id="138" name="Google Shape;138;p20" title="IMG_1684.jpg"/>
          <p:cNvPicPr preferRelativeResize="0"/>
          <p:nvPr/>
        </p:nvPicPr>
        <p:blipFill rotWithShape="1">
          <a:blip r:embed="rId8">
            <a:alphaModFix/>
          </a:blip>
          <a:srcRect t="5988"/>
          <a:stretch/>
        </p:blipFill>
        <p:spPr>
          <a:xfrm>
            <a:off x="6713450" y="982350"/>
            <a:ext cx="2202747" cy="1380227"/>
          </a:xfrm>
          <a:prstGeom prst="rect">
            <a:avLst/>
          </a:prstGeom>
          <a:noFill/>
          <a:ln>
            <a:noFill/>
          </a:ln>
        </p:spPr>
      </p:pic>
      <p:sp>
        <p:nvSpPr>
          <p:cNvPr id="139" name="Google Shape;139;p20"/>
          <p:cNvSpPr txBox="1"/>
          <p:nvPr/>
        </p:nvSpPr>
        <p:spPr>
          <a:xfrm>
            <a:off x="6647388" y="2326325"/>
            <a:ext cx="1883400" cy="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700" b="1">
                <a:solidFill>
                  <a:schemeClr val="dk2"/>
                </a:solidFill>
              </a:rPr>
              <a:t>KULTŪRA IR BENDRUOMENĖ</a:t>
            </a:r>
            <a:r>
              <a:rPr lang="lt" sz="700">
                <a:solidFill>
                  <a:schemeClr val="dk2"/>
                </a:solidFill>
              </a:rPr>
              <a:t> </a:t>
            </a:r>
            <a:endParaRPr sz="700">
              <a:solidFill>
                <a:schemeClr val="dk2"/>
              </a:solidFill>
            </a:endParaRPr>
          </a:p>
        </p:txBody>
      </p:sp>
      <p:pic>
        <p:nvPicPr>
          <p:cNvPr id="140" name="Google Shape;140;p20" title="_AKU0248.jpg"/>
          <p:cNvPicPr preferRelativeResize="0"/>
          <p:nvPr/>
        </p:nvPicPr>
        <p:blipFill>
          <a:blip r:embed="rId9">
            <a:alphaModFix/>
          </a:blip>
          <a:stretch>
            <a:fillRect/>
          </a:stretch>
        </p:blipFill>
        <p:spPr>
          <a:xfrm>
            <a:off x="4551100" y="980718"/>
            <a:ext cx="2080877" cy="1389432"/>
          </a:xfrm>
          <a:prstGeom prst="rect">
            <a:avLst/>
          </a:prstGeom>
          <a:noFill/>
          <a:ln>
            <a:noFill/>
          </a:ln>
        </p:spPr>
      </p:pic>
      <p:pic>
        <p:nvPicPr>
          <p:cNvPr id="141" name="Google Shape;141;p20" title="dreverna-5ece309de2b99.jpg"/>
          <p:cNvPicPr preferRelativeResize="0"/>
          <p:nvPr/>
        </p:nvPicPr>
        <p:blipFill rotWithShape="1">
          <a:blip r:embed="rId10">
            <a:alphaModFix/>
          </a:blip>
          <a:srcRect l="22067" r="10135"/>
          <a:stretch/>
        </p:blipFill>
        <p:spPr>
          <a:xfrm>
            <a:off x="5035450" y="2871675"/>
            <a:ext cx="1677999" cy="1389424"/>
          </a:xfrm>
          <a:prstGeom prst="rect">
            <a:avLst/>
          </a:prstGeom>
          <a:noFill/>
          <a:ln>
            <a:noFill/>
          </a:ln>
        </p:spPr>
      </p:pic>
      <p:sp>
        <p:nvSpPr>
          <p:cNvPr id="142" name="Google Shape;142;p20"/>
          <p:cNvSpPr txBox="1"/>
          <p:nvPr/>
        </p:nvSpPr>
        <p:spPr>
          <a:xfrm>
            <a:off x="4464700" y="2326325"/>
            <a:ext cx="2058900" cy="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700" b="1">
                <a:solidFill>
                  <a:schemeClr val="dk2"/>
                </a:solidFill>
              </a:rPr>
              <a:t>NEKILNOJAMASIS KULTŪROS PAVELDAS</a:t>
            </a:r>
            <a:endParaRPr sz="700">
              <a:solidFill>
                <a:schemeClr val="dk2"/>
              </a:solidFill>
            </a:endParaRPr>
          </a:p>
        </p:txBody>
      </p:sp>
      <p:sp>
        <p:nvSpPr>
          <p:cNvPr id="143" name="Google Shape;143;p20"/>
          <p:cNvSpPr txBox="1"/>
          <p:nvPr/>
        </p:nvSpPr>
        <p:spPr>
          <a:xfrm>
            <a:off x="4962350" y="4241351"/>
            <a:ext cx="1417800" cy="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700" b="1">
                <a:solidFill>
                  <a:schemeClr val="dk2"/>
                </a:solidFill>
              </a:rPr>
              <a:t>PASYVUS POILSIS</a:t>
            </a:r>
            <a:endParaRPr sz="7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1" title="DREVERNOS-SVENCELĖS_PRISTATYMAS_KL-09.jpg"/>
          <p:cNvPicPr preferRelativeResize="0"/>
          <p:nvPr/>
        </p:nvPicPr>
        <p:blipFill rotWithShape="1">
          <a:blip r:embed="rId3">
            <a:alphaModFix/>
          </a:blip>
          <a:srcRect t="15433" r="15433"/>
          <a:stretch/>
        </p:blipFill>
        <p:spPr>
          <a:xfrm>
            <a:off x="1772724" y="304863"/>
            <a:ext cx="3413202" cy="2274902"/>
          </a:xfrm>
          <a:prstGeom prst="rect">
            <a:avLst/>
          </a:prstGeom>
          <a:noFill/>
          <a:ln>
            <a:noFill/>
          </a:ln>
        </p:spPr>
      </p:pic>
      <p:pic>
        <p:nvPicPr>
          <p:cNvPr id="149" name="Google Shape;149;p21" title="DREVERNOS-SVENCELĖS_PRISTATYMAS_KL-18.jpg"/>
          <p:cNvPicPr preferRelativeResize="0"/>
          <p:nvPr/>
        </p:nvPicPr>
        <p:blipFill>
          <a:blip r:embed="rId4">
            <a:alphaModFix/>
          </a:blip>
          <a:stretch>
            <a:fillRect/>
          </a:stretch>
        </p:blipFill>
        <p:spPr>
          <a:xfrm>
            <a:off x="5373876" y="304851"/>
            <a:ext cx="3413202" cy="2274912"/>
          </a:xfrm>
          <a:prstGeom prst="rect">
            <a:avLst/>
          </a:prstGeom>
          <a:noFill/>
          <a:ln>
            <a:noFill/>
          </a:ln>
        </p:spPr>
      </p:pic>
      <p:pic>
        <p:nvPicPr>
          <p:cNvPr id="150" name="Google Shape;150;p21" title="IMG_1519.jpg"/>
          <p:cNvPicPr preferRelativeResize="0"/>
          <p:nvPr/>
        </p:nvPicPr>
        <p:blipFill rotWithShape="1">
          <a:blip r:embed="rId5">
            <a:alphaModFix/>
          </a:blip>
          <a:srcRect l="596"/>
          <a:stretch/>
        </p:blipFill>
        <p:spPr>
          <a:xfrm>
            <a:off x="1772725" y="2733063"/>
            <a:ext cx="3413202" cy="2102325"/>
          </a:xfrm>
          <a:prstGeom prst="rect">
            <a:avLst/>
          </a:prstGeom>
          <a:noFill/>
          <a:ln>
            <a:noFill/>
          </a:ln>
        </p:spPr>
      </p:pic>
      <p:pic>
        <p:nvPicPr>
          <p:cNvPr id="151" name="Google Shape;151;p21" title="IMG_1514.jpg"/>
          <p:cNvPicPr preferRelativeResize="0"/>
          <p:nvPr/>
        </p:nvPicPr>
        <p:blipFill rotWithShape="1">
          <a:blip r:embed="rId6">
            <a:alphaModFix/>
          </a:blip>
          <a:srcRect l="9028" t="6109" r="6117" b="9036"/>
          <a:stretch/>
        </p:blipFill>
        <p:spPr>
          <a:xfrm rot="5400000">
            <a:off x="6026062" y="2078498"/>
            <a:ext cx="2108824" cy="3411451"/>
          </a:xfrm>
          <a:prstGeom prst="rect">
            <a:avLst/>
          </a:prstGeom>
          <a:noFill/>
          <a:ln>
            <a:noFill/>
          </a:ln>
        </p:spPr>
      </p:pic>
      <p:sp>
        <p:nvSpPr>
          <p:cNvPr id="152" name="Google Shape;152;p21"/>
          <p:cNvSpPr txBox="1"/>
          <p:nvPr/>
        </p:nvSpPr>
        <p:spPr>
          <a:xfrm>
            <a:off x="206450" y="230750"/>
            <a:ext cx="1907700" cy="9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1200" b="1">
                <a:solidFill>
                  <a:schemeClr val="dk2"/>
                </a:solidFill>
              </a:rPr>
              <a:t>SUSITIKIMAS SU BENDRUOMENE</a:t>
            </a:r>
            <a:endParaRPr sz="1200" b="1">
              <a:solidFill>
                <a:schemeClr val="dk2"/>
              </a:solidFill>
            </a:endParaRPr>
          </a:p>
          <a:p>
            <a:pPr marL="0" lvl="0" indent="0" algn="l" rtl="0">
              <a:spcBef>
                <a:spcPts val="0"/>
              </a:spcBef>
              <a:spcAft>
                <a:spcPts val="0"/>
              </a:spcAft>
              <a:buNone/>
            </a:pPr>
            <a:endParaRPr sz="1200" b="1">
              <a:solidFill>
                <a:schemeClr val="dk2"/>
              </a:solidFill>
            </a:endParaRPr>
          </a:p>
          <a:p>
            <a:pPr marL="0" lvl="0" indent="0" algn="l" rtl="0">
              <a:spcBef>
                <a:spcPts val="0"/>
              </a:spcBef>
              <a:spcAft>
                <a:spcPts val="0"/>
              </a:spcAft>
              <a:buNone/>
            </a:pPr>
            <a:r>
              <a:rPr lang="lt" sz="1200" b="1">
                <a:solidFill>
                  <a:schemeClr val="dk2"/>
                </a:solidFill>
              </a:rPr>
              <a:t>2025 11</a:t>
            </a:r>
            <a:endParaRPr sz="1200" b="1">
              <a:solidFill>
                <a:schemeClr val="dk2"/>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3477</Words>
  <Application>Microsoft Office PowerPoint</Application>
  <PresentationFormat>On-screen Show (16:9)</PresentationFormat>
  <Paragraphs>371</Paragraphs>
  <Slides>38</Slides>
  <Notes>38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Courier New</vt:lpstr>
      <vt:lpstr>Simple Light</vt:lpstr>
      <vt:lpstr>KLAIPĖDOS RAJONO SAVIVALDYBĖS DALIES – DREVERNOS-SVENCELĖS VIETOVĖS LYGMENS BENDRASIS PLANAS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PAGRINDINĖS ESAMOS BŪKLĖS IŠVADOS</vt:lpstr>
      <vt:lpstr>PowerPoint Presentation</vt:lpstr>
      <vt:lpstr>KURORTINĖS TERITORIJOS VYSTYMO GALIMYBĖS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URBANISTINĖS IDĖJOS KRYPTIES PASIRINKIMAS</vt:lpstr>
      <vt:lpstr>APGYVENDINTAS SEZONINIS PAMARIO RUOŽAS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Lina Panavaitė | Quinary urbana</dc:creator>
  <cp:lastModifiedBy>Lina Panavaitė | Quinary urbana</cp:lastModifiedBy>
  <cp:revision>3</cp:revision>
  <dcterms:modified xsi:type="dcterms:W3CDTF">2026-02-18T07:46:08Z</dcterms:modified>
</cp:coreProperties>
</file>