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FF Providence Sans Bold" panose="020B0604020202020204" charset="-70"/>
      <p:regular r:id="rId10"/>
    </p:embeddedFont>
    <p:embeddedFont>
      <p:font typeface="League Spartan" panose="020B0604020202020204" charset="-70"/>
      <p:regular r:id="rId11"/>
    </p:embeddedFont>
    <p:embeddedFont>
      <p:font typeface="Montserrat" panose="00000500000000000000" pitchFamily="2" charset="-7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52" d="100"/>
          <a:sy n="52" d="100"/>
        </p:scale>
        <p:origin x="8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B9188622-4587-27C7-0EC1-725C8AD23454}"/>
              </a:ext>
            </a:extLst>
          </p:cNvPr>
          <p:cNvSpPr/>
          <p:nvPr/>
        </p:nvSpPr>
        <p:spPr>
          <a:xfrm>
            <a:off x="-76200" y="-91707"/>
            <a:ext cx="18364200" cy="10470415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4"/>
                </a:lnTo>
                <a:lnTo>
                  <a:pt x="0" y="1047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238815" y="3011434"/>
            <a:ext cx="5810370" cy="5855650"/>
            <a:chOff x="0" y="0"/>
            <a:chExt cx="7747160" cy="7807534"/>
          </a:xfrm>
        </p:grpSpPr>
        <p:grpSp>
          <p:nvGrpSpPr>
            <p:cNvPr id="3" name="Group 3"/>
            <p:cNvGrpSpPr/>
            <p:nvPr/>
          </p:nvGrpSpPr>
          <p:grpSpPr>
            <a:xfrm>
              <a:off x="63500" y="3302848"/>
              <a:ext cx="4114800" cy="1201838"/>
              <a:chOff x="0" y="0"/>
              <a:chExt cx="812800" cy="237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374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7400"/>
                    </a:lnTo>
                    <a:lnTo>
                      <a:pt x="0" y="237400"/>
                    </a:lnTo>
                    <a:close/>
                  </a:path>
                </a:pathLst>
              </a:custGeom>
              <a:solidFill>
                <a:srgbClr val="089DB7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275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500" y="978909"/>
              <a:ext cx="2057400" cy="1201838"/>
              <a:chOff x="0" y="0"/>
              <a:chExt cx="406400" cy="237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6400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237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237400"/>
                    </a:lnTo>
                    <a:lnTo>
                      <a:pt x="0" y="237400"/>
                    </a:lnTo>
                    <a:close/>
                  </a:path>
                </a:pathLst>
              </a:custGeom>
              <a:solidFill>
                <a:srgbClr val="8DB856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06400" cy="275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3500" y="5622286"/>
              <a:ext cx="7683660" cy="1201838"/>
              <a:chOff x="0" y="0"/>
              <a:chExt cx="1517760" cy="237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17760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517760" h="237400">
                    <a:moveTo>
                      <a:pt x="0" y="0"/>
                    </a:moveTo>
                    <a:lnTo>
                      <a:pt x="1517760" y="0"/>
                    </a:lnTo>
                    <a:lnTo>
                      <a:pt x="1517760" y="237400"/>
                    </a:lnTo>
                    <a:lnTo>
                      <a:pt x="0" y="237400"/>
                    </a:lnTo>
                    <a:close/>
                  </a:path>
                </a:pathLst>
              </a:custGeom>
              <a:solidFill>
                <a:srgbClr val="EC090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517760" cy="275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AutoShape 12"/>
            <p:cNvSpPr/>
            <p:nvPr/>
          </p:nvSpPr>
          <p:spPr>
            <a:xfrm flipV="1">
              <a:off x="63500" y="0"/>
              <a:ext cx="0" cy="7807534"/>
            </a:xfrm>
            <a:prstGeom prst="line">
              <a:avLst/>
            </a:prstGeom>
            <a:ln w="1270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2279079" y="1235078"/>
            <a:ext cx="1372984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Kas </a:t>
            </a:r>
            <a:r>
              <a:rPr lang="en-US" sz="6999" b="1" dirty="0" err="1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suteikia</a:t>
            </a:r>
            <a:r>
              <a:rPr lang="en-US" sz="6999" b="1" dirty="0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 </a:t>
            </a:r>
            <a:r>
              <a:rPr lang="en-US" sz="6999" b="1" u="sng" dirty="0" err="1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vidinės</a:t>
            </a:r>
            <a:r>
              <a:rPr lang="en-US" sz="6999" b="1" u="sng" dirty="0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 </a:t>
            </a:r>
            <a:r>
              <a:rPr lang="en-US" sz="6999" b="1" u="sng" dirty="0" err="1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stiprybės</a:t>
            </a:r>
            <a:r>
              <a:rPr lang="en-US" sz="6999" b="1" dirty="0">
                <a:solidFill>
                  <a:schemeClr val="bg1">
                    <a:lumMod val="95000"/>
                  </a:schemeClr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19607" y="3889746"/>
            <a:ext cx="156715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F Providence Sans Bold" panose="020B0604020202020204" charset="-70"/>
                <a:ea typeface="The Seasons"/>
                <a:cs typeface="The Seasons"/>
                <a:sym typeface="The Seasons"/>
              </a:rPr>
              <a:t>Pinigai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F Providence Sans Bold" panose="020B0604020202020204" charset="-70"/>
              <a:ea typeface="The Seasons"/>
              <a:cs typeface="The Seasons"/>
              <a:sym typeface="The Seaso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62752" y="5612870"/>
            <a:ext cx="192400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FF Providence Sans Bold" panose="020B0604020202020204" charset="-70"/>
                <a:ea typeface="The Seasons"/>
                <a:cs typeface="The Seasons"/>
                <a:sym typeface="The Seasons"/>
              </a:rPr>
              <a:t>Statusas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F Providence Sans Bold" panose="020B0604020202020204" charset="-70"/>
              <a:ea typeface="The Seasons"/>
              <a:cs typeface="The Seasons"/>
              <a:sym typeface="The Seaso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67002" y="7332449"/>
            <a:ext cx="331975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  <a:ea typeface="The Seasons Bold"/>
                <a:cs typeface="The Seasons Bold"/>
                <a:sym typeface="The Seasons Bold"/>
              </a:rPr>
              <a:t>Tarptautinė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  <a:ea typeface="The Seasons Bold"/>
                <a:cs typeface="The Seasons Bold"/>
                <a:sym typeface="The Seasons Bold"/>
              </a:rPr>
              <a:t>patirtis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Canva Sans" panose="020B0604020202020204" charset="0"/>
              <a:ea typeface="The Seasons Bold"/>
              <a:cs typeface="The Seasons Bold"/>
              <a:sym typeface="The Seaso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B042EAA-E02A-F6EC-B61C-D2EB2E736B8C}"/>
              </a:ext>
            </a:extLst>
          </p:cNvPr>
          <p:cNvSpPr/>
          <p:nvPr/>
        </p:nvSpPr>
        <p:spPr>
          <a:xfrm>
            <a:off x="-90948" y="-91708"/>
            <a:ext cx="18364200" cy="10470415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4"/>
                </a:lnTo>
                <a:lnTo>
                  <a:pt x="0" y="1047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BF84B4B-FDF1-3A08-5E40-D3A840B4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52500"/>
            <a:ext cx="16230600" cy="8686800"/>
          </a:xfrm>
        </p:spPr>
        <p:txBody>
          <a:bodyPr>
            <a:normAutofit lnSpcReduction="10000"/>
          </a:bodyPr>
          <a:lstStyle/>
          <a:p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Sėkmingai įgyvendinti treji tarptautiniai jaunimo mainai.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va Sans" panose="020B0604020202020204" charset="0"/>
              </a:rPr>
              <a:t>   </a:t>
            </a:r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Partneriai: Estija, Latvija ir Malta.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Canva Sans" panose="020B060402020202020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anva Sans" panose="020B0604020202020204" charset="0"/>
              </a:rPr>
              <a:t> </a:t>
            </a:r>
            <a:r>
              <a:rPr lang="lt-LT">
                <a:solidFill>
                  <a:schemeClr val="bg1"/>
                </a:solidFill>
                <a:latin typeface="Canva Sans" panose="020B0604020202020204" charset="0"/>
              </a:rPr>
              <a:t>Dalyvavo </a:t>
            </a:r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30 rajono jaunuolių, turinčių mažesnes galimybes.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endParaRPr lang="lt-LT" dirty="0">
              <a:solidFill>
                <a:schemeClr val="bg1"/>
              </a:solidFill>
              <a:latin typeface="Canva Sans" panose="020B0604020202020204" charset="0"/>
            </a:endParaRPr>
          </a:p>
          <a:p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Pradėta komunikacija dėl bendradarbiavimo su organizacijomis iš Austrijos, Belgijos, Maltos, Airijos, Tuniso, Italijos, Armėnijos, Vokietijos dėl rajono jaunimo bei jaunimo darbuotojų mainų organizavimo.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endParaRPr lang="lt-LT" dirty="0">
              <a:solidFill>
                <a:schemeClr val="bg1"/>
              </a:solidFill>
              <a:latin typeface="Canva Sans" panose="020B0604020202020204" charset="0"/>
            </a:endParaRPr>
          </a:p>
          <a:p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Laimėtas "</a:t>
            </a:r>
            <a:r>
              <a:rPr lang="lt-LT" dirty="0" err="1">
                <a:solidFill>
                  <a:schemeClr val="bg1"/>
                </a:solidFill>
                <a:latin typeface="Canva Sans" panose="020B0604020202020204" charset="0"/>
              </a:rPr>
              <a:t>Discover</a:t>
            </a:r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 EU" projektas. 10 rajono jaunuolių, turinčių ribotas galimybes, atras „savo“ Europą.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endParaRPr lang="lt-LT" dirty="0">
              <a:solidFill>
                <a:schemeClr val="bg1"/>
              </a:solidFill>
              <a:latin typeface="Canva Sans" panose="020B0604020202020204" charset="0"/>
            </a:endParaRPr>
          </a:p>
          <a:p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Žengti pirmieji žingsniai rengiant Erasmus+ paraišką tarptautiniams jaunimo mainams Gargžduose 2027 m. Partneriai: Estija, Vokietija ir Latvija.</a:t>
            </a:r>
            <a:endParaRPr lang="en-US" dirty="0">
              <a:solidFill>
                <a:schemeClr val="bg1"/>
              </a:solidFill>
              <a:latin typeface="Canva Sans" panose="020B0604020202020204" charset="0"/>
            </a:endParaRPr>
          </a:p>
          <a:p>
            <a:pPr marL="0" indent="0">
              <a:buNone/>
            </a:pPr>
            <a:endParaRPr lang="lt-LT" dirty="0">
              <a:solidFill>
                <a:schemeClr val="bg1"/>
              </a:solidFill>
              <a:latin typeface="Canva Sans" panose="020B0604020202020204" charset="0"/>
            </a:endParaRPr>
          </a:p>
          <a:p>
            <a:r>
              <a:rPr lang="lt-LT" dirty="0">
                <a:solidFill>
                  <a:schemeClr val="bg1"/>
                </a:solidFill>
                <a:latin typeface="Canva Sans" panose="020B0604020202020204" charset="0"/>
              </a:rPr>
              <a:t>Užmegzti kontaktai su romų tautybės jaunuoliais daugiafunkciniame centre „Padėk pritapti“ Vilnius</a:t>
            </a:r>
            <a:r>
              <a:rPr lang="en-US" dirty="0">
                <a:solidFill>
                  <a:schemeClr val="bg1"/>
                </a:solidFill>
                <a:latin typeface="Canva Sans" panose="020B0604020202020204" charset="0"/>
              </a:rPr>
              <a:t>.</a:t>
            </a:r>
            <a:endParaRPr lang="lt-LT" dirty="0">
              <a:solidFill>
                <a:schemeClr val="bg1"/>
              </a:solidFill>
              <a:latin typeface="Canv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2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499" y="-4000502"/>
            <a:ext cx="10287001" cy="18288001"/>
          </a:xfrm>
          <a:custGeom>
            <a:avLst/>
            <a:gdLst/>
            <a:ahLst/>
            <a:cxnLst/>
            <a:rect l="l" t="t" r="r" b="b"/>
            <a:pathLst>
              <a:path w="12253585" h="20637169">
                <a:moveTo>
                  <a:pt x="0" y="0"/>
                </a:moveTo>
                <a:lnTo>
                  <a:pt x="12253585" y="0"/>
                </a:lnTo>
                <a:lnTo>
                  <a:pt x="12253585" y="20637169"/>
                </a:lnTo>
                <a:lnTo>
                  <a:pt x="0" y="2063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00" b="-27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4"/>
                </a:lnTo>
                <a:lnTo>
                  <a:pt x="0" y="1047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4226747"/>
            <a:ext cx="163830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Tarptautinė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patirtis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= </a:t>
            </a:r>
            <a:r>
              <a:rPr lang="en-US" sz="6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daugiau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drąsos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daugiau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pasitikėjimo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savimi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daugiau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galimybių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1708"/>
            <a:ext cx="18288000" cy="10470415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5"/>
                </a:lnTo>
                <a:lnTo>
                  <a:pt x="0" y="1047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637906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„Takas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atbėga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į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kitus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 Visa tai, kas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atvira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sutinka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tai, kas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yra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kita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2400" y="0"/>
            <a:ext cx="18592800" cy="10470415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5"/>
                </a:lnTo>
                <a:lnTo>
                  <a:pt x="0" y="10470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216400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„Ten,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nėra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tiltų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nėra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ir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kaimynų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kurie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padėtų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pasistatyti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stogą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virš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galvos“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1707"/>
            <a:ext cx="18288000" cy="10470415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4"/>
                </a:lnTo>
                <a:lnTo>
                  <a:pt x="0" y="1047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773488"/>
            <a:ext cx="1623060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„Tai,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kad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nemokame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kalbos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kai mums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reikia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susikalbėti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kitu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pažadina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mumyse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troškimą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jos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išmokti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40001" y="6262370"/>
            <a:ext cx="1541724" cy="264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FFFFFF">
                    <a:alpha val="80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10009"/>
          </a:xfrm>
          <a:custGeom>
            <a:avLst/>
            <a:gdLst/>
            <a:ahLst/>
            <a:cxnLst/>
            <a:rect l="l" t="t" r="r" b="b"/>
            <a:pathLst>
              <a:path w="18288000" h="10810009">
                <a:moveTo>
                  <a:pt x="0" y="0"/>
                </a:moveTo>
                <a:lnTo>
                  <a:pt x="18288000" y="0"/>
                </a:lnTo>
                <a:lnTo>
                  <a:pt x="18288000" y="10810009"/>
                </a:lnTo>
                <a:lnTo>
                  <a:pt x="0" y="10810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882" b="-768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771" y="-45854"/>
            <a:ext cx="18288000" cy="10901716"/>
          </a:xfrm>
          <a:custGeom>
            <a:avLst/>
            <a:gdLst/>
            <a:ahLst/>
            <a:cxnLst/>
            <a:rect l="l" t="t" r="r" b="b"/>
            <a:pathLst>
              <a:path w="18943184" h="10470415">
                <a:moveTo>
                  <a:pt x="0" y="0"/>
                </a:moveTo>
                <a:lnTo>
                  <a:pt x="18943184" y="0"/>
                </a:lnTo>
                <a:lnTo>
                  <a:pt x="18943184" y="10470414"/>
                </a:lnTo>
                <a:lnTo>
                  <a:pt x="0" y="10470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06722" y="9224718"/>
            <a:ext cx="1452578" cy="413396"/>
          </a:xfrm>
          <a:custGeom>
            <a:avLst/>
            <a:gdLst/>
            <a:ahLst/>
            <a:cxnLst/>
            <a:rect l="l" t="t" r="r" b="b"/>
            <a:pathLst>
              <a:path w="1452578" h="413396">
                <a:moveTo>
                  <a:pt x="0" y="0"/>
                </a:moveTo>
                <a:lnTo>
                  <a:pt x="1452578" y="0"/>
                </a:lnTo>
                <a:lnTo>
                  <a:pt x="1452578" y="413396"/>
                </a:lnTo>
                <a:lnTo>
                  <a:pt x="0" y="413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93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6716" y="2524273"/>
            <a:ext cx="16614568" cy="338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„Kad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žengtume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į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priekį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turime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išdrįsti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išeiti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iš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to, kas mums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įprasta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ir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pasitikti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„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žmogų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iš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kito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kranto</a:t>
            </a:r>
            <a:r>
              <a:rPr lang="en-US" sz="5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10DF4-903C-FD2A-1797-97CB2B761ACA}"/>
              </a:ext>
            </a:extLst>
          </p:cNvPr>
          <p:cNvSpPr txBox="1"/>
          <p:nvPr/>
        </p:nvSpPr>
        <p:spPr>
          <a:xfrm>
            <a:off x="833422" y="9376504"/>
            <a:ext cx="139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</a:rPr>
              <a:t>Skaidrėse pateiktos citatos yra iš prof. K. </a:t>
            </a:r>
            <a:r>
              <a:rPr lang="lt-LT" sz="1400" dirty="0" err="1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</a:rPr>
              <a:t>Czyžewski</a:t>
            </a:r>
            <a:r>
              <a:rPr lang="lt-LT" sz="1400" dirty="0">
                <a:solidFill>
                  <a:schemeClr val="bg1">
                    <a:lumMod val="95000"/>
                  </a:schemeClr>
                </a:solidFill>
                <a:latin typeface="Canva Sans" panose="020B0604020202020204" charset="0"/>
              </a:rPr>
              <a:t> kūrybos, išlaikant originalią autoriaus kalbą.</a:t>
            </a:r>
          </a:p>
          <a:p>
            <a:r>
              <a:rPr lang="en-US" sz="1400" dirty="0">
                <a:solidFill>
                  <a:srgbClr val="FFFFFF"/>
                </a:solidFill>
                <a:latin typeface="Canva Sans" panose="020B0604020202020204" charset="0"/>
                <a:ea typeface="Canva Sans"/>
                <a:cs typeface="Canva Sans"/>
                <a:sym typeface="Canva Sans"/>
              </a:rPr>
              <a:t>© 2026 </a:t>
            </a:r>
            <a:r>
              <a:rPr lang="en-US" sz="1400" dirty="0" err="1">
                <a:solidFill>
                  <a:srgbClr val="FFFFFF"/>
                </a:solidFill>
                <a:latin typeface="Canva Sans" panose="020B0604020202020204" charset="0"/>
                <a:ea typeface="Canva Sans"/>
                <a:cs typeface="Canva Sans"/>
                <a:sym typeface="Canva Sans"/>
              </a:rPr>
              <a:t>Rūta</a:t>
            </a:r>
            <a:r>
              <a:rPr lang="en-US" sz="1400" dirty="0">
                <a:solidFill>
                  <a:srgbClr val="FFFFFF"/>
                </a:solidFill>
                <a:latin typeface="Canva Sans" panose="020B060402020202020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anva Sans" panose="020B0604020202020204" charset="0"/>
                <a:ea typeface="Canva Sans"/>
                <a:cs typeface="Canva Sans"/>
                <a:sym typeface="Canva Sans"/>
              </a:rPr>
              <a:t>Jakštonienė</a:t>
            </a:r>
            <a:endParaRPr lang="en-US" sz="1400" dirty="0">
              <a:solidFill>
                <a:srgbClr val="FFFFFF"/>
              </a:solidFill>
              <a:latin typeface="Canva Sans" panose="020B0604020202020204" charset="0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238</Words>
  <Application>Microsoft Office PowerPoint</Application>
  <PresentationFormat>Pasirinktinai</PresentationFormat>
  <Paragraphs>23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Canva Sans</vt:lpstr>
      <vt:lpstr>Arial</vt:lpstr>
      <vt:lpstr>FF Providence Sans Bold</vt:lpstr>
      <vt:lpstr>Calibri</vt:lpstr>
      <vt:lpstr>League Spartan</vt:lpstr>
      <vt:lpstr>Montserrat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suteikia vidinės stiprybės?</dc:title>
  <dc:creator>Urtė Goberytė</dc:creator>
  <cp:lastModifiedBy>Atviras Jaunimo centras</cp:lastModifiedBy>
  <cp:revision>5</cp:revision>
  <dcterms:created xsi:type="dcterms:W3CDTF">2006-08-16T00:00:00Z</dcterms:created>
  <dcterms:modified xsi:type="dcterms:W3CDTF">2026-05-21T08:17:24Z</dcterms:modified>
  <dc:identifier>DAHJ__Qeaqo</dc:identifier>
</cp:coreProperties>
</file>